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3.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5.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7.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9.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11.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diagrams/data2.xml" ContentType="application/vnd.openxmlformats-officedocument.drawingml.diagramData+xml"/>
  <Override PartName="/ppt/diagrams/data4.xml" ContentType="application/vnd.openxmlformats-officedocument.drawingml.diagramData+xml"/>
  <Override PartName="/ppt/diagrams/data6.xml" ContentType="application/vnd.openxmlformats-officedocument.drawingml.diagramData+xml"/>
  <Override PartName="/ppt/diagrams/data8.xml" ContentType="application/vnd.openxmlformats-officedocument.drawingml.diagramData+xml"/>
  <Override PartName="/ppt/diagrams/data10.xml" ContentType="application/vnd.openxmlformats-officedocument.drawingml.diagramData+xml"/>
  <Override PartName="/ppt/diagrams/data12.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69" r:id="rId2"/>
    <p:sldId id="259" r:id="rId3"/>
    <p:sldId id="271" r:id="rId4"/>
    <p:sldId id="273" r:id="rId5"/>
    <p:sldId id="272" r:id="rId6"/>
    <p:sldId id="274" r:id="rId7"/>
    <p:sldId id="275" r:id="rId8"/>
    <p:sldId id="276" r:id="rId9"/>
    <p:sldId id="277" r:id="rId10"/>
    <p:sldId id="279" r:id="rId11"/>
    <p:sldId id="278" r:id="rId12"/>
    <p:sldId id="281" r:id="rId13"/>
    <p:sldId id="286" r:id="rId14"/>
    <p:sldId id="282" r:id="rId15"/>
    <p:sldId id="283" r:id="rId16"/>
    <p:sldId id="285" r:id="rId17"/>
    <p:sldId id="284" r:id="rId18"/>
    <p:sldId id="287" r:id="rId19"/>
    <p:sldId id="288" r:id="rId20"/>
    <p:sldId id="289" r:id="rId21"/>
    <p:sldId id="260" r:id="rId22"/>
    <p:sldId id="266" r:id="rId23"/>
    <p:sldId id="268" r:id="rId24"/>
    <p:sldId id="267" r:id="rId25"/>
    <p:sldId id="290" r:id="rId26"/>
    <p:sldId id="293" r:id="rId27"/>
    <p:sldId id="295" r:id="rId28"/>
    <p:sldId id="292" r:id="rId29"/>
    <p:sldId id="291" r:id="rId30"/>
    <p:sldId id="263" r:id="rId31"/>
    <p:sldId id="298" r:id="rId32"/>
    <p:sldId id="296" r:id="rId33"/>
    <p:sldId id="29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9999"/>
    <a:srgbClr val="ED7D3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29" autoAdjust="0"/>
    <p:restoredTop sz="79219" autoAdjust="0"/>
  </p:normalViewPr>
  <p:slideViewPr>
    <p:cSldViewPr snapToGrid="0" showGuides="1">
      <p:cViewPr>
        <p:scale>
          <a:sx n="50" d="100"/>
          <a:sy n="50" d="100"/>
        </p:scale>
        <p:origin x="2112" y="470"/>
      </p:cViewPr>
      <p:guideLst>
        <p:guide orient="horz" pos="2137"/>
        <p:guide pos="3817"/>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_rels/data1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png"/><Relationship Id="rId1" Type="http://schemas.openxmlformats.org/officeDocument/2006/relationships/image" Target="../media/image150.png"/><Relationship Id="rId4" Type="http://schemas.openxmlformats.org/officeDocument/2006/relationships/image" Target="../media/image180.png"/></Relationships>
</file>

<file path=ppt/diagrams/_rels/data1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png"/><Relationship Id="rId1" Type="http://schemas.openxmlformats.org/officeDocument/2006/relationships/image" Target="../media/image150.png"/><Relationship Id="rId4" Type="http://schemas.openxmlformats.org/officeDocument/2006/relationships/image" Target="../media/image180.png"/></Relationships>
</file>

<file path=ppt/diagrams/_rels/data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png"/><Relationship Id="rId1" Type="http://schemas.openxmlformats.org/officeDocument/2006/relationships/image" Target="../media/image150.png"/><Relationship Id="rId4" Type="http://schemas.openxmlformats.org/officeDocument/2006/relationships/image" Target="../media/image180.png"/></Relationships>
</file>

<file path=ppt/diagrams/_rels/data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png"/><Relationship Id="rId1" Type="http://schemas.openxmlformats.org/officeDocument/2006/relationships/image" Target="../media/image150.png"/><Relationship Id="rId4" Type="http://schemas.openxmlformats.org/officeDocument/2006/relationships/image" Target="../media/image180.png"/></Relationships>
</file>

<file path=ppt/diagrams/_rels/data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png"/><Relationship Id="rId1" Type="http://schemas.openxmlformats.org/officeDocument/2006/relationships/image" Target="../media/image150.png"/><Relationship Id="rId4" Type="http://schemas.openxmlformats.org/officeDocument/2006/relationships/image" Target="../media/image180.png"/></Relationships>
</file>

<file path=ppt/diagrams/_rels/data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png"/><Relationship Id="rId1" Type="http://schemas.openxmlformats.org/officeDocument/2006/relationships/image" Target="../media/image150.png"/><Relationship Id="rId4" Type="http://schemas.openxmlformats.org/officeDocument/2006/relationships/image" Target="../media/image180.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AA5FD9-A9AF-4CA3-A332-E05AD75C9274}" type="doc">
      <dgm:prSet loTypeId="urn:microsoft.com/office/officeart/2005/8/layout/StepDownProcess" loCatId="process" qsTypeId="urn:microsoft.com/office/officeart/2005/8/quickstyle/simple1" qsCatId="simple" csTypeId="urn:microsoft.com/office/officeart/2005/8/colors/colorful4" csCatId="colorful" phldr="1"/>
      <dgm:spPr/>
      <dgm:t>
        <a:bodyPr/>
        <a:lstStyle/>
        <a:p>
          <a:endParaRPr lang="fr-FR"/>
        </a:p>
      </dgm:t>
    </dgm:pt>
    <mc:AlternateContent xmlns:mc="http://schemas.openxmlformats.org/markup-compatibility/2006" xmlns:a14="http://schemas.microsoft.com/office/drawing/2010/main">
      <mc:Choice Requires="a14">
        <dgm:pt modelId="{2DFD31BC-251F-4052-913D-84070624552D}">
          <dgm:prSet phldrT="[Texte]" custT="1"/>
          <dgm:spPr/>
          <dgm:t>
            <a:bodyPr/>
            <a:lstStyle/>
            <a:p>
              <a14:m>
                <m:oMath xmlns:m="http://schemas.openxmlformats.org/officeDocument/2006/math">
                  <m:sSub>
                    <m:sSubPr>
                      <m:ctrlPr>
                        <a:rPr lang="fr-FR" sz="2000" i="1" smtClean="0">
                          <a:latin typeface="Cambria Math" panose="02040503050406030204" pitchFamily="18" charset="0"/>
                        </a:rPr>
                      </m:ctrlPr>
                    </m:sSubPr>
                    <m:e>
                      <m:r>
                        <a:rPr lang="fr-FR" sz="2000" i="1" smtClean="0">
                          <a:latin typeface="Cambria Math" panose="02040503050406030204" pitchFamily="18" charset="0"/>
                          <a:ea typeface="Cambria Math" panose="02040503050406030204" pitchFamily="18" charset="0"/>
                        </a:rPr>
                        <m:t>𝛾</m:t>
                      </m:r>
                    </m:e>
                    <m:sub>
                      <m:r>
                        <a:rPr lang="fr-FR" sz="2000" b="0" i="1" smtClean="0">
                          <a:latin typeface="Cambria Math" panose="02040503050406030204" pitchFamily="18" charset="0"/>
                        </a:rPr>
                        <m:t>𝑙𝑖𝑞𝑢𝑖𝑑</m:t>
                      </m:r>
                    </m:sub>
                  </m:sSub>
                </m:oMath>
              </a14:m>
              <a:r>
                <a:rPr lang="fr-FR" sz="2000" dirty="0" smtClean="0"/>
                <a:t>(T) </a:t>
              </a:r>
              <a:endParaRPr lang="fr-FR" sz="2000" dirty="0"/>
            </a:p>
          </dgm:t>
        </dgm:pt>
      </mc:Choice>
      <mc:Fallback xmlns="">
        <dgm:pt modelId="{2DFD31BC-251F-4052-913D-84070624552D}">
          <dgm:prSet phldrT="[Texte]" custT="1"/>
          <dgm:spPr/>
          <dgm:t>
            <a:bodyPr/>
            <a:lstStyle/>
            <a:p>
              <a:r>
                <a:rPr lang="fr-FR" sz="2000" i="0" smtClean="0">
                  <a:latin typeface="Cambria Math" panose="02040503050406030204" pitchFamily="18" charset="0"/>
                  <a:ea typeface="Cambria Math" panose="02040503050406030204" pitchFamily="18" charset="0"/>
                </a:rPr>
                <a:t>𝛾_</a:t>
              </a:r>
              <a:r>
                <a:rPr lang="fr-FR" sz="2000" b="0" i="0" smtClean="0">
                  <a:latin typeface="Cambria Math" panose="02040503050406030204" pitchFamily="18" charset="0"/>
                </a:rPr>
                <a:t>𝑙𝑖𝑞𝑢𝑖𝑑</a:t>
              </a:r>
              <a:r>
                <a:rPr lang="fr-FR" sz="2000" dirty="0" smtClean="0"/>
                <a:t>(</a:t>
              </a:r>
              <a:r>
                <a:rPr lang="fr-FR" sz="2000" dirty="0" smtClean="0"/>
                <a:t>T) </a:t>
              </a:r>
              <a:endParaRPr lang="fr-FR" sz="2000" dirty="0"/>
            </a:p>
          </dgm:t>
        </dgm:pt>
      </mc:Fallback>
    </mc:AlternateContent>
    <dgm:pt modelId="{6CA4E155-B0B7-4AAD-B2F6-56B89103DCF1}" type="parTrans" cxnId="{77E1D848-CE76-4C62-8CB7-BE8D3A5BFD6F}">
      <dgm:prSet/>
      <dgm:spPr/>
      <dgm:t>
        <a:bodyPr/>
        <a:lstStyle/>
        <a:p>
          <a:endParaRPr lang="fr-FR" sz="2400"/>
        </a:p>
      </dgm:t>
    </dgm:pt>
    <dgm:pt modelId="{D020804F-8374-49D9-AECA-DB316BF7C1C1}" type="sibTrans" cxnId="{77E1D848-CE76-4C62-8CB7-BE8D3A5BFD6F}">
      <dgm:prSet/>
      <dgm:spPr/>
      <dgm:t>
        <a:bodyPr/>
        <a:lstStyle/>
        <a:p>
          <a:endParaRPr lang="fr-FR" sz="2400"/>
        </a:p>
      </dgm:t>
    </dgm:pt>
    <dgm:pt modelId="{F450D299-D7D8-4D7B-B3FC-7F7C94BE48B7}">
      <dgm:prSet phldrT="[Texte]" custT="1"/>
      <dgm:spPr/>
      <dgm:t>
        <a:bodyPr/>
        <a:lstStyle/>
        <a:p>
          <a:r>
            <a:rPr lang="fr-FR" sz="1600" dirty="0" smtClean="0"/>
            <a:t>Pendant drop on </a:t>
          </a:r>
          <a:r>
            <a:rPr lang="fr-FR" sz="1600" dirty="0" err="1" smtClean="0"/>
            <a:t>several</a:t>
          </a:r>
          <a:r>
            <a:rPr lang="fr-FR" sz="1600" dirty="0" smtClean="0"/>
            <a:t> </a:t>
          </a:r>
          <a:r>
            <a:rPr lang="fr-FR" sz="1600" dirty="0" err="1" smtClean="0"/>
            <a:t>liquids</a:t>
          </a:r>
          <a:endParaRPr lang="fr-FR" sz="1600" dirty="0"/>
        </a:p>
      </dgm:t>
    </dgm:pt>
    <dgm:pt modelId="{4F2803F3-0E95-4329-8CB2-43B9CCE98108}" type="parTrans" cxnId="{CBE0684B-2B36-4D8D-9E5E-109337ED4939}">
      <dgm:prSet/>
      <dgm:spPr/>
      <dgm:t>
        <a:bodyPr/>
        <a:lstStyle/>
        <a:p>
          <a:endParaRPr lang="fr-FR" sz="2400"/>
        </a:p>
      </dgm:t>
    </dgm:pt>
    <dgm:pt modelId="{FBEADBAB-F1BD-42B0-AC61-94E267A1D0F5}" type="sibTrans" cxnId="{CBE0684B-2B36-4D8D-9E5E-109337ED4939}">
      <dgm:prSet/>
      <dgm:spPr/>
      <dgm:t>
        <a:bodyPr/>
        <a:lstStyle/>
        <a:p>
          <a:endParaRPr lang="fr-FR" sz="2400"/>
        </a:p>
      </dgm:t>
    </dgm:pt>
    <mc:AlternateContent xmlns:mc="http://schemas.openxmlformats.org/markup-compatibility/2006" xmlns:a14="http://schemas.microsoft.com/office/drawing/2010/main">
      <mc:Choice Requires="a14">
        <dgm:pt modelId="{7B7FB01E-AB60-4B94-A5CF-6F05F57D29C4}">
          <dgm:prSet phldrT="[Texte]" custT="1"/>
          <dgm:spPr/>
          <dgm:t>
            <a:bodyPr/>
            <a:lstStyle/>
            <a:p>
              <a14:m>
                <m:oMath xmlns:m="http://schemas.openxmlformats.org/officeDocument/2006/math">
                  <m:sSubSup>
                    <m:sSubSupPr>
                      <m:ctrlPr>
                        <a:rPr lang="el-GR" sz="2000" i="1" smtClean="0">
                          <a:latin typeface="Cambria Math" panose="02040503050406030204" pitchFamily="18" charset="0"/>
                          <a:cs typeface="Calibri" panose="020F0502020204030204" pitchFamily="34" charset="0"/>
                        </a:rPr>
                      </m:ctrlPr>
                    </m:sSubSupPr>
                    <m:e>
                      <m:r>
                        <a:rPr lang="el-GR" sz="2000" i="1" smtClean="0">
                          <a:latin typeface="Cambria Math" panose="02040503050406030204" pitchFamily="18" charset="0"/>
                          <a:ea typeface="Cambria Math" panose="02040503050406030204" pitchFamily="18" charset="0"/>
                          <a:cs typeface="Calibri" panose="020F0502020204030204" pitchFamily="34" charset="0"/>
                        </a:rPr>
                        <m:t>𝛾</m:t>
                      </m:r>
                    </m:e>
                    <m:sub>
                      <m:r>
                        <a:rPr lang="fr-FR" sz="2000" b="0" i="1" smtClean="0">
                          <a:latin typeface="Cambria Math" panose="02040503050406030204" pitchFamily="18" charset="0"/>
                          <a:cs typeface="Calibri" panose="020F0502020204030204" pitchFamily="34" charset="0"/>
                        </a:rPr>
                        <m:t>𝑃𝑇𝐹𝐸</m:t>
                      </m:r>
                    </m:sub>
                    <m:sup>
                      <m:r>
                        <a:rPr lang="fr-FR" sz="2000" b="0" i="1" smtClean="0">
                          <a:latin typeface="Cambria Math" panose="02040503050406030204" pitchFamily="18" charset="0"/>
                          <a:cs typeface="Calibri" panose="020F0502020204030204" pitchFamily="34" charset="0"/>
                        </a:rPr>
                        <m:t>𝐿𝑊</m:t>
                      </m:r>
                    </m:sup>
                  </m:sSubSup>
                </m:oMath>
              </a14:m>
              <a:r>
                <a:rPr lang="fr-FR" sz="2000" dirty="0" smtClean="0"/>
                <a:t>(T) </a:t>
              </a:r>
              <a:endParaRPr lang="fr-FR" sz="2000" dirty="0"/>
            </a:p>
          </dgm:t>
        </dgm:pt>
      </mc:Choice>
      <mc:Fallback xmlns="">
        <dgm:pt modelId="{7B7FB01E-AB60-4B94-A5CF-6F05F57D29C4}">
          <dgm:prSet phldrT="[Texte]" custT="1"/>
          <dgm:spPr/>
          <dgm:t>
            <a:bodyPr/>
            <a:lstStyle/>
            <a:p>
              <a:r>
                <a:rPr lang="el-GR" sz="2000" i="0" smtClean="0">
                  <a:latin typeface="Cambria Math" panose="02040503050406030204" pitchFamily="18" charset="0"/>
                  <a:ea typeface="Cambria Math" panose="02040503050406030204" pitchFamily="18" charset="0"/>
                  <a:cs typeface="Calibri" panose="020F0502020204030204" pitchFamily="34" charset="0"/>
                </a:rPr>
                <a:t>𝛾</a:t>
              </a:r>
              <a:r>
                <a:rPr lang="el-GR" sz="2000" i="0" smtClean="0">
                  <a:latin typeface="Cambria Math" panose="02040503050406030204" pitchFamily="18" charset="0"/>
                  <a:ea typeface="Cambria Math" panose="02040503050406030204" pitchFamily="18" charset="0"/>
                  <a:cs typeface="Calibri" panose="020F0502020204030204" pitchFamily="34" charset="0"/>
                </a:rPr>
                <a:t>_</a:t>
              </a:r>
              <a:r>
                <a:rPr lang="fr-FR" sz="2000" b="0" i="0" smtClean="0">
                  <a:latin typeface="Cambria Math" panose="02040503050406030204" pitchFamily="18" charset="0"/>
                  <a:cs typeface="Calibri" panose="020F0502020204030204" pitchFamily="34" charset="0"/>
                </a:rPr>
                <a:t>𝑃𝑇𝐹𝐸^𝐿𝑊</a:t>
              </a:r>
              <a:r>
                <a:rPr lang="fr-FR" sz="2000" dirty="0" smtClean="0"/>
                <a:t>(T) </a:t>
              </a:r>
              <a:endParaRPr lang="fr-FR" sz="2000" dirty="0"/>
            </a:p>
          </dgm:t>
        </dgm:pt>
      </mc:Fallback>
    </mc:AlternateContent>
    <dgm:pt modelId="{F8DEBC91-3F13-4712-8599-904E98B195EA}" type="parTrans" cxnId="{5F3741B4-2417-4C7D-A392-DE4B32BF2719}">
      <dgm:prSet/>
      <dgm:spPr/>
      <dgm:t>
        <a:bodyPr/>
        <a:lstStyle/>
        <a:p>
          <a:endParaRPr lang="fr-FR" sz="2400"/>
        </a:p>
      </dgm:t>
    </dgm:pt>
    <dgm:pt modelId="{873C3FEB-18E3-4B35-8A97-A22B4348ED0B}" type="sibTrans" cxnId="{5F3741B4-2417-4C7D-A392-DE4B32BF2719}">
      <dgm:prSet/>
      <dgm:spPr/>
      <dgm:t>
        <a:bodyPr/>
        <a:lstStyle/>
        <a:p>
          <a:endParaRPr lang="fr-FR" sz="2400"/>
        </a:p>
      </dgm:t>
    </dgm:pt>
    <dgm:pt modelId="{8F2DB9AE-DF05-4BDC-B02B-8FE6B30A0A3B}">
      <dgm:prSet phldrT="[Texte]" custT="1"/>
      <dgm:spPr/>
      <dgm:t>
        <a:bodyPr/>
        <a:lstStyle/>
        <a:p>
          <a:r>
            <a:rPr lang="fr-FR" sz="1600" dirty="0" smtClean="0"/>
            <a:t>Contact angle </a:t>
          </a:r>
          <a:r>
            <a:rPr lang="fr-FR" sz="1600" dirty="0" err="1" smtClean="0"/>
            <a:t>with</a:t>
          </a:r>
          <a:r>
            <a:rPr lang="fr-FR" sz="1600" dirty="0" smtClean="0"/>
            <a:t> an </a:t>
          </a:r>
          <a:r>
            <a:rPr lang="fr-FR" sz="1600" dirty="0" err="1" smtClean="0"/>
            <a:t>apolar</a:t>
          </a:r>
          <a:r>
            <a:rPr lang="fr-FR" sz="1600" dirty="0" smtClean="0"/>
            <a:t> </a:t>
          </a:r>
          <a:r>
            <a:rPr lang="fr-FR" sz="1600" dirty="0" err="1" smtClean="0"/>
            <a:t>liquid</a:t>
          </a:r>
          <a:r>
            <a:rPr lang="fr-FR" sz="1600" dirty="0" smtClean="0"/>
            <a:t>: CH</a:t>
          </a:r>
          <a:r>
            <a:rPr lang="fr-FR" sz="1600" baseline="-25000" dirty="0" smtClean="0"/>
            <a:t>2</a:t>
          </a:r>
          <a:r>
            <a:rPr lang="fr-FR" sz="1600" dirty="0" smtClean="0"/>
            <a:t>I</a:t>
          </a:r>
          <a:r>
            <a:rPr lang="fr-FR" sz="1600" baseline="-25000" dirty="0" smtClean="0"/>
            <a:t>2</a:t>
          </a:r>
          <a:endParaRPr lang="fr-FR" sz="1600" baseline="-25000" dirty="0"/>
        </a:p>
      </dgm:t>
    </dgm:pt>
    <dgm:pt modelId="{38765821-1ACA-4780-88A9-9D09BCBB028E}" type="parTrans" cxnId="{51B33CCF-B84D-4309-8A40-989F83583B9D}">
      <dgm:prSet/>
      <dgm:spPr/>
      <dgm:t>
        <a:bodyPr/>
        <a:lstStyle/>
        <a:p>
          <a:endParaRPr lang="fr-FR" sz="2400"/>
        </a:p>
      </dgm:t>
    </dgm:pt>
    <dgm:pt modelId="{0FE63BF8-AF0C-4F37-9CD9-51770BD24A76}" type="sibTrans" cxnId="{51B33CCF-B84D-4309-8A40-989F83583B9D}">
      <dgm:prSet/>
      <dgm:spPr/>
      <dgm:t>
        <a:bodyPr/>
        <a:lstStyle/>
        <a:p>
          <a:endParaRPr lang="fr-FR" sz="2400"/>
        </a:p>
      </dgm:t>
    </dgm:pt>
    <mc:AlternateContent xmlns:mc="http://schemas.openxmlformats.org/markup-compatibility/2006" xmlns:a14="http://schemas.microsoft.com/office/drawing/2010/main">
      <mc:Choice Requires="a14">
        <dgm:pt modelId="{80849DEF-5DB6-4340-991B-DA2DA11F52C8}">
          <dgm:prSet phldrT="[Texte]" custT="1"/>
          <dgm:spPr/>
          <dgm:t>
            <a:bodyPr/>
            <a:lstStyle/>
            <a:p>
              <a14:m>
                <m:oMath xmlns:m="http://schemas.openxmlformats.org/officeDocument/2006/math">
                  <m:sSubSup>
                    <m:sSubSupPr>
                      <m:ctrlPr>
                        <a:rPr lang="el-GR" sz="2000" i="1" smtClean="0">
                          <a:latin typeface="Cambria Math" panose="02040503050406030204" pitchFamily="18" charset="0"/>
                          <a:cs typeface="Calibri" panose="020F0502020204030204" pitchFamily="34" charset="0"/>
                        </a:rPr>
                      </m:ctrlPr>
                    </m:sSubSupPr>
                    <m:e>
                      <m:r>
                        <a:rPr lang="el-GR" sz="2000" i="1" smtClean="0">
                          <a:latin typeface="Cambria Math" panose="02040503050406030204" pitchFamily="18" charset="0"/>
                          <a:ea typeface="Cambria Math" panose="02040503050406030204" pitchFamily="18" charset="0"/>
                          <a:cs typeface="Calibri" panose="020F0502020204030204" pitchFamily="34" charset="0"/>
                        </a:rPr>
                        <m:t>𝛾</m:t>
                      </m:r>
                    </m:e>
                    <m:sub>
                      <m:r>
                        <a:rPr lang="fr-FR" sz="2000" b="0" i="1" smtClean="0">
                          <a:latin typeface="Cambria Math" panose="02040503050406030204" pitchFamily="18" charset="0"/>
                          <a:cs typeface="Calibri" panose="020F0502020204030204" pitchFamily="34" charset="0"/>
                        </a:rPr>
                        <m:t>𝑙𝑖𝑞𝑢𝑖𝑑</m:t>
                      </m:r>
                    </m:sub>
                    <m:sup>
                      <m:r>
                        <a:rPr lang="fr-FR" sz="2000" b="0" i="1" smtClean="0">
                          <a:latin typeface="Cambria Math" panose="02040503050406030204" pitchFamily="18" charset="0"/>
                          <a:cs typeface="Calibri" panose="020F0502020204030204" pitchFamily="34" charset="0"/>
                        </a:rPr>
                        <m:t>𝐿𝑊</m:t>
                      </m:r>
                    </m:sup>
                  </m:sSubSup>
                </m:oMath>
              </a14:m>
              <a:r>
                <a:rPr lang="fr-FR" sz="2000" dirty="0" smtClean="0"/>
                <a:t>(T)</a:t>
              </a:r>
              <a:endParaRPr lang="fr-FR" sz="2000" dirty="0"/>
            </a:p>
          </dgm:t>
        </dgm:pt>
      </mc:Choice>
      <mc:Fallback xmlns="">
        <dgm:pt modelId="{80849DEF-5DB6-4340-991B-DA2DA11F52C8}">
          <dgm:prSet phldrT="[Texte]" custT="1"/>
          <dgm:spPr/>
          <dgm:t>
            <a:bodyPr/>
            <a:lstStyle/>
            <a:p>
              <a:r>
                <a:rPr lang="el-GR" sz="2000" i="0" smtClean="0">
                  <a:latin typeface="Cambria Math" panose="02040503050406030204" pitchFamily="18" charset="0"/>
                  <a:ea typeface="Cambria Math" panose="02040503050406030204" pitchFamily="18" charset="0"/>
                  <a:cs typeface="Calibri" panose="020F0502020204030204" pitchFamily="34" charset="0"/>
                </a:rPr>
                <a:t>𝛾</a:t>
              </a:r>
              <a:r>
                <a:rPr lang="el-GR" sz="2000" i="0" smtClean="0">
                  <a:latin typeface="Cambria Math" panose="02040503050406030204" pitchFamily="18" charset="0"/>
                  <a:ea typeface="Cambria Math" panose="02040503050406030204" pitchFamily="18" charset="0"/>
                  <a:cs typeface="Calibri" panose="020F0502020204030204" pitchFamily="34" charset="0"/>
                </a:rPr>
                <a:t>_</a:t>
              </a:r>
              <a:r>
                <a:rPr lang="fr-FR" sz="2000" b="0" i="0" smtClean="0">
                  <a:latin typeface="Cambria Math" panose="02040503050406030204" pitchFamily="18" charset="0"/>
                  <a:cs typeface="Calibri" panose="020F0502020204030204" pitchFamily="34" charset="0"/>
                </a:rPr>
                <a:t>𝑙𝑖𝑞𝑢𝑖𝑑^</a:t>
              </a:r>
              <a:r>
                <a:rPr lang="fr-FR" sz="2000" b="0" i="0" smtClean="0">
                  <a:latin typeface="Cambria Math" panose="02040503050406030204" pitchFamily="18" charset="0"/>
                  <a:cs typeface="Calibri" panose="020F0502020204030204" pitchFamily="34" charset="0"/>
                </a:rPr>
                <a:t>𝐿𝑊</a:t>
              </a:r>
              <a:r>
                <a:rPr lang="fr-FR" sz="2000" dirty="0" smtClean="0"/>
                <a:t>(</a:t>
              </a:r>
              <a:r>
                <a:rPr lang="fr-FR" sz="2000" dirty="0" smtClean="0"/>
                <a:t>T)</a:t>
              </a:r>
              <a:endParaRPr lang="fr-FR" sz="2000" dirty="0"/>
            </a:p>
          </dgm:t>
        </dgm:pt>
      </mc:Fallback>
    </mc:AlternateContent>
    <dgm:pt modelId="{EE0E14F6-C050-49A0-ABD6-55D4563E4AF1}" type="parTrans" cxnId="{71E53E37-43ED-4A52-9B1D-185F1887A342}">
      <dgm:prSet/>
      <dgm:spPr/>
      <dgm:t>
        <a:bodyPr/>
        <a:lstStyle/>
        <a:p>
          <a:endParaRPr lang="fr-FR" sz="2400"/>
        </a:p>
      </dgm:t>
    </dgm:pt>
    <dgm:pt modelId="{C65A6717-722A-4989-AC95-D3157A17D0BB}" type="sibTrans" cxnId="{71E53E37-43ED-4A52-9B1D-185F1887A342}">
      <dgm:prSet/>
      <dgm:spPr/>
      <dgm:t>
        <a:bodyPr/>
        <a:lstStyle/>
        <a:p>
          <a:endParaRPr lang="fr-FR" sz="2400"/>
        </a:p>
      </dgm:t>
    </dgm:pt>
    <mc:AlternateContent xmlns:mc="http://schemas.openxmlformats.org/markup-compatibility/2006" xmlns:a14="http://schemas.microsoft.com/office/drawing/2010/main">
      <mc:Choice Requires="a14">
        <dgm:pt modelId="{4A555F8A-8457-48E0-9B8C-505458BDA0E6}">
          <dgm:prSet phldrT="[Texte]" custT="1"/>
          <dgm:spPr/>
          <dgm:t>
            <a:bodyPr/>
            <a:lstStyle/>
            <a:p>
              <a14:m>
                <m:oMath xmlns:m="http://schemas.openxmlformats.org/officeDocument/2006/math">
                  <m:sSubSup>
                    <m:sSubSupPr>
                      <m:ctrlPr>
                        <a:rPr lang="el-GR" sz="2000" i="1" smtClean="0">
                          <a:latin typeface="Cambria Math" panose="02040503050406030204" pitchFamily="18" charset="0"/>
                          <a:cs typeface="Calibri" panose="020F0502020204030204" pitchFamily="34" charset="0"/>
                        </a:rPr>
                      </m:ctrlPr>
                    </m:sSubSupPr>
                    <m:e>
                      <m:r>
                        <a:rPr lang="el-GR" sz="2000" i="1" smtClean="0">
                          <a:latin typeface="Cambria Math" panose="02040503050406030204" pitchFamily="18" charset="0"/>
                          <a:ea typeface="Cambria Math" panose="02040503050406030204" pitchFamily="18" charset="0"/>
                          <a:cs typeface="Calibri" panose="020F0502020204030204" pitchFamily="34" charset="0"/>
                        </a:rPr>
                        <m:t>𝛾</m:t>
                      </m:r>
                    </m:e>
                    <m:sub>
                      <m:r>
                        <a:rPr lang="fr-FR" sz="2000" b="0" i="1" smtClean="0">
                          <a:latin typeface="Cambria Math" panose="02040503050406030204" pitchFamily="18" charset="0"/>
                          <a:ea typeface="Cambria Math" panose="02040503050406030204" pitchFamily="18" charset="0"/>
                          <a:cs typeface="Calibri" panose="020F0502020204030204" pitchFamily="34" charset="0"/>
                        </a:rPr>
                        <m:t>𝑠𝑜𝑙𝑖𝑑𝑠</m:t>
                      </m:r>
                    </m:sub>
                    <m:sup>
                      <m:r>
                        <a:rPr lang="fr-FR" sz="2000" b="0" i="1" smtClean="0">
                          <a:latin typeface="Cambria Math" panose="02040503050406030204" pitchFamily="18" charset="0"/>
                          <a:cs typeface="Calibri" panose="020F0502020204030204" pitchFamily="34" charset="0"/>
                        </a:rPr>
                        <m:t>𝐿𝑊</m:t>
                      </m:r>
                    </m:sup>
                  </m:sSubSup>
                </m:oMath>
              </a14:m>
              <a:r>
                <a:rPr lang="fr-FR" sz="2000" dirty="0" smtClean="0"/>
                <a:t>(T) and </a:t>
              </a:r>
            </a:p>
            <a:p>
              <a14:m>
                <m:oMath xmlns:m="http://schemas.openxmlformats.org/officeDocument/2006/math">
                  <m:sSubSup>
                    <m:sSubSupPr>
                      <m:ctrlPr>
                        <a:rPr lang="el-GR" sz="2000" i="1" smtClean="0">
                          <a:latin typeface="Cambria Math" panose="02040503050406030204" pitchFamily="18" charset="0"/>
                          <a:cs typeface="Calibri" panose="020F0502020204030204" pitchFamily="34" charset="0"/>
                        </a:rPr>
                      </m:ctrlPr>
                    </m:sSubSupPr>
                    <m:e>
                      <m:r>
                        <a:rPr lang="el-GR" sz="2000" i="1" smtClean="0">
                          <a:latin typeface="Cambria Math" panose="02040503050406030204" pitchFamily="18" charset="0"/>
                          <a:ea typeface="Cambria Math" panose="02040503050406030204" pitchFamily="18" charset="0"/>
                          <a:cs typeface="Calibri" panose="020F0502020204030204" pitchFamily="34" charset="0"/>
                        </a:rPr>
                        <m:t>𝛾</m:t>
                      </m:r>
                    </m:e>
                    <m:sub>
                      <m:r>
                        <a:rPr lang="fr-FR" sz="2000" b="0" i="1" smtClean="0">
                          <a:latin typeface="Cambria Math" panose="02040503050406030204" pitchFamily="18" charset="0"/>
                          <a:cs typeface="Calibri" panose="020F0502020204030204" pitchFamily="34" charset="0"/>
                        </a:rPr>
                        <m:t>𝑠𝑜𝑙𝑖𝑑𝑠</m:t>
                      </m:r>
                    </m:sub>
                    <m:sup>
                      <m:r>
                        <a:rPr lang="fr-FR" sz="2000" b="0" i="1" smtClean="0">
                          <a:latin typeface="Cambria Math" panose="02040503050406030204" pitchFamily="18" charset="0"/>
                          <a:cs typeface="Calibri" panose="020F0502020204030204" pitchFamily="34" charset="0"/>
                        </a:rPr>
                        <m:t>𝐴𝐵</m:t>
                      </m:r>
                    </m:sup>
                  </m:sSubSup>
                </m:oMath>
              </a14:m>
              <a:r>
                <a:rPr lang="fr-FR" sz="2000" dirty="0" smtClean="0"/>
                <a:t>(T)</a:t>
              </a:r>
            </a:p>
            <a:p>
              <a:r>
                <a:rPr lang="fr-FR" sz="2000" dirty="0" smtClean="0"/>
                <a:t>(</a:t>
              </a:r>
              <a:r>
                <a:rPr lang="fr-FR" sz="2000" dirty="0" err="1" smtClean="0"/>
                <a:t>Fowkes</a:t>
              </a:r>
              <a:r>
                <a:rPr lang="fr-FR" sz="2000" dirty="0" smtClean="0"/>
                <a:t> or Owens-Wendt </a:t>
              </a:r>
              <a:r>
                <a:rPr lang="fr-FR" sz="2000" dirty="0" err="1" smtClean="0"/>
                <a:t>methods</a:t>
              </a:r>
              <a:r>
                <a:rPr lang="fr-FR" sz="2000" dirty="0" smtClean="0"/>
                <a:t>)</a:t>
              </a:r>
              <a:endParaRPr lang="fr-FR" sz="2000" dirty="0"/>
            </a:p>
          </dgm:t>
        </dgm:pt>
      </mc:Choice>
      <mc:Fallback xmlns="">
        <dgm:pt modelId="{4A555F8A-8457-48E0-9B8C-505458BDA0E6}">
          <dgm:prSet phldrT="[Texte]" custT="1"/>
          <dgm:spPr/>
          <dgm:t>
            <a:bodyPr/>
            <a:lstStyle/>
            <a:p>
              <a:r>
                <a:rPr lang="el-GR" sz="2000" i="0" smtClean="0">
                  <a:latin typeface="Cambria Math" panose="02040503050406030204" pitchFamily="18" charset="0"/>
                  <a:ea typeface="Cambria Math" panose="02040503050406030204" pitchFamily="18" charset="0"/>
                  <a:cs typeface="Calibri" panose="020F0502020204030204" pitchFamily="34" charset="0"/>
                </a:rPr>
                <a:t>𝛾</a:t>
              </a:r>
              <a:r>
                <a:rPr lang="el-GR" sz="2000" i="0" smtClean="0">
                  <a:latin typeface="Cambria Math" panose="02040503050406030204" pitchFamily="18" charset="0"/>
                  <a:ea typeface="Cambria Math" panose="02040503050406030204" pitchFamily="18" charset="0"/>
                  <a:cs typeface="Calibri" panose="020F0502020204030204" pitchFamily="34" charset="0"/>
                </a:rPr>
                <a:t>_</a:t>
              </a:r>
              <a:r>
                <a:rPr lang="fr-FR" sz="2000" b="0" i="0" smtClean="0">
                  <a:latin typeface="Cambria Math" panose="02040503050406030204" pitchFamily="18" charset="0"/>
                  <a:ea typeface="Cambria Math" panose="02040503050406030204" pitchFamily="18" charset="0"/>
                  <a:cs typeface="Calibri" panose="020F0502020204030204" pitchFamily="34" charset="0"/>
                </a:rPr>
                <a:t>𝑠𝑜𝑙𝑖𝑑𝑠^</a:t>
              </a:r>
              <a:r>
                <a:rPr lang="fr-FR" sz="2000" b="0" i="0" smtClean="0">
                  <a:latin typeface="Cambria Math" panose="02040503050406030204" pitchFamily="18" charset="0"/>
                  <a:cs typeface="Calibri" panose="020F0502020204030204" pitchFamily="34" charset="0"/>
                </a:rPr>
                <a:t>𝐿𝑊</a:t>
              </a:r>
              <a:r>
                <a:rPr lang="fr-FR" sz="2000" dirty="0" smtClean="0"/>
                <a:t>(T</a:t>
              </a:r>
              <a:r>
                <a:rPr lang="fr-FR" sz="2000" dirty="0" smtClean="0"/>
                <a:t>) and </a:t>
              </a:r>
            </a:p>
            <a:p>
              <a:r>
                <a:rPr lang="el-GR" sz="2000" i="0" smtClean="0">
                  <a:latin typeface="Cambria Math" panose="02040503050406030204" pitchFamily="18" charset="0"/>
                  <a:ea typeface="Cambria Math" panose="02040503050406030204" pitchFamily="18" charset="0"/>
                  <a:cs typeface="Calibri" panose="020F0502020204030204" pitchFamily="34" charset="0"/>
                </a:rPr>
                <a:t>𝛾</a:t>
              </a:r>
              <a:r>
                <a:rPr lang="el-GR" sz="2000" i="0" smtClean="0">
                  <a:latin typeface="Cambria Math" panose="02040503050406030204" pitchFamily="18" charset="0"/>
                  <a:ea typeface="Cambria Math" panose="02040503050406030204" pitchFamily="18" charset="0"/>
                  <a:cs typeface="Calibri" panose="020F0502020204030204" pitchFamily="34" charset="0"/>
                </a:rPr>
                <a:t>_</a:t>
              </a:r>
              <a:r>
                <a:rPr lang="fr-FR" sz="2000" b="0" i="0" smtClean="0">
                  <a:latin typeface="Cambria Math" panose="02040503050406030204" pitchFamily="18" charset="0"/>
                  <a:cs typeface="Calibri" panose="020F0502020204030204" pitchFamily="34" charset="0"/>
                </a:rPr>
                <a:t>𝑠𝑜𝑙𝑖𝑑𝑠^𝐴𝐵</a:t>
              </a:r>
              <a:r>
                <a:rPr lang="fr-FR" sz="2000" dirty="0" smtClean="0"/>
                <a:t>(T</a:t>
              </a:r>
              <a:r>
                <a:rPr lang="fr-FR" sz="2000" dirty="0" smtClean="0"/>
                <a:t>)</a:t>
              </a:r>
            </a:p>
            <a:p>
              <a:r>
                <a:rPr lang="fr-FR" sz="2000" dirty="0" smtClean="0"/>
                <a:t>(</a:t>
              </a:r>
              <a:r>
                <a:rPr lang="fr-FR" sz="2000" dirty="0" err="1" smtClean="0"/>
                <a:t>Fowkes</a:t>
              </a:r>
              <a:r>
                <a:rPr lang="fr-FR" sz="2000" dirty="0" smtClean="0"/>
                <a:t> or Owens-Wendt </a:t>
              </a:r>
              <a:r>
                <a:rPr lang="fr-FR" sz="2000" dirty="0" err="1" smtClean="0"/>
                <a:t>methods</a:t>
              </a:r>
              <a:r>
                <a:rPr lang="fr-FR" sz="2000" dirty="0" smtClean="0"/>
                <a:t>)</a:t>
              </a:r>
              <a:endParaRPr lang="fr-FR" sz="2000" dirty="0"/>
            </a:p>
          </dgm:t>
        </dgm:pt>
      </mc:Fallback>
    </mc:AlternateContent>
    <dgm:pt modelId="{7FF74B6B-F892-4865-BA51-07B144BEB1F6}" type="parTrans" cxnId="{B38CD166-4C07-4E3A-9BCF-0A7F13905E67}">
      <dgm:prSet/>
      <dgm:spPr/>
      <dgm:t>
        <a:bodyPr/>
        <a:lstStyle/>
        <a:p>
          <a:endParaRPr lang="fr-FR" sz="2400"/>
        </a:p>
      </dgm:t>
    </dgm:pt>
    <dgm:pt modelId="{05B7C420-0555-4DB5-BC9B-189F10BA3944}" type="sibTrans" cxnId="{B38CD166-4C07-4E3A-9BCF-0A7F13905E67}">
      <dgm:prSet/>
      <dgm:spPr/>
      <dgm:t>
        <a:bodyPr/>
        <a:lstStyle/>
        <a:p>
          <a:endParaRPr lang="fr-FR" sz="2400"/>
        </a:p>
      </dgm:t>
    </dgm:pt>
    <dgm:pt modelId="{CE5B3765-EC58-4328-A384-346A9496C212}">
      <dgm:prSet phldrT="[Texte]" custT="1"/>
      <dgm:spPr/>
      <dgm:t>
        <a:bodyPr/>
        <a:lstStyle/>
        <a:p>
          <a:r>
            <a:rPr lang="fr-FR" sz="1600" dirty="0" smtClean="0"/>
            <a:t>Contact angle </a:t>
          </a:r>
          <a:r>
            <a:rPr lang="fr-FR" sz="1600" dirty="0" err="1" smtClean="0"/>
            <a:t>with</a:t>
          </a:r>
          <a:r>
            <a:rPr lang="fr-FR" sz="1600" dirty="0" smtClean="0"/>
            <a:t> </a:t>
          </a:r>
          <a:r>
            <a:rPr lang="fr-FR" sz="1600" dirty="0" err="1" smtClean="0"/>
            <a:t>several</a:t>
          </a:r>
          <a:r>
            <a:rPr lang="fr-FR" sz="1600" dirty="0" smtClean="0"/>
            <a:t> </a:t>
          </a:r>
          <a:r>
            <a:rPr lang="fr-FR" sz="1600" dirty="0" err="1" smtClean="0"/>
            <a:t>liquids</a:t>
          </a:r>
          <a:endParaRPr lang="fr-FR" sz="1600" dirty="0"/>
        </a:p>
      </dgm:t>
    </dgm:pt>
    <dgm:pt modelId="{BE494400-C0EF-4415-92E8-464A739E4363}" type="parTrans" cxnId="{7FCB51E0-057E-4A66-8F41-82F0F393A635}">
      <dgm:prSet/>
      <dgm:spPr/>
      <dgm:t>
        <a:bodyPr/>
        <a:lstStyle/>
        <a:p>
          <a:endParaRPr lang="fr-FR" sz="2400"/>
        </a:p>
      </dgm:t>
    </dgm:pt>
    <dgm:pt modelId="{E04600C6-F75C-4282-918C-83F498BE7D7D}" type="sibTrans" cxnId="{7FCB51E0-057E-4A66-8F41-82F0F393A635}">
      <dgm:prSet/>
      <dgm:spPr/>
      <dgm:t>
        <a:bodyPr/>
        <a:lstStyle/>
        <a:p>
          <a:endParaRPr lang="fr-FR" sz="2400"/>
        </a:p>
      </dgm:t>
    </dgm:pt>
    <dgm:pt modelId="{3F295D3E-6772-45BE-83E1-A08DD049A100}" type="pres">
      <dgm:prSet presAssocID="{20AA5FD9-A9AF-4CA3-A332-E05AD75C9274}" presName="rootnode" presStyleCnt="0">
        <dgm:presLayoutVars>
          <dgm:chMax/>
          <dgm:chPref/>
          <dgm:dir/>
          <dgm:animLvl val="lvl"/>
        </dgm:presLayoutVars>
      </dgm:prSet>
      <dgm:spPr/>
      <dgm:t>
        <a:bodyPr/>
        <a:lstStyle/>
        <a:p>
          <a:endParaRPr lang="fr-FR"/>
        </a:p>
      </dgm:t>
    </dgm:pt>
    <dgm:pt modelId="{21DEFF22-849F-472C-97EF-881F50045C6A}" type="pres">
      <dgm:prSet presAssocID="{2DFD31BC-251F-4052-913D-84070624552D}" presName="composite" presStyleCnt="0"/>
      <dgm:spPr/>
    </dgm:pt>
    <dgm:pt modelId="{8CC39C7C-6252-428F-AA65-D9282BB4DA78}" type="pres">
      <dgm:prSet presAssocID="{2DFD31BC-251F-4052-913D-84070624552D}" presName="bentUpArrow1" presStyleLbl="alignImgPlace1" presStyleIdx="0" presStyleCnt="3"/>
      <dgm:spPr/>
    </dgm:pt>
    <dgm:pt modelId="{80281B4E-477F-4B9E-8A93-BE3145315AFA}" type="pres">
      <dgm:prSet presAssocID="{2DFD31BC-251F-4052-913D-84070624552D}" presName="ParentText" presStyleLbl="node1" presStyleIdx="0" presStyleCnt="4">
        <dgm:presLayoutVars>
          <dgm:chMax val="1"/>
          <dgm:chPref val="1"/>
          <dgm:bulletEnabled val="1"/>
        </dgm:presLayoutVars>
      </dgm:prSet>
      <dgm:spPr/>
      <dgm:t>
        <a:bodyPr/>
        <a:lstStyle/>
        <a:p>
          <a:endParaRPr lang="fr-FR"/>
        </a:p>
      </dgm:t>
    </dgm:pt>
    <dgm:pt modelId="{04BCC2BE-D776-4F0B-A979-B7119E06A3D1}" type="pres">
      <dgm:prSet presAssocID="{2DFD31BC-251F-4052-913D-84070624552D}" presName="ChildText" presStyleLbl="revTx" presStyleIdx="0" presStyleCnt="3" custScaleX="168637" custLinFactNeighborX="42347" custLinFactNeighborY="4858">
        <dgm:presLayoutVars>
          <dgm:chMax val="0"/>
          <dgm:chPref val="0"/>
          <dgm:bulletEnabled val="1"/>
        </dgm:presLayoutVars>
      </dgm:prSet>
      <dgm:spPr/>
      <dgm:t>
        <a:bodyPr/>
        <a:lstStyle/>
        <a:p>
          <a:endParaRPr lang="fr-FR"/>
        </a:p>
      </dgm:t>
    </dgm:pt>
    <dgm:pt modelId="{93E201FA-0903-4F94-95A6-409DBE255740}" type="pres">
      <dgm:prSet presAssocID="{D020804F-8374-49D9-AECA-DB316BF7C1C1}" presName="sibTrans" presStyleCnt="0"/>
      <dgm:spPr/>
    </dgm:pt>
    <dgm:pt modelId="{50ACF48F-1EFB-4374-B3A9-7D5E4B24C9A7}" type="pres">
      <dgm:prSet presAssocID="{7B7FB01E-AB60-4B94-A5CF-6F05F57D29C4}" presName="composite" presStyleCnt="0"/>
      <dgm:spPr/>
    </dgm:pt>
    <dgm:pt modelId="{30FA619F-1418-4B96-981F-D1FD4D946068}" type="pres">
      <dgm:prSet presAssocID="{7B7FB01E-AB60-4B94-A5CF-6F05F57D29C4}" presName="bentUpArrow1" presStyleLbl="alignImgPlace1" presStyleIdx="1" presStyleCnt="3"/>
      <dgm:spPr/>
    </dgm:pt>
    <dgm:pt modelId="{B7856CDE-AB38-46EB-8A25-88D27267F89B}" type="pres">
      <dgm:prSet presAssocID="{7B7FB01E-AB60-4B94-A5CF-6F05F57D29C4}" presName="ParentText" presStyleLbl="node1" presStyleIdx="1" presStyleCnt="4">
        <dgm:presLayoutVars>
          <dgm:chMax val="1"/>
          <dgm:chPref val="1"/>
          <dgm:bulletEnabled val="1"/>
        </dgm:presLayoutVars>
      </dgm:prSet>
      <dgm:spPr/>
      <dgm:t>
        <a:bodyPr/>
        <a:lstStyle/>
        <a:p>
          <a:endParaRPr lang="fr-FR"/>
        </a:p>
      </dgm:t>
    </dgm:pt>
    <dgm:pt modelId="{62EF258D-F8FB-46D7-9977-465D0D95266E}" type="pres">
      <dgm:prSet presAssocID="{7B7FB01E-AB60-4B94-A5CF-6F05F57D29C4}" presName="ChildText" presStyleLbl="revTx" presStyleIdx="1" presStyleCnt="3" custScaleX="193777" custLinFactNeighborX="60119" custLinFactNeighborY="1356">
        <dgm:presLayoutVars>
          <dgm:chMax val="0"/>
          <dgm:chPref val="0"/>
          <dgm:bulletEnabled val="1"/>
        </dgm:presLayoutVars>
      </dgm:prSet>
      <dgm:spPr/>
      <dgm:t>
        <a:bodyPr/>
        <a:lstStyle/>
        <a:p>
          <a:endParaRPr lang="fr-FR"/>
        </a:p>
      </dgm:t>
    </dgm:pt>
    <dgm:pt modelId="{8E38B793-01B1-4239-995B-1F0C58BBBDF1}" type="pres">
      <dgm:prSet presAssocID="{873C3FEB-18E3-4B35-8A97-A22B4348ED0B}" presName="sibTrans" presStyleCnt="0"/>
      <dgm:spPr/>
    </dgm:pt>
    <dgm:pt modelId="{57A5DB88-7112-4B9B-BCE9-1B27AF8D372F}" type="pres">
      <dgm:prSet presAssocID="{80849DEF-5DB6-4340-991B-DA2DA11F52C8}" presName="composite" presStyleCnt="0"/>
      <dgm:spPr/>
    </dgm:pt>
    <dgm:pt modelId="{C053CA5F-C3D5-4ADC-8542-B039DB4F8150}" type="pres">
      <dgm:prSet presAssocID="{80849DEF-5DB6-4340-991B-DA2DA11F52C8}" presName="bentUpArrow1" presStyleLbl="alignImgPlace1" presStyleIdx="2" presStyleCnt="3"/>
      <dgm:spPr/>
    </dgm:pt>
    <dgm:pt modelId="{60BC89D7-A446-4DD0-B000-41BE56477B8A}" type="pres">
      <dgm:prSet presAssocID="{80849DEF-5DB6-4340-991B-DA2DA11F52C8}" presName="ParentText" presStyleLbl="node1" presStyleIdx="2" presStyleCnt="4">
        <dgm:presLayoutVars>
          <dgm:chMax val="1"/>
          <dgm:chPref val="1"/>
          <dgm:bulletEnabled val="1"/>
        </dgm:presLayoutVars>
      </dgm:prSet>
      <dgm:spPr/>
      <dgm:t>
        <a:bodyPr/>
        <a:lstStyle/>
        <a:p>
          <a:endParaRPr lang="fr-FR"/>
        </a:p>
      </dgm:t>
    </dgm:pt>
    <dgm:pt modelId="{88444046-0715-403F-811D-B6E23A2D20CE}" type="pres">
      <dgm:prSet presAssocID="{80849DEF-5DB6-4340-991B-DA2DA11F52C8}" presName="ChildText" presStyleLbl="revTx" presStyleIdx="2" presStyleCnt="3" custScaleX="160785" custLinFactNeighborX="40080" custLinFactNeighborY="1356">
        <dgm:presLayoutVars>
          <dgm:chMax val="0"/>
          <dgm:chPref val="0"/>
          <dgm:bulletEnabled val="1"/>
        </dgm:presLayoutVars>
      </dgm:prSet>
      <dgm:spPr/>
      <dgm:t>
        <a:bodyPr/>
        <a:lstStyle/>
        <a:p>
          <a:endParaRPr lang="fr-FR"/>
        </a:p>
      </dgm:t>
    </dgm:pt>
    <dgm:pt modelId="{3C97E9C1-7B89-4B66-A08A-CAEC5E31BA7E}" type="pres">
      <dgm:prSet presAssocID="{C65A6717-722A-4989-AC95-D3157A17D0BB}" presName="sibTrans" presStyleCnt="0"/>
      <dgm:spPr/>
    </dgm:pt>
    <dgm:pt modelId="{334BFDDD-83F6-48E4-B63C-D8BAF75D50CB}" type="pres">
      <dgm:prSet presAssocID="{4A555F8A-8457-48E0-9B8C-505458BDA0E6}" presName="composite" presStyleCnt="0"/>
      <dgm:spPr/>
    </dgm:pt>
    <dgm:pt modelId="{CB1D7FE8-60BC-4E22-8A70-7478637FC109}" type="pres">
      <dgm:prSet presAssocID="{4A555F8A-8457-48E0-9B8C-505458BDA0E6}" presName="ParentText" presStyleLbl="node1" presStyleIdx="3" presStyleCnt="4" custScaleX="162890" custScaleY="230314" custLinFactNeighborX="-18346" custLinFactNeighborY="-3435">
        <dgm:presLayoutVars>
          <dgm:chMax val="1"/>
          <dgm:chPref val="1"/>
          <dgm:bulletEnabled val="1"/>
        </dgm:presLayoutVars>
      </dgm:prSet>
      <dgm:spPr/>
      <dgm:t>
        <a:bodyPr/>
        <a:lstStyle/>
        <a:p>
          <a:endParaRPr lang="fr-FR"/>
        </a:p>
      </dgm:t>
    </dgm:pt>
  </dgm:ptLst>
  <dgm:cxnLst>
    <dgm:cxn modelId="{4505C546-50D7-4ABB-B2F0-F6F193065294}" type="presOf" srcId="{2DFD31BC-251F-4052-913D-84070624552D}" destId="{80281B4E-477F-4B9E-8A93-BE3145315AFA}" srcOrd="0" destOrd="0" presId="urn:microsoft.com/office/officeart/2005/8/layout/StepDownProcess"/>
    <dgm:cxn modelId="{DED58BDD-63A9-4F30-85A0-979BFB8FF815}" type="presOf" srcId="{20AA5FD9-A9AF-4CA3-A332-E05AD75C9274}" destId="{3F295D3E-6772-45BE-83E1-A08DD049A100}" srcOrd="0" destOrd="0" presId="urn:microsoft.com/office/officeart/2005/8/layout/StepDownProcess"/>
    <dgm:cxn modelId="{B38CD166-4C07-4E3A-9BCF-0A7F13905E67}" srcId="{20AA5FD9-A9AF-4CA3-A332-E05AD75C9274}" destId="{4A555F8A-8457-48E0-9B8C-505458BDA0E6}" srcOrd="3" destOrd="0" parTransId="{7FF74B6B-F892-4865-BA51-07B144BEB1F6}" sibTransId="{05B7C420-0555-4DB5-BC9B-189F10BA3944}"/>
    <dgm:cxn modelId="{77E1D848-CE76-4C62-8CB7-BE8D3A5BFD6F}" srcId="{20AA5FD9-A9AF-4CA3-A332-E05AD75C9274}" destId="{2DFD31BC-251F-4052-913D-84070624552D}" srcOrd="0" destOrd="0" parTransId="{6CA4E155-B0B7-4AAD-B2F6-56B89103DCF1}" sibTransId="{D020804F-8374-49D9-AECA-DB316BF7C1C1}"/>
    <dgm:cxn modelId="{935ACD84-0280-41C3-985A-FF3B9E557054}" type="presOf" srcId="{CE5B3765-EC58-4328-A384-346A9496C212}" destId="{88444046-0715-403F-811D-B6E23A2D20CE}" srcOrd="0" destOrd="0" presId="urn:microsoft.com/office/officeart/2005/8/layout/StepDownProcess"/>
    <dgm:cxn modelId="{806822B9-9F60-44EA-91AB-2C5D94428CB9}" type="presOf" srcId="{4A555F8A-8457-48E0-9B8C-505458BDA0E6}" destId="{CB1D7FE8-60BC-4E22-8A70-7478637FC109}" srcOrd="0" destOrd="0" presId="urn:microsoft.com/office/officeart/2005/8/layout/StepDownProcess"/>
    <dgm:cxn modelId="{83976D56-8757-481C-BDA4-5EFBCA2096A6}" type="presOf" srcId="{7B7FB01E-AB60-4B94-A5CF-6F05F57D29C4}" destId="{B7856CDE-AB38-46EB-8A25-88D27267F89B}" srcOrd="0" destOrd="0" presId="urn:microsoft.com/office/officeart/2005/8/layout/StepDownProcess"/>
    <dgm:cxn modelId="{51B33CCF-B84D-4309-8A40-989F83583B9D}" srcId="{7B7FB01E-AB60-4B94-A5CF-6F05F57D29C4}" destId="{8F2DB9AE-DF05-4BDC-B02B-8FE6B30A0A3B}" srcOrd="0" destOrd="0" parTransId="{38765821-1ACA-4780-88A9-9D09BCBB028E}" sibTransId="{0FE63BF8-AF0C-4F37-9CD9-51770BD24A76}"/>
    <dgm:cxn modelId="{5F3741B4-2417-4C7D-A392-DE4B32BF2719}" srcId="{20AA5FD9-A9AF-4CA3-A332-E05AD75C9274}" destId="{7B7FB01E-AB60-4B94-A5CF-6F05F57D29C4}" srcOrd="1" destOrd="0" parTransId="{F8DEBC91-3F13-4712-8599-904E98B195EA}" sibTransId="{873C3FEB-18E3-4B35-8A97-A22B4348ED0B}"/>
    <dgm:cxn modelId="{AC9B4C4B-EF6A-4E95-A5DE-A8671670A937}" type="presOf" srcId="{8F2DB9AE-DF05-4BDC-B02B-8FE6B30A0A3B}" destId="{62EF258D-F8FB-46D7-9977-465D0D95266E}" srcOrd="0" destOrd="0" presId="urn:microsoft.com/office/officeart/2005/8/layout/StepDownProcess"/>
    <dgm:cxn modelId="{90504FF5-3054-4061-94CA-7D658452DA0E}" type="presOf" srcId="{F450D299-D7D8-4D7B-B3FC-7F7C94BE48B7}" destId="{04BCC2BE-D776-4F0B-A979-B7119E06A3D1}" srcOrd="0" destOrd="0" presId="urn:microsoft.com/office/officeart/2005/8/layout/StepDownProcess"/>
    <dgm:cxn modelId="{71E53E37-43ED-4A52-9B1D-185F1887A342}" srcId="{20AA5FD9-A9AF-4CA3-A332-E05AD75C9274}" destId="{80849DEF-5DB6-4340-991B-DA2DA11F52C8}" srcOrd="2" destOrd="0" parTransId="{EE0E14F6-C050-49A0-ABD6-55D4563E4AF1}" sibTransId="{C65A6717-722A-4989-AC95-D3157A17D0BB}"/>
    <dgm:cxn modelId="{7FCB51E0-057E-4A66-8F41-82F0F393A635}" srcId="{80849DEF-5DB6-4340-991B-DA2DA11F52C8}" destId="{CE5B3765-EC58-4328-A384-346A9496C212}" srcOrd="0" destOrd="0" parTransId="{BE494400-C0EF-4415-92E8-464A739E4363}" sibTransId="{E04600C6-F75C-4282-918C-83F498BE7D7D}"/>
    <dgm:cxn modelId="{B163E68F-3CA4-4D19-8BAE-9A940C15CE98}" type="presOf" srcId="{80849DEF-5DB6-4340-991B-DA2DA11F52C8}" destId="{60BC89D7-A446-4DD0-B000-41BE56477B8A}" srcOrd="0" destOrd="0" presId="urn:microsoft.com/office/officeart/2005/8/layout/StepDownProcess"/>
    <dgm:cxn modelId="{CBE0684B-2B36-4D8D-9E5E-109337ED4939}" srcId="{2DFD31BC-251F-4052-913D-84070624552D}" destId="{F450D299-D7D8-4D7B-B3FC-7F7C94BE48B7}" srcOrd="0" destOrd="0" parTransId="{4F2803F3-0E95-4329-8CB2-43B9CCE98108}" sibTransId="{FBEADBAB-F1BD-42B0-AC61-94E267A1D0F5}"/>
    <dgm:cxn modelId="{27AA97A9-42E9-4C91-9EA4-BF91AF095133}" type="presParOf" srcId="{3F295D3E-6772-45BE-83E1-A08DD049A100}" destId="{21DEFF22-849F-472C-97EF-881F50045C6A}" srcOrd="0" destOrd="0" presId="urn:microsoft.com/office/officeart/2005/8/layout/StepDownProcess"/>
    <dgm:cxn modelId="{9E79D60E-3E23-4A7C-BEA2-7A445E73E61A}" type="presParOf" srcId="{21DEFF22-849F-472C-97EF-881F50045C6A}" destId="{8CC39C7C-6252-428F-AA65-D9282BB4DA78}" srcOrd="0" destOrd="0" presId="urn:microsoft.com/office/officeart/2005/8/layout/StepDownProcess"/>
    <dgm:cxn modelId="{6A0D5847-FC21-4EB2-82D1-67C1A6ED0799}" type="presParOf" srcId="{21DEFF22-849F-472C-97EF-881F50045C6A}" destId="{80281B4E-477F-4B9E-8A93-BE3145315AFA}" srcOrd="1" destOrd="0" presId="urn:microsoft.com/office/officeart/2005/8/layout/StepDownProcess"/>
    <dgm:cxn modelId="{47267996-2767-4F05-9655-BD1EA5983D87}" type="presParOf" srcId="{21DEFF22-849F-472C-97EF-881F50045C6A}" destId="{04BCC2BE-D776-4F0B-A979-B7119E06A3D1}" srcOrd="2" destOrd="0" presId="urn:microsoft.com/office/officeart/2005/8/layout/StepDownProcess"/>
    <dgm:cxn modelId="{C5DF52C5-DB41-4316-92F6-DCCF0E08713D}" type="presParOf" srcId="{3F295D3E-6772-45BE-83E1-A08DD049A100}" destId="{93E201FA-0903-4F94-95A6-409DBE255740}" srcOrd="1" destOrd="0" presId="urn:microsoft.com/office/officeart/2005/8/layout/StepDownProcess"/>
    <dgm:cxn modelId="{81501AF4-DAF6-48BB-926B-CC3506F58CD7}" type="presParOf" srcId="{3F295D3E-6772-45BE-83E1-A08DD049A100}" destId="{50ACF48F-1EFB-4374-B3A9-7D5E4B24C9A7}" srcOrd="2" destOrd="0" presId="urn:microsoft.com/office/officeart/2005/8/layout/StepDownProcess"/>
    <dgm:cxn modelId="{98040026-4F0A-4DB0-A15D-507374F0299E}" type="presParOf" srcId="{50ACF48F-1EFB-4374-B3A9-7D5E4B24C9A7}" destId="{30FA619F-1418-4B96-981F-D1FD4D946068}" srcOrd="0" destOrd="0" presId="urn:microsoft.com/office/officeart/2005/8/layout/StepDownProcess"/>
    <dgm:cxn modelId="{4AF1FE09-F5D9-46CB-81E0-F6A315F38232}" type="presParOf" srcId="{50ACF48F-1EFB-4374-B3A9-7D5E4B24C9A7}" destId="{B7856CDE-AB38-46EB-8A25-88D27267F89B}" srcOrd="1" destOrd="0" presId="urn:microsoft.com/office/officeart/2005/8/layout/StepDownProcess"/>
    <dgm:cxn modelId="{F37F6E74-8B77-40E0-8E2A-92F135964821}" type="presParOf" srcId="{50ACF48F-1EFB-4374-B3A9-7D5E4B24C9A7}" destId="{62EF258D-F8FB-46D7-9977-465D0D95266E}" srcOrd="2" destOrd="0" presId="urn:microsoft.com/office/officeart/2005/8/layout/StepDownProcess"/>
    <dgm:cxn modelId="{97E77086-8CC4-4B9C-AB86-5A82EE75D142}" type="presParOf" srcId="{3F295D3E-6772-45BE-83E1-A08DD049A100}" destId="{8E38B793-01B1-4239-995B-1F0C58BBBDF1}" srcOrd="3" destOrd="0" presId="urn:microsoft.com/office/officeart/2005/8/layout/StepDownProcess"/>
    <dgm:cxn modelId="{7BE93F95-8158-4A19-AAC5-CAC2097BB5E4}" type="presParOf" srcId="{3F295D3E-6772-45BE-83E1-A08DD049A100}" destId="{57A5DB88-7112-4B9B-BCE9-1B27AF8D372F}" srcOrd="4" destOrd="0" presId="urn:microsoft.com/office/officeart/2005/8/layout/StepDownProcess"/>
    <dgm:cxn modelId="{86E88F1D-5077-418B-A026-81CC0880A796}" type="presParOf" srcId="{57A5DB88-7112-4B9B-BCE9-1B27AF8D372F}" destId="{C053CA5F-C3D5-4ADC-8542-B039DB4F8150}" srcOrd="0" destOrd="0" presId="urn:microsoft.com/office/officeart/2005/8/layout/StepDownProcess"/>
    <dgm:cxn modelId="{714D7018-40A6-44E9-95D1-9A90E80DED94}" type="presParOf" srcId="{57A5DB88-7112-4B9B-BCE9-1B27AF8D372F}" destId="{60BC89D7-A446-4DD0-B000-41BE56477B8A}" srcOrd="1" destOrd="0" presId="urn:microsoft.com/office/officeart/2005/8/layout/StepDownProcess"/>
    <dgm:cxn modelId="{28E44728-167D-44D1-9C4F-B90BAFEAA9EB}" type="presParOf" srcId="{57A5DB88-7112-4B9B-BCE9-1B27AF8D372F}" destId="{88444046-0715-403F-811D-B6E23A2D20CE}" srcOrd="2" destOrd="0" presId="urn:microsoft.com/office/officeart/2005/8/layout/StepDownProcess"/>
    <dgm:cxn modelId="{127752B4-64DE-44B9-AB42-A649A329F301}" type="presParOf" srcId="{3F295D3E-6772-45BE-83E1-A08DD049A100}" destId="{3C97E9C1-7B89-4B66-A08A-CAEC5E31BA7E}" srcOrd="5" destOrd="0" presId="urn:microsoft.com/office/officeart/2005/8/layout/StepDownProcess"/>
    <dgm:cxn modelId="{A64C27D6-61E5-4880-AA71-90BFBFE0A53D}" type="presParOf" srcId="{3F295D3E-6772-45BE-83E1-A08DD049A100}" destId="{334BFDDD-83F6-48E4-B63C-D8BAF75D50CB}" srcOrd="6" destOrd="0" presId="urn:microsoft.com/office/officeart/2005/8/layout/StepDownProcess"/>
    <dgm:cxn modelId="{215A11CF-876C-4A09-B1CC-03BBB8C342AD}" type="presParOf" srcId="{334BFDDD-83F6-48E4-B63C-D8BAF75D50CB}" destId="{CB1D7FE8-60BC-4E22-8A70-7478637FC109}"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0AA5FD9-A9AF-4CA3-A332-E05AD75C9274}" type="doc">
      <dgm:prSet loTypeId="urn:microsoft.com/office/officeart/2005/8/layout/StepDownProcess" loCatId="process" qsTypeId="urn:microsoft.com/office/officeart/2005/8/quickstyle/simple1" qsCatId="simple" csTypeId="urn:microsoft.com/office/officeart/2005/8/colors/colorful4" csCatId="colorful" phldr="1"/>
      <dgm:spPr/>
      <dgm:t>
        <a:bodyPr/>
        <a:lstStyle/>
        <a:p>
          <a:endParaRPr lang="fr-FR"/>
        </a:p>
      </dgm:t>
    </dgm:pt>
    <dgm:pt modelId="{2DFD31BC-251F-4052-913D-84070624552D}">
      <dgm:prSet phldrT="[Texte]" custT="1"/>
      <dgm:spPr>
        <a:blipFill>
          <a:blip xmlns:r="http://schemas.openxmlformats.org/officeDocument/2006/relationships" r:embed="rId1"/>
          <a:stretch>
            <a:fillRect r="-2283"/>
          </a:stretch>
        </a:blipFill>
      </dgm:spPr>
      <dgm:t>
        <a:bodyPr/>
        <a:lstStyle/>
        <a:p>
          <a:r>
            <a:rPr lang="fr-FR">
              <a:noFill/>
            </a:rPr>
            <a:t> </a:t>
          </a:r>
        </a:p>
      </dgm:t>
    </dgm:pt>
    <dgm:pt modelId="{6CA4E155-B0B7-4AAD-B2F6-56B89103DCF1}" type="parTrans" cxnId="{77E1D848-CE76-4C62-8CB7-BE8D3A5BFD6F}">
      <dgm:prSet/>
      <dgm:spPr/>
      <dgm:t>
        <a:bodyPr/>
        <a:lstStyle/>
        <a:p>
          <a:endParaRPr lang="fr-FR" sz="2400"/>
        </a:p>
      </dgm:t>
    </dgm:pt>
    <dgm:pt modelId="{D020804F-8374-49D9-AECA-DB316BF7C1C1}" type="sibTrans" cxnId="{77E1D848-CE76-4C62-8CB7-BE8D3A5BFD6F}">
      <dgm:prSet/>
      <dgm:spPr/>
      <dgm:t>
        <a:bodyPr/>
        <a:lstStyle/>
        <a:p>
          <a:endParaRPr lang="fr-FR" sz="2400"/>
        </a:p>
      </dgm:t>
    </dgm:pt>
    <dgm:pt modelId="{F450D299-D7D8-4D7B-B3FC-7F7C94BE48B7}">
      <dgm:prSet phldrT="[Texte]" custT="1"/>
      <dgm:spPr/>
      <dgm:t>
        <a:bodyPr/>
        <a:lstStyle/>
        <a:p>
          <a:r>
            <a:rPr lang="fr-FR" sz="1600" dirty="0" smtClean="0"/>
            <a:t>Pendant drop on </a:t>
          </a:r>
          <a:r>
            <a:rPr lang="fr-FR" sz="1600" dirty="0" err="1" smtClean="0"/>
            <a:t>several</a:t>
          </a:r>
          <a:r>
            <a:rPr lang="fr-FR" sz="1600" dirty="0" smtClean="0"/>
            <a:t> </a:t>
          </a:r>
          <a:r>
            <a:rPr lang="fr-FR" sz="1600" dirty="0" err="1" smtClean="0"/>
            <a:t>liquids</a:t>
          </a:r>
          <a:endParaRPr lang="fr-FR" sz="1600" dirty="0"/>
        </a:p>
      </dgm:t>
    </dgm:pt>
    <dgm:pt modelId="{4F2803F3-0E95-4329-8CB2-43B9CCE98108}" type="parTrans" cxnId="{CBE0684B-2B36-4D8D-9E5E-109337ED4939}">
      <dgm:prSet/>
      <dgm:spPr/>
      <dgm:t>
        <a:bodyPr/>
        <a:lstStyle/>
        <a:p>
          <a:endParaRPr lang="fr-FR" sz="2400"/>
        </a:p>
      </dgm:t>
    </dgm:pt>
    <dgm:pt modelId="{FBEADBAB-F1BD-42B0-AC61-94E267A1D0F5}" type="sibTrans" cxnId="{CBE0684B-2B36-4D8D-9E5E-109337ED4939}">
      <dgm:prSet/>
      <dgm:spPr/>
      <dgm:t>
        <a:bodyPr/>
        <a:lstStyle/>
        <a:p>
          <a:endParaRPr lang="fr-FR" sz="2400"/>
        </a:p>
      </dgm:t>
    </dgm:pt>
    <dgm:pt modelId="{7B7FB01E-AB60-4B94-A5CF-6F05F57D29C4}">
      <dgm:prSet phldrT="[Texte]" custT="1"/>
      <dgm:spPr>
        <a:blipFill>
          <a:blip xmlns:r="http://schemas.openxmlformats.org/officeDocument/2006/relationships" r:embed="rId2"/>
          <a:stretch>
            <a:fillRect/>
          </a:stretch>
        </a:blipFill>
      </dgm:spPr>
      <dgm:t>
        <a:bodyPr/>
        <a:lstStyle/>
        <a:p>
          <a:r>
            <a:rPr lang="fr-FR">
              <a:noFill/>
            </a:rPr>
            <a:t> </a:t>
          </a:r>
        </a:p>
      </dgm:t>
    </dgm:pt>
    <dgm:pt modelId="{F8DEBC91-3F13-4712-8599-904E98B195EA}" type="parTrans" cxnId="{5F3741B4-2417-4C7D-A392-DE4B32BF2719}">
      <dgm:prSet/>
      <dgm:spPr/>
      <dgm:t>
        <a:bodyPr/>
        <a:lstStyle/>
        <a:p>
          <a:endParaRPr lang="fr-FR" sz="2400"/>
        </a:p>
      </dgm:t>
    </dgm:pt>
    <dgm:pt modelId="{873C3FEB-18E3-4B35-8A97-A22B4348ED0B}" type="sibTrans" cxnId="{5F3741B4-2417-4C7D-A392-DE4B32BF2719}">
      <dgm:prSet/>
      <dgm:spPr/>
      <dgm:t>
        <a:bodyPr/>
        <a:lstStyle/>
        <a:p>
          <a:endParaRPr lang="fr-FR" sz="2400"/>
        </a:p>
      </dgm:t>
    </dgm:pt>
    <dgm:pt modelId="{8F2DB9AE-DF05-4BDC-B02B-8FE6B30A0A3B}">
      <dgm:prSet phldrT="[Texte]" custT="1"/>
      <dgm:spPr/>
      <dgm:t>
        <a:bodyPr/>
        <a:lstStyle/>
        <a:p>
          <a:r>
            <a:rPr lang="fr-FR" sz="1600" dirty="0" smtClean="0"/>
            <a:t>Contact angle </a:t>
          </a:r>
          <a:r>
            <a:rPr lang="fr-FR" sz="1600" dirty="0" err="1" smtClean="0"/>
            <a:t>with</a:t>
          </a:r>
          <a:r>
            <a:rPr lang="fr-FR" sz="1600" dirty="0" smtClean="0"/>
            <a:t> an </a:t>
          </a:r>
          <a:r>
            <a:rPr lang="fr-FR" sz="1600" dirty="0" err="1" smtClean="0"/>
            <a:t>apolar</a:t>
          </a:r>
          <a:r>
            <a:rPr lang="fr-FR" sz="1600" dirty="0" smtClean="0"/>
            <a:t> </a:t>
          </a:r>
          <a:r>
            <a:rPr lang="fr-FR" sz="1600" dirty="0" err="1" smtClean="0"/>
            <a:t>liquid</a:t>
          </a:r>
          <a:r>
            <a:rPr lang="fr-FR" sz="1600" dirty="0" smtClean="0"/>
            <a:t>: CH</a:t>
          </a:r>
          <a:r>
            <a:rPr lang="fr-FR" sz="1600" baseline="-25000" dirty="0" smtClean="0"/>
            <a:t>2</a:t>
          </a:r>
          <a:r>
            <a:rPr lang="fr-FR" sz="1600" dirty="0" smtClean="0"/>
            <a:t>I</a:t>
          </a:r>
          <a:r>
            <a:rPr lang="fr-FR" sz="1600" baseline="-25000" dirty="0" smtClean="0"/>
            <a:t>2</a:t>
          </a:r>
          <a:endParaRPr lang="fr-FR" sz="1600" baseline="-25000" dirty="0"/>
        </a:p>
      </dgm:t>
    </dgm:pt>
    <dgm:pt modelId="{38765821-1ACA-4780-88A9-9D09BCBB028E}" type="parTrans" cxnId="{51B33CCF-B84D-4309-8A40-989F83583B9D}">
      <dgm:prSet/>
      <dgm:spPr/>
      <dgm:t>
        <a:bodyPr/>
        <a:lstStyle/>
        <a:p>
          <a:endParaRPr lang="fr-FR" sz="2400"/>
        </a:p>
      </dgm:t>
    </dgm:pt>
    <dgm:pt modelId="{0FE63BF8-AF0C-4F37-9CD9-51770BD24A76}" type="sibTrans" cxnId="{51B33CCF-B84D-4309-8A40-989F83583B9D}">
      <dgm:prSet/>
      <dgm:spPr/>
      <dgm:t>
        <a:bodyPr/>
        <a:lstStyle/>
        <a:p>
          <a:endParaRPr lang="fr-FR" sz="2400"/>
        </a:p>
      </dgm:t>
    </dgm:pt>
    <dgm:pt modelId="{80849DEF-5DB6-4340-991B-DA2DA11F52C8}">
      <dgm:prSet phldrT="[Texte]" custT="1"/>
      <dgm:spPr>
        <a:blipFill>
          <a:blip xmlns:r="http://schemas.openxmlformats.org/officeDocument/2006/relationships" r:embed="rId3"/>
          <a:stretch>
            <a:fillRect/>
          </a:stretch>
        </a:blipFill>
      </dgm:spPr>
      <dgm:t>
        <a:bodyPr/>
        <a:lstStyle/>
        <a:p>
          <a:r>
            <a:rPr lang="fr-FR">
              <a:noFill/>
            </a:rPr>
            <a:t> </a:t>
          </a:r>
        </a:p>
      </dgm:t>
    </dgm:pt>
    <dgm:pt modelId="{EE0E14F6-C050-49A0-ABD6-55D4563E4AF1}" type="parTrans" cxnId="{71E53E37-43ED-4A52-9B1D-185F1887A342}">
      <dgm:prSet/>
      <dgm:spPr/>
      <dgm:t>
        <a:bodyPr/>
        <a:lstStyle/>
        <a:p>
          <a:endParaRPr lang="fr-FR" sz="2400"/>
        </a:p>
      </dgm:t>
    </dgm:pt>
    <dgm:pt modelId="{C65A6717-722A-4989-AC95-D3157A17D0BB}" type="sibTrans" cxnId="{71E53E37-43ED-4A52-9B1D-185F1887A342}">
      <dgm:prSet/>
      <dgm:spPr/>
      <dgm:t>
        <a:bodyPr/>
        <a:lstStyle/>
        <a:p>
          <a:endParaRPr lang="fr-FR" sz="2400"/>
        </a:p>
      </dgm:t>
    </dgm:pt>
    <dgm:pt modelId="{4A555F8A-8457-48E0-9B8C-505458BDA0E6}">
      <dgm:prSet phldrT="[Texte]" custT="1"/>
      <dgm:spPr>
        <a:blipFill>
          <a:blip xmlns:r="http://schemas.openxmlformats.org/officeDocument/2006/relationships" r:embed="rId4"/>
          <a:stretch>
            <a:fillRect/>
          </a:stretch>
        </a:blipFill>
      </dgm:spPr>
      <dgm:t>
        <a:bodyPr/>
        <a:lstStyle/>
        <a:p>
          <a:r>
            <a:rPr lang="fr-FR">
              <a:noFill/>
            </a:rPr>
            <a:t> </a:t>
          </a:r>
        </a:p>
      </dgm:t>
    </dgm:pt>
    <dgm:pt modelId="{7FF74B6B-F892-4865-BA51-07B144BEB1F6}" type="parTrans" cxnId="{B38CD166-4C07-4E3A-9BCF-0A7F13905E67}">
      <dgm:prSet/>
      <dgm:spPr/>
      <dgm:t>
        <a:bodyPr/>
        <a:lstStyle/>
        <a:p>
          <a:endParaRPr lang="fr-FR" sz="2400"/>
        </a:p>
      </dgm:t>
    </dgm:pt>
    <dgm:pt modelId="{05B7C420-0555-4DB5-BC9B-189F10BA3944}" type="sibTrans" cxnId="{B38CD166-4C07-4E3A-9BCF-0A7F13905E67}">
      <dgm:prSet/>
      <dgm:spPr/>
      <dgm:t>
        <a:bodyPr/>
        <a:lstStyle/>
        <a:p>
          <a:endParaRPr lang="fr-FR" sz="2400"/>
        </a:p>
      </dgm:t>
    </dgm:pt>
    <dgm:pt modelId="{CE5B3765-EC58-4328-A384-346A9496C212}">
      <dgm:prSet phldrT="[Texte]" custT="1"/>
      <dgm:spPr/>
      <dgm:t>
        <a:bodyPr/>
        <a:lstStyle/>
        <a:p>
          <a:r>
            <a:rPr lang="fr-FR" sz="1600" dirty="0" smtClean="0"/>
            <a:t>Contact angle </a:t>
          </a:r>
          <a:r>
            <a:rPr lang="fr-FR" sz="1600" dirty="0" err="1" smtClean="0"/>
            <a:t>with</a:t>
          </a:r>
          <a:r>
            <a:rPr lang="fr-FR" sz="1600" dirty="0" smtClean="0"/>
            <a:t> </a:t>
          </a:r>
          <a:r>
            <a:rPr lang="fr-FR" sz="1600" dirty="0" err="1" smtClean="0"/>
            <a:t>several</a:t>
          </a:r>
          <a:r>
            <a:rPr lang="fr-FR" sz="1600" dirty="0" smtClean="0"/>
            <a:t> </a:t>
          </a:r>
          <a:r>
            <a:rPr lang="fr-FR" sz="1600" dirty="0" err="1" smtClean="0"/>
            <a:t>liquids</a:t>
          </a:r>
          <a:endParaRPr lang="fr-FR" sz="1600" dirty="0"/>
        </a:p>
      </dgm:t>
    </dgm:pt>
    <dgm:pt modelId="{BE494400-C0EF-4415-92E8-464A739E4363}" type="parTrans" cxnId="{7FCB51E0-057E-4A66-8F41-82F0F393A635}">
      <dgm:prSet/>
      <dgm:spPr/>
      <dgm:t>
        <a:bodyPr/>
        <a:lstStyle/>
        <a:p>
          <a:endParaRPr lang="fr-FR" sz="2400"/>
        </a:p>
      </dgm:t>
    </dgm:pt>
    <dgm:pt modelId="{E04600C6-F75C-4282-918C-83F498BE7D7D}" type="sibTrans" cxnId="{7FCB51E0-057E-4A66-8F41-82F0F393A635}">
      <dgm:prSet/>
      <dgm:spPr/>
      <dgm:t>
        <a:bodyPr/>
        <a:lstStyle/>
        <a:p>
          <a:endParaRPr lang="fr-FR" sz="2400"/>
        </a:p>
      </dgm:t>
    </dgm:pt>
    <dgm:pt modelId="{3F295D3E-6772-45BE-83E1-A08DD049A100}" type="pres">
      <dgm:prSet presAssocID="{20AA5FD9-A9AF-4CA3-A332-E05AD75C9274}" presName="rootnode" presStyleCnt="0">
        <dgm:presLayoutVars>
          <dgm:chMax/>
          <dgm:chPref/>
          <dgm:dir/>
          <dgm:animLvl val="lvl"/>
        </dgm:presLayoutVars>
      </dgm:prSet>
      <dgm:spPr/>
    </dgm:pt>
    <dgm:pt modelId="{21DEFF22-849F-472C-97EF-881F50045C6A}" type="pres">
      <dgm:prSet presAssocID="{2DFD31BC-251F-4052-913D-84070624552D}" presName="composite" presStyleCnt="0"/>
      <dgm:spPr/>
    </dgm:pt>
    <dgm:pt modelId="{8CC39C7C-6252-428F-AA65-D9282BB4DA78}" type="pres">
      <dgm:prSet presAssocID="{2DFD31BC-251F-4052-913D-84070624552D}" presName="bentUpArrow1" presStyleLbl="alignImgPlace1" presStyleIdx="0" presStyleCnt="3"/>
      <dgm:spPr/>
    </dgm:pt>
    <dgm:pt modelId="{80281B4E-477F-4B9E-8A93-BE3145315AFA}" type="pres">
      <dgm:prSet presAssocID="{2DFD31BC-251F-4052-913D-84070624552D}" presName="ParentText" presStyleLbl="node1" presStyleIdx="0" presStyleCnt="4">
        <dgm:presLayoutVars>
          <dgm:chMax val="1"/>
          <dgm:chPref val="1"/>
          <dgm:bulletEnabled val="1"/>
        </dgm:presLayoutVars>
      </dgm:prSet>
      <dgm:spPr/>
      <dgm:t>
        <a:bodyPr/>
        <a:lstStyle/>
        <a:p>
          <a:endParaRPr lang="fr-FR"/>
        </a:p>
      </dgm:t>
    </dgm:pt>
    <dgm:pt modelId="{04BCC2BE-D776-4F0B-A979-B7119E06A3D1}" type="pres">
      <dgm:prSet presAssocID="{2DFD31BC-251F-4052-913D-84070624552D}" presName="ChildText" presStyleLbl="revTx" presStyleIdx="0" presStyleCnt="3" custScaleX="168637" custLinFactNeighborX="42347" custLinFactNeighborY="4858">
        <dgm:presLayoutVars>
          <dgm:chMax val="0"/>
          <dgm:chPref val="0"/>
          <dgm:bulletEnabled val="1"/>
        </dgm:presLayoutVars>
      </dgm:prSet>
      <dgm:spPr/>
      <dgm:t>
        <a:bodyPr/>
        <a:lstStyle/>
        <a:p>
          <a:endParaRPr lang="fr-FR"/>
        </a:p>
      </dgm:t>
    </dgm:pt>
    <dgm:pt modelId="{93E201FA-0903-4F94-95A6-409DBE255740}" type="pres">
      <dgm:prSet presAssocID="{D020804F-8374-49D9-AECA-DB316BF7C1C1}" presName="sibTrans" presStyleCnt="0"/>
      <dgm:spPr/>
    </dgm:pt>
    <dgm:pt modelId="{50ACF48F-1EFB-4374-B3A9-7D5E4B24C9A7}" type="pres">
      <dgm:prSet presAssocID="{7B7FB01E-AB60-4B94-A5CF-6F05F57D29C4}" presName="composite" presStyleCnt="0"/>
      <dgm:spPr/>
    </dgm:pt>
    <dgm:pt modelId="{30FA619F-1418-4B96-981F-D1FD4D946068}" type="pres">
      <dgm:prSet presAssocID="{7B7FB01E-AB60-4B94-A5CF-6F05F57D29C4}" presName="bentUpArrow1" presStyleLbl="alignImgPlace1" presStyleIdx="1" presStyleCnt="3"/>
      <dgm:spPr/>
    </dgm:pt>
    <dgm:pt modelId="{B7856CDE-AB38-46EB-8A25-88D27267F89B}" type="pres">
      <dgm:prSet presAssocID="{7B7FB01E-AB60-4B94-A5CF-6F05F57D29C4}" presName="ParentText" presStyleLbl="node1" presStyleIdx="1" presStyleCnt="4">
        <dgm:presLayoutVars>
          <dgm:chMax val="1"/>
          <dgm:chPref val="1"/>
          <dgm:bulletEnabled val="1"/>
        </dgm:presLayoutVars>
      </dgm:prSet>
      <dgm:spPr/>
      <dgm:t>
        <a:bodyPr/>
        <a:lstStyle/>
        <a:p>
          <a:endParaRPr lang="fr-FR"/>
        </a:p>
      </dgm:t>
    </dgm:pt>
    <dgm:pt modelId="{62EF258D-F8FB-46D7-9977-465D0D95266E}" type="pres">
      <dgm:prSet presAssocID="{7B7FB01E-AB60-4B94-A5CF-6F05F57D29C4}" presName="ChildText" presStyleLbl="revTx" presStyleIdx="1" presStyleCnt="3" custScaleX="193777" custLinFactNeighborX="60119" custLinFactNeighborY="1356">
        <dgm:presLayoutVars>
          <dgm:chMax val="0"/>
          <dgm:chPref val="0"/>
          <dgm:bulletEnabled val="1"/>
        </dgm:presLayoutVars>
      </dgm:prSet>
      <dgm:spPr/>
    </dgm:pt>
    <dgm:pt modelId="{8E38B793-01B1-4239-995B-1F0C58BBBDF1}" type="pres">
      <dgm:prSet presAssocID="{873C3FEB-18E3-4B35-8A97-A22B4348ED0B}" presName="sibTrans" presStyleCnt="0"/>
      <dgm:spPr/>
    </dgm:pt>
    <dgm:pt modelId="{57A5DB88-7112-4B9B-BCE9-1B27AF8D372F}" type="pres">
      <dgm:prSet presAssocID="{80849DEF-5DB6-4340-991B-DA2DA11F52C8}" presName="composite" presStyleCnt="0"/>
      <dgm:spPr/>
    </dgm:pt>
    <dgm:pt modelId="{C053CA5F-C3D5-4ADC-8542-B039DB4F8150}" type="pres">
      <dgm:prSet presAssocID="{80849DEF-5DB6-4340-991B-DA2DA11F52C8}" presName="bentUpArrow1" presStyleLbl="alignImgPlace1" presStyleIdx="2" presStyleCnt="3"/>
      <dgm:spPr/>
    </dgm:pt>
    <dgm:pt modelId="{60BC89D7-A446-4DD0-B000-41BE56477B8A}" type="pres">
      <dgm:prSet presAssocID="{80849DEF-5DB6-4340-991B-DA2DA11F52C8}" presName="ParentText" presStyleLbl="node1" presStyleIdx="2" presStyleCnt="4">
        <dgm:presLayoutVars>
          <dgm:chMax val="1"/>
          <dgm:chPref val="1"/>
          <dgm:bulletEnabled val="1"/>
        </dgm:presLayoutVars>
      </dgm:prSet>
      <dgm:spPr/>
      <dgm:t>
        <a:bodyPr/>
        <a:lstStyle/>
        <a:p>
          <a:endParaRPr lang="fr-FR"/>
        </a:p>
      </dgm:t>
    </dgm:pt>
    <dgm:pt modelId="{88444046-0715-403F-811D-B6E23A2D20CE}" type="pres">
      <dgm:prSet presAssocID="{80849DEF-5DB6-4340-991B-DA2DA11F52C8}" presName="ChildText" presStyleLbl="revTx" presStyleIdx="2" presStyleCnt="3" custScaleX="160785" custLinFactNeighborX="40080" custLinFactNeighborY="1356">
        <dgm:presLayoutVars>
          <dgm:chMax val="0"/>
          <dgm:chPref val="0"/>
          <dgm:bulletEnabled val="1"/>
        </dgm:presLayoutVars>
      </dgm:prSet>
      <dgm:spPr/>
    </dgm:pt>
    <dgm:pt modelId="{3C97E9C1-7B89-4B66-A08A-CAEC5E31BA7E}" type="pres">
      <dgm:prSet presAssocID="{C65A6717-722A-4989-AC95-D3157A17D0BB}" presName="sibTrans" presStyleCnt="0"/>
      <dgm:spPr/>
    </dgm:pt>
    <dgm:pt modelId="{334BFDDD-83F6-48E4-B63C-D8BAF75D50CB}" type="pres">
      <dgm:prSet presAssocID="{4A555F8A-8457-48E0-9B8C-505458BDA0E6}" presName="composite" presStyleCnt="0"/>
      <dgm:spPr/>
    </dgm:pt>
    <dgm:pt modelId="{CB1D7FE8-60BC-4E22-8A70-7478637FC109}" type="pres">
      <dgm:prSet presAssocID="{4A555F8A-8457-48E0-9B8C-505458BDA0E6}" presName="ParentText" presStyleLbl="node1" presStyleIdx="3" presStyleCnt="4" custScaleX="162890" custScaleY="230314" custLinFactNeighborX="-18346" custLinFactNeighborY="-3435">
        <dgm:presLayoutVars>
          <dgm:chMax val="1"/>
          <dgm:chPref val="1"/>
          <dgm:bulletEnabled val="1"/>
        </dgm:presLayoutVars>
      </dgm:prSet>
      <dgm:spPr/>
      <dgm:t>
        <a:bodyPr/>
        <a:lstStyle/>
        <a:p>
          <a:endParaRPr lang="fr-FR"/>
        </a:p>
      </dgm:t>
    </dgm:pt>
  </dgm:ptLst>
  <dgm:cxnLst>
    <dgm:cxn modelId="{4505C546-50D7-4ABB-B2F0-F6F193065294}" type="presOf" srcId="{2DFD31BC-251F-4052-913D-84070624552D}" destId="{80281B4E-477F-4B9E-8A93-BE3145315AFA}" srcOrd="0" destOrd="0" presId="urn:microsoft.com/office/officeart/2005/8/layout/StepDownProcess"/>
    <dgm:cxn modelId="{DED58BDD-63A9-4F30-85A0-979BFB8FF815}" type="presOf" srcId="{20AA5FD9-A9AF-4CA3-A332-E05AD75C9274}" destId="{3F295D3E-6772-45BE-83E1-A08DD049A100}" srcOrd="0" destOrd="0" presId="urn:microsoft.com/office/officeart/2005/8/layout/StepDownProcess"/>
    <dgm:cxn modelId="{B38CD166-4C07-4E3A-9BCF-0A7F13905E67}" srcId="{20AA5FD9-A9AF-4CA3-A332-E05AD75C9274}" destId="{4A555F8A-8457-48E0-9B8C-505458BDA0E6}" srcOrd="3" destOrd="0" parTransId="{7FF74B6B-F892-4865-BA51-07B144BEB1F6}" sibTransId="{05B7C420-0555-4DB5-BC9B-189F10BA3944}"/>
    <dgm:cxn modelId="{77E1D848-CE76-4C62-8CB7-BE8D3A5BFD6F}" srcId="{20AA5FD9-A9AF-4CA3-A332-E05AD75C9274}" destId="{2DFD31BC-251F-4052-913D-84070624552D}" srcOrd="0" destOrd="0" parTransId="{6CA4E155-B0B7-4AAD-B2F6-56B89103DCF1}" sibTransId="{D020804F-8374-49D9-AECA-DB316BF7C1C1}"/>
    <dgm:cxn modelId="{935ACD84-0280-41C3-985A-FF3B9E557054}" type="presOf" srcId="{CE5B3765-EC58-4328-A384-346A9496C212}" destId="{88444046-0715-403F-811D-B6E23A2D20CE}" srcOrd="0" destOrd="0" presId="urn:microsoft.com/office/officeart/2005/8/layout/StepDownProcess"/>
    <dgm:cxn modelId="{806822B9-9F60-44EA-91AB-2C5D94428CB9}" type="presOf" srcId="{4A555F8A-8457-48E0-9B8C-505458BDA0E6}" destId="{CB1D7FE8-60BC-4E22-8A70-7478637FC109}" srcOrd="0" destOrd="0" presId="urn:microsoft.com/office/officeart/2005/8/layout/StepDownProcess"/>
    <dgm:cxn modelId="{83976D56-8757-481C-BDA4-5EFBCA2096A6}" type="presOf" srcId="{7B7FB01E-AB60-4B94-A5CF-6F05F57D29C4}" destId="{B7856CDE-AB38-46EB-8A25-88D27267F89B}" srcOrd="0" destOrd="0" presId="urn:microsoft.com/office/officeart/2005/8/layout/StepDownProcess"/>
    <dgm:cxn modelId="{51B33CCF-B84D-4309-8A40-989F83583B9D}" srcId="{7B7FB01E-AB60-4B94-A5CF-6F05F57D29C4}" destId="{8F2DB9AE-DF05-4BDC-B02B-8FE6B30A0A3B}" srcOrd="0" destOrd="0" parTransId="{38765821-1ACA-4780-88A9-9D09BCBB028E}" sibTransId="{0FE63BF8-AF0C-4F37-9CD9-51770BD24A76}"/>
    <dgm:cxn modelId="{5F3741B4-2417-4C7D-A392-DE4B32BF2719}" srcId="{20AA5FD9-A9AF-4CA3-A332-E05AD75C9274}" destId="{7B7FB01E-AB60-4B94-A5CF-6F05F57D29C4}" srcOrd="1" destOrd="0" parTransId="{F8DEBC91-3F13-4712-8599-904E98B195EA}" sibTransId="{873C3FEB-18E3-4B35-8A97-A22B4348ED0B}"/>
    <dgm:cxn modelId="{AC9B4C4B-EF6A-4E95-A5DE-A8671670A937}" type="presOf" srcId="{8F2DB9AE-DF05-4BDC-B02B-8FE6B30A0A3B}" destId="{62EF258D-F8FB-46D7-9977-465D0D95266E}" srcOrd="0" destOrd="0" presId="urn:microsoft.com/office/officeart/2005/8/layout/StepDownProcess"/>
    <dgm:cxn modelId="{90504FF5-3054-4061-94CA-7D658452DA0E}" type="presOf" srcId="{F450D299-D7D8-4D7B-B3FC-7F7C94BE48B7}" destId="{04BCC2BE-D776-4F0B-A979-B7119E06A3D1}" srcOrd="0" destOrd="0" presId="urn:microsoft.com/office/officeart/2005/8/layout/StepDownProcess"/>
    <dgm:cxn modelId="{71E53E37-43ED-4A52-9B1D-185F1887A342}" srcId="{20AA5FD9-A9AF-4CA3-A332-E05AD75C9274}" destId="{80849DEF-5DB6-4340-991B-DA2DA11F52C8}" srcOrd="2" destOrd="0" parTransId="{EE0E14F6-C050-49A0-ABD6-55D4563E4AF1}" sibTransId="{C65A6717-722A-4989-AC95-D3157A17D0BB}"/>
    <dgm:cxn modelId="{7FCB51E0-057E-4A66-8F41-82F0F393A635}" srcId="{80849DEF-5DB6-4340-991B-DA2DA11F52C8}" destId="{CE5B3765-EC58-4328-A384-346A9496C212}" srcOrd="0" destOrd="0" parTransId="{BE494400-C0EF-4415-92E8-464A739E4363}" sibTransId="{E04600C6-F75C-4282-918C-83F498BE7D7D}"/>
    <dgm:cxn modelId="{B163E68F-3CA4-4D19-8BAE-9A940C15CE98}" type="presOf" srcId="{80849DEF-5DB6-4340-991B-DA2DA11F52C8}" destId="{60BC89D7-A446-4DD0-B000-41BE56477B8A}" srcOrd="0" destOrd="0" presId="urn:microsoft.com/office/officeart/2005/8/layout/StepDownProcess"/>
    <dgm:cxn modelId="{CBE0684B-2B36-4D8D-9E5E-109337ED4939}" srcId="{2DFD31BC-251F-4052-913D-84070624552D}" destId="{F450D299-D7D8-4D7B-B3FC-7F7C94BE48B7}" srcOrd="0" destOrd="0" parTransId="{4F2803F3-0E95-4329-8CB2-43B9CCE98108}" sibTransId="{FBEADBAB-F1BD-42B0-AC61-94E267A1D0F5}"/>
    <dgm:cxn modelId="{27AA97A9-42E9-4C91-9EA4-BF91AF095133}" type="presParOf" srcId="{3F295D3E-6772-45BE-83E1-A08DD049A100}" destId="{21DEFF22-849F-472C-97EF-881F50045C6A}" srcOrd="0" destOrd="0" presId="urn:microsoft.com/office/officeart/2005/8/layout/StepDownProcess"/>
    <dgm:cxn modelId="{9E79D60E-3E23-4A7C-BEA2-7A445E73E61A}" type="presParOf" srcId="{21DEFF22-849F-472C-97EF-881F50045C6A}" destId="{8CC39C7C-6252-428F-AA65-D9282BB4DA78}" srcOrd="0" destOrd="0" presId="urn:microsoft.com/office/officeart/2005/8/layout/StepDownProcess"/>
    <dgm:cxn modelId="{6A0D5847-FC21-4EB2-82D1-67C1A6ED0799}" type="presParOf" srcId="{21DEFF22-849F-472C-97EF-881F50045C6A}" destId="{80281B4E-477F-4B9E-8A93-BE3145315AFA}" srcOrd="1" destOrd="0" presId="urn:microsoft.com/office/officeart/2005/8/layout/StepDownProcess"/>
    <dgm:cxn modelId="{47267996-2767-4F05-9655-BD1EA5983D87}" type="presParOf" srcId="{21DEFF22-849F-472C-97EF-881F50045C6A}" destId="{04BCC2BE-D776-4F0B-A979-B7119E06A3D1}" srcOrd="2" destOrd="0" presId="urn:microsoft.com/office/officeart/2005/8/layout/StepDownProcess"/>
    <dgm:cxn modelId="{C5DF52C5-DB41-4316-92F6-DCCF0E08713D}" type="presParOf" srcId="{3F295D3E-6772-45BE-83E1-A08DD049A100}" destId="{93E201FA-0903-4F94-95A6-409DBE255740}" srcOrd="1" destOrd="0" presId="urn:microsoft.com/office/officeart/2005/8/layout/StepDownProcess"/>
    <dgm:cxn modelId="{81501AF4-DAF6-48BB-926B-CC3506F58CD7}" type="presParOf" srcId="{3F295D3E-6772-45BE-83E1-A08DD049A100}" destId="{50ACF48F-1EFB-4374-B3A9-7D5E4B24C9A7}" srcOrd="2" destOrd="0" presId="urn:microsoft.com/office/officeart/2005/8/layout/StepDownProcess"/>
    <dgm:cxn modelId="{98040026-4F0A-4DB0-A15D-507374F0299E}" type="presParOf" srcId="{50ACF48F-1EFB-4374-B3A9-7D5E4B24C9A7}" destId="{30FA619F-1418-4B96-981F-D1FD4D946068}" srcOrd="0" destOrd="0" presId="urn:microsoft.com/office/officeart/2005/8/layout/StepDownProcess"/>
    <dgm:cxn modelId="{4AF1FE09-F5D9-46CB-81E0-F6A315F38232}" type="presParOf" srcId="{50ACF48F-1EFB-4374-B3A9-7D5E4B24C9A7}" destId="{B7856CDE-AB38-46EB-8A25-88D27267F89B}" srcOrd="1" destOrd="0" presId="urn:microsoft.com/office/officeart/2005/8/layout/StepDownProcess"/>
    <dgm:cxn modelId="{F37F6E74-8B77-40E0-8E2A-92F135964821}" type="presParOf" srcId="{50ACF48F-1EFB-4374-B3A9-7D5E4B24C9A7}" destId="{62EF258D-F8FB-46D7-9977-465D0D95266E}" srcOrd="2" destOrd="0" presId="urn:microsoft.com/office/officeart/2005/8/layout/StepDownProcess"/>
    <dgm:cxn modelId="{97E77086-8CC4-4B9C-AB86-5A82EE75D142}" type="presParOf" srcId="{3F295D3E-6772-45BE-83E1-A08DD049A100}" destId="{8E38B793-01B1-4239-995B-1F0C58BBBDF1}" srcOrd="3" destOrd="0" presId="urn:microsoft.com/office/officeart/2005/8/layout/StepDownProcess"/>
    <dgm:cxn modelId="{7BE93F95-8158-4A19-AAC5-CAC2097BB5E4}" type="presParOf" srcId="{3F295D3E-6772-45BE-83E1-A08DD049A100}" destId="{57A5DB88-7112-4B9B-BCE9-1B27AF8D372F}" srcOrd="4" destOrd="0" presId="urn:microsoft.com/office/officeart/2005/8/layout/StepDownProcess"/>
    <dgm:cxn modelId="{86E88F1D-5077-418B-A026-81CC0880A796}" type="presParOf" srcId="{57A5DB88-7112-4B9B-BCE9-1B27AF8D372F}" destId="{C053CA5F-C3D5-4ADC-8542-B039DB4F8150}" srcOrd="0" destOrd="0" presId="urn:microsoft.com/office/officeart/2005/8/layout/StepDownProcess"/>
    <dgm:cxn modelId="{714D7018-40A6-44E9-95D1-9A90E80DED94}" type="presParOf" srcId="{57A5DB88-7112-4B9B-BCE9-1B27AF8D372F}" destId="{60BC89D7-A446-4DD0-B000-41BE56477B8A}" srcOrd="1" destOrd="0" presId="urn:microsoft.com/office/officeart/2005/8/layout/StepDownProcess"/>
    <dgm:cxn modelId="{28E44728-167D-44D1-9C4F-B90BAFEAA9EB}" type="presParOf" srcId="{57A5DB88-7112-4B9B-BCE9-1B27AF8D372F}" destId="{88444046-0715-403F-811D-B6E23A2D20CE}" srcOrd="2" destOrd="0" presId="urn:microsoft.com/office/officeart/2005/8/layout/StepDownProcess"/>
    <dgm:cxn modelId="{127752B4-64DE-44B9-AB42-A649A329F301}" type="presParOf" srcId="{3F295D3E-6772-45BE-83E1-A08DD049A100}" destId="{3C97E9C1-7B89-4B66-A08A-CAEC5E31BA7E}" srcOrd="5" destOrd="0" presId="urn:microsoft.com/office/officeart/2005/8/layout/StepDownProcess"/>
    <dgm:cxn modelId="{A64C27D6-61E5-4880-AA71-90BFBFE0A53D}" type="presParOf" srcId="{3F295D3E-6772-45BE-83E1-A08DD049A100}" destId="{334BFDDD-83F6-48E4-B63C-D8BAF75D50CB}" srcOrd="6" destOrd="0" presId="urn:microsoft.com/office/officeart/2005/8/layout/StepDownProcess"/>
    <dgm:cxn modelId="{215A11CF-876C-4A09-B1CC-03BBB8C342AD}" type="presParOf" srcId="{334BFDDD-83F6-48E4-B63C-D8BAF75D50CB}" destId="{CB1D7FE8-60BC-4E22-8A70-7478637FC109}"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0AA5FD9-A9AF-4CA3-A332-E05AD75C9274}" type="doc">
      <dgm:prSet loTypeId="urn:microsoft.com/office/officeart/2005/8/layout/StepDownProcess" loCatId="process" qsTypeId="urn:microsoft.com/office/officeart/2005/8/quickstyle/simple1" qsCatId="simple" csTypeId="urn:microsoft.com/office/officeart/2005/8/colors/colorful4" csCatId="colorful" phldr="1"/>
      <dgm:spPr/>
      <dgm:t>
        <a:bodyPr/>
        <a:lstStyle/>
        <a:p>
          <a:endParaRPr lang="fr-FR"/>
        </a:p>
      </dgm:t>
    </dgm:pt>
    <mc:AlternateContent xmlns:mc="http://schemas.openxmlformats.org/markup-compatibility/2006" xmlns:a14="http://schemas.microsoft.com/office/drawing/2010/main">
      <mc:Choice Requires="a14">
        <dgm:pt modelId="{2DFD31BC-251F-4052-913D-84070624552D}">
          <dgm:prSet phldrT="[Texte]" custT="1"/>
          <dgm:spPr/>
          <dgm:t>
            <a:bodyPr/>
            <a:lstStyle/>
            <a:p>
              <a14:m>
                <m:oMath xmlns:m="http://schemas.openxmlformats.org/officeDocument/2006/math">
                  <m:sSub>
                    <m:sSubPr>
                      <m:ctrlPr>
                        <a:rPr lang="fr-FR" sz="2000" i="1" smtClean="0">
                          <a:latin typeface="Cambria Math" panose="02040503050406030204" pitchFamily="18" charset="0"/>
                        </a:rPr>
                      </m:ctrlPr>
                    </m:sSubPr>
                    <m:e>
                      <m:r>
                        <a:rPr lang="fr-FR" sz="2000" i="1" smtClean="0">
                          <a:latin typeface="Cambria Math" panose="02040503050406030204" pitchFamily="18" charset="0"/>
                          <a:ea typeface="Cambria Math" panose="02040503050406030204" pitchFamily="18" charset="0"/>
                        </a:rPr>
                        <m:t>𝛾</m:t>
                      </m:r>
                    </m:e>
                    <m:sub>
                      <m:r>
                        <a:rPr lang="fr-FR" sz="2000" b="0" i="1" smtClean="0">
                          <a:latin typeface="Cambria Math" panose="02040503050406030204" pitchFamily="18" charset="0"/>
                        </a:rPr>
                        <m:t>𝑙𝑖𝑞𝑢𝑖𝑑</m:t>
                      </m:r>
                    </m:sub>
                  </m:sSub>
                </m:oMath>
              </a14:m>
              <a:r>
                <a:rPr lang="fr-FR" sz="2000" dirty="0" smtClean="0"/>
                <a:t>(T) </a:t>
              </a:r>
              <a:endParaRPr lang="fr-FR" sz="2000" dirty="0"/>
            </a:p>
          </dgm:t>
        </dgm:pt>
      </mc:Choice>
      <mc:Fallback xmlns="">
        <dgm:pt modelId="{2DFD31BC-251F-4052-913D-84070624552D}">
          <dgm:prSet phldrT="[Texte]" custT="1"/>
          <dgm:spPr/>
          <dgm:t>
            <a:bodyPr/>
            <a:lstStyle/>
            <a:p>
              <a:r>
                <a:rPr lang="fr-FR" sz="2000" i="0" smtClean="0">
                  <a:latin typeface="Cambria Math" panose="02040503050406030204" pitchFamily="18" charset="0"/>
                  <a:ea typeface="Cambria Math" panose="02040503050406030204" pitchFamily="18" charset="0"/>
                </a:rPr>
                <a:t>𝛾_</a:t>
              </a:r>
              <a:r>
                <a:rPr lang="fr-FR" sz="2000" b="0" i="0" smtClean="0">
                  <a:latin typeface="Cambria Math" panose="02040503050406030204" pitchFamily="18" charset="0"/>
                </a:rPr>
                <a:t>𝑙𝑖𝑞𝑢𝑖𝑑</a:t>
              </a:r>
              <a:r>
                <a:rPr lang="fr-FR" sz="2000" dirty="0" smtClean="0"/>
                <a:t>(</a:t>
              </a:r>
              <a:r>
                <a:rPr lang="fr-FR" sz="2000" dirty="0" smtClean="0"/>
                <a:t>T) </a:t>
              </a:r>
              <a:endParaRPr lang="fr-FR" sz="2000" dirty="0"/>
            </a:p>
          </dgm:t>
        </dgm:pt>
      </mc:Fallback>
    </mc:AlternateContent>
    <dgm:pt modelId="{6CA4E155-B0B7-4AAD-B2F6-56B89103DCF1}" type="parTrans" cxnId="{77E1D848-CE76-4C62-8CB7-BE8D3A5BFD6F}">
      <dgm:prSet/>
      <dgm:spPr/>
      <dgm:t>
        <a:bodyPr/>
        <a:lstStyle/>
        <a:p>
          <a:endParaRPr lang="fr-FR" sz="2400"/>
        </a:p>
      </dgm:t>
    </dgm:pt>
    <dgm:pt modelId="{D020804F-8374-49D9-AECA-DB316BF7C1C1}" type="sibTrans" cxnId="{77E1D848-CE76-4C62-8CB7-BE8D3A5BFD6F}">
      <dgm:prSet/>
      <dgm:spPr/>
      <dgm:t>
        <a:bodyPr/>
        <a:lstStyle/>
        <a:p>
          <a:endParaRPr lang="fr-FR" sz="2400"/>
        </a:p>
      </dgm:t>
    </dgm:pt>
    <dgm:pt modelId="{F450D299-D7D8-4D7B-B3FC-7F7C94BE48B7}">
      <dgm:prSet phldrT="[Texte]" custT="1"/>
      <dgm:spPr/>
      <dgm:t>
        <a:bodyPr/>
        <a:lstStyle/>
        <a:p>
          <a:r>
            <a:rPr lang="en-US" sz="1600" noProof="0" dirty="0" smtClean="0"/>
            <a:t>Pendant drop on several liquids</a:t>
          </a:r>
          <a:endParaRPr lang="en-US" sz="1600" noProof="0" dirty="0"/>
        </a:p>
      </dgm:t>
    </dgm:pt>
    <dgm:pt modelId="{4F2803F3-0E95-4329-8CB2-43B9CCE98108}" type="parTrans" cxnId="{CBE0684B-2B36-4D8D-9E5E-109337ED4939}">
      <dgm:prSet/>
      <dgm:spPr/>
      <dgm:t>
        <a:bodyPr/>
        <a:lstStyle/>
        <a:p>
          <a:endParaRPr lang="fr-FR" sz="2400"/>
        </a:p>
      </dgm:t>
    </dgm:pt>
    <dgm:pt modelId="{FBEADBAB-F1BD-42B0-AC61-94E267A1D0F5}" type="sibTrans" cxnId="{CBE0684B-2B36-4D8D-9E5E-109337ED4939}">
      <dgm:prSet/>
      <dgm:spPr/>
      <dgm:t>
        <a:bodyPr/>
        <a:lstStyle/>
        <a:p>
          <a:endParaRPr lang="fr-FR" sz="2400"/>
        </a:p>
      </dgm:t>
    </dgm:pt>
    <mc:AlternateContent xmlns:mc="http://schemas.openxmlformats.org/markup-compatibility/2006" xmlns:a14="http://schemas.microsoft.com/office/drawing/2010/main">
      <mc:Choice Requires="a14">
        <dgm:pt modelId="{7B7FB01E-AB60-4B94-A5CF-6F05F57D29C4}">
          <dgm:prSet phldrT="[Texte]" custT="1"/>
          <dgm:spPr/>
          <dgm:t>
            <a:bodyPr/>
            <a:lstStyle/>
            <a:p>
              <a14:m>
                <m:oMath xmlns:m="http://schemas.openxmlformats.org/officeDocument/2006/math">
                  <m:sSubSup>
                    <m:sSubSupPr>
                      <m:ctrlPr>
                        <a:rPr lang="el-GR" sz="2000" i="1" smtClean="0">
                          <a:latin typeface="Cambria Math" panose="02040503050406030204" pitchFamily="18" charset="0"/>
                          <a:cs typeface="Calibri" panose="020F0502020204030204" pitchFamily="34" charset="0"/>
                        </a:rPr>
                      </m:ctrlPr>
                    </m:sSubSupPr>
                    <m:e>
                      <m:r>
                        <a:rPr lang="el-GR" sz="2000" i="1" smtClean="0">
                          <a:latin typeface="Cambria Math" panose="02040503050406030204" pitchFamily="18" charset="0"/>
                          <a:ea typeface="Cambria Math" panose="02040503050406030204" pitchFamily="18" charset="0"/>
                          <a:cs typeface="Calibri" panose="020F0502020204030204" pitchFamily="34" charset="0"/>
                        </a:rPr>
                        <m:t>𝛾</m:t>
                      </m:r>
                    </m:e>
                    <m:sub>
                      <m:r>
                        <a:rPr lang="fr-FR" sz="2000" b="0" i="1" smtClean="0">
                          <a:latin typeface="Cambria Math" panose="02040503050406030204" pitchFamily="18" charset="0"/>
                          <a:cs typeface="Calibri" panose="020F0502020204030204" pitchFamily="34" charset="0"/>
                        </a:rPr>
                        <m:t>𝑃𝑇𝐹𝐸</m:t>
                      </m:r>
                    </m:sub>
                    <m:sup>
                      <m:r>
                        <a:rPr lang="fr-FR" sz="2000" b="0" i="1" smtClean="0">
                          <a:latin typeface="Cambria Math" panose="02040503050406030204" pitchFamily="18" charset="0"/>
                          <a:cs typeface="Calibri" panose="020F0502020204030204" pitchFamily="34" charset="0"/>
                        </a:rPr>
                        <m:t>𝐿𝑊</m:t>
                      </m:r>
                    </m:sup>
                  </m:sSubSup>
                </m:oMath>
              </a14:m>
              <a:r>
                <a:rPr lang="fr-FR" sz="2000" dirty="0" smtClean="0"/>
                <a:t>(T) </a:t>
              </a:r>
              <a:endParaRPr lang="fr-FR" sz="2000" dirty="0"/>
            </a:p>
          </dgm:t>
        </dgm:pt>
      </mc:Choice>
      <mc:Fallback xmlns="">
        <dgm:pt modelId="{7B7FB01E-AB60-4B94-A5CF-6F05F57D29C4}">
          <dgm:prSet phldrT="[Texte]" custT="1"/>
          <dgm:spPr/>
          <dgm:t>
            <a:bodyPr/>
            <a:lstStyle/>
            <a:p>
              <a:r>
                <a:rPr lang="el-GR" sz="2000" i="0" smtClean="0">
                  <a:latin typeface="Cambria Math" panose="02040503050406030204" pitchFamily="18" charset="0"/>
                  <a:ea typeface="Cambria Math" panose="02040503050406030204" pitchFamily="18" charset="0"/>
                  <a:cs typeface="Calibri" panose="020F0502020204030204" pitchFamily="34" charset="0"/>
                </a:rPr>
                <a:t>𝛾</a:t>
              </a:r>
              <a:r>
                <a:rPr lang="el-GR" sz="2000" i="0" smtClean="0">
                  <a:latin typeface="Cambria Math" panose="02040503050406030204" pitchFamily="18" charset="0"/>
                  <a:ea typeface="Cambria Math" panose="02040503050406030204" pitchFamily="18" charset="0"/>
                  <a:cs typeface="Calibri" panose="020F0502020204030204" pitchFamily="34" charset="0"/>
                </a:rPr>
                <a:t>_</a:t>
              </a:r>
              <a:r>
                <a:rPr lang="fr-FR" sz="2000" b="0" i="0" smtClean="0">
                  <a:latin typeface="Cambria Math" panose="02040503050406030204" pitchFamily="18" charset="0"/>
                  <a:cs typeface="Calibri" panose="020F0502020204030204" pitchFamily="34" charset="0"/>
                </a:rPr>
                <a:t>𝑃𝑇𝐹𝐸^𝐿𝑊</a:t>
              </a:r>
              <a:r>
                <a:rPr lang="fr-FR" sz="2000" dirty="0" smtClean="0"/>
                <a:t>(T) </a:t>
              </a:r>
              <a:endParaRPr lang="fr-FR" sz="2000" dirty="0"/>
            </a:p>
          </dgm:t>
        </dgm:pt>
      </mc:Fallback>
    </mc:AlternateContent>
    <dgm:pt modelId="{F8DEBC91-3F13-4712-8599-904E98B195EA}" type="parTrans" cxnId="{5F3741B4-2417-4C7D-A392-DE4B32BF2719}">
      <dgm:prSet/>
      <dgm:spPr/>
      <dgm:t>
        <a:bodyPr/>
        <a:lstStyle/>
        <a:p>
          <a:endParaRPr lang="fr-FR" sz="2400"/>
        </a:p>
      </dgm:t>
    </dgm:pt>
    <dgm:pt modelId="{873C3FEB-18E3-4B35-8A97-A22B4348ED0B}" type="sibTrans" cxnId="{5F3741B4-2417-4C7D-A392-DE4B32BF2719}">
      <dgm:prSet/>
      <dgm:spPr/>
      <dgm:t>
        <a:bodyPr/>
        <a:lstStyle/>
        <a:p>
          <a:endParaRPr lang="fr-FR" sz="2400"/>
        </a:p>
      </dgm:t>
    </dgm:pt>
    <dgm:pt modelId="{8F2DB9AE-DF05-4BDC-B02B-8FE6B30A0A3B}">
      <dgm:prSet phldrT="[Texte]" custT="1"/>
      <dgm:spPr/>
      <dgm:t>
        <a:bodyPr/>
        <a:lstStyle/>
        <a:p>
          <a:r>
            <a:rPr lang="fr-FR" sz="1600" dirty="0" smtClean="0"/>
            <a:t>Contact angle </a:t>
          </a:r>
          <a:r>
            <a:rPr lang="fr-FR" sz="1600" dirty="0" err="1" smtClean="0"/>
            <a:t>with</a:t>
          </a:r>
          <a:r>
            <a:rPr lang="fr-FR" sz="1600" dirty="0" smtClean="0"/>
            <a:t> an </a:t>
          </a:r>
          <a:r>
            <a:rPr lang="fr-FR" sz="1600" dirty="0" err="1" smtClean="0"/>
            <a:t>apolar</a:t>
          </a:r>
          <a:r>
            <a:rPr lang="fr-FR" sz="1600" dirty="0" smtClean="0"/>
            <a:t> </a:t>
          </a:r>
          <a:r>
            <a:rPr lang="fr-FR" sz="1600" dirty="0" err="1" smtClean="0"/>
            <a:t>liquid</a:t>
          </a:r>
          <a:r>
            <a:rPr lang="fr-FR" sz="1600" dirty="0" smtClean="0"/>
            <a:t>: CH</a:t>
          </a:r>
          <a:r>
            <a:rPr lang="fr-FR" sz="1600" baseline="-25000" dirty="0" smtClean="0"/>
            <a:t>2</a:t>
          </a:r>
          <a:r>
            <a:rPr lang="fr-FR" sz="1600" dirty="0" smtClean="0"/>
            <a:t>I</a:t>
          </a:r>
          <a:r>
            <a:rPr lang="fr-FR" sz="1600" baseline="-25000" dirty="0" smtClean="0"/>
            <a:t>2</a:t>
          </a:r>
          <a:endParaRPr lang="fr-FR" sz="1600" baseline="-25000" dirty="0"/>
        </a:p>
      </dgm:t>
    </dgm:pt>
    <dgm:pt modelId="{38765821-1ACA-4780-88A9-9D09BCBB028E}" type="parTrans" cxnId="{51B33CCF-B84D-4309-8A40-989F83583B9D}">
      <dgm:prSet/>
      <dgm:spPr/>
      <dgm:t>
        <a:bodyPr/>
        <a:lstStyle/>
        <a:p>
          <a:endParaRPr lang="fr-FR" sz="2400"/>
        </a:p>
      </dgm:t>
    </dgm:pt>
    <dgm:pt modelId="{0FE63BF8-AF0C-4F37-9CD9-51770BD24A76}" type="sibTrans" cxnId="{51B33CCF-B84D-4309-8A40-989F83583B9D}">
      <dgm:prSet/>
      <dgm:spPr/>
      <dgm:t>
        <a:bodyPr/>
        <a:lstStyle/>
        <a:p>
          <a:endParaRPr lang="fr-FR" sz="2400"/>
        </a:p>
      </dgm:t>
    </dgm:pt>
    <mc:AlternateContent xmlns:mc="http://schemas.openxmlformats.org/markup-compatibility/2006" xmlns:a14="http://schemas.microsoft.com/office/drawing/2010/main">
      <mc:Choice Requires="a14">
        <dgm:pt modelId="{80849DEF-5DB6-4340-991B-DA2DA11F52C8}">
          <dgm:prSet phldrT="[Texte]" custT="1"/>
          <dgm:spPr/>
          <dgm:t>
            <a:bodyPr/>
            <a:lstStyle/>
            <a:p>
              <a14:m>
                <m:oMath xmlns:m="http://schemas.openxmlformats.org/officeDocument/2006/math">
                  <m:sSubSup>
                    <m:sSubSupPr>
                      <m:ctrlPr>
                        <a:rPr lang="el-GR" sz="2000" i="1" smtClean="0">
                          <a:latin typeface="Cambria Math" panose="02040503050406030204" pitchFamily="18" charset="0"/>
                          <a:cs typeface="Calibri" panose="020F0502020204030204" pitchFamily="34" charset="0"/>
                        </a:rPr>
                      </m:ctrlPr>
                    </m:sSubSupPr>
                    <m:e>
                      <m:r>
                        <a:rPr lang="el-GR" sz="2000" i="1" smtClean="0">
                          <a:latin typeface="Cambria Math" panose="02040503050406030204" pitchFamily="18" charset="0"/>
                          <a:ea typeface="Cambria Math" panose="02040503050406030204" pitchFamily="18" charset="0"/>
                          <a:cs typeface="Calibri" panose="020F0502020204030204" pitchFamily="34" charset="0"/>
                        </a:rPr>
                        <m:t>𝛾</m:t>
                      </m:r>
                    </m:e>
                    <m:sub>
                      <m:r>
                        <a:rPr lang="fr-FR" sz="2000" b="0" i="1" smtClean="0">
                          <a:latin typeface="Cambria Math" panose="02040503050406030204" pitchFamily="18" charset="0"/>
                          <a:cs typeface="Calibri" panose="020F0502020204030204" pitchFamily="34" charset="0"/>
                        </a:rPr>
                        <m:t>𝑙𝑖𝑞𝑢𝑖𝑑</m:t>
                      </m:r>
                    </m:sub>
                    <m:sup>
                      <m:r>
                        <a:rPr lang="fr-FR" sz="2000" b="0" i="1" smtClean="0">
                          <a:latin typeface="Cambria Math" panose="02040503050406030204" pitchFamily="18" charset="0"/>
                          <a:cs typeface="Calibri" panose="020F0502020204030204" pitchFamily="34" charset="0"/>
                        </a:rPr>
                        <m:t>𝐿𝑊</m:t>
                      </m:r>
                    </m:sup>
                  </m:sSubSup>
                </m:oMath>
              </a14:m>
              <a:r>
                <a:rPr lang="fr-FR" sz="2000" dirty="0" smtClean="0"/>
                <a:t>(T)</a:t>
              </a:r>
              <a:endParaRPr lang="fr-FR" sz="2000" dirty="0"/>
            </a:p>
          </dgm:t>
        </dgm:pt>
      </mc:Choice>
      <mc:Fallback xmlns="">
        <dgm:pt modelId="{80849DEF-5DB6-4340-991B-DA2DA11F52C8}">
          <dgm:prSet phldrT="[Texte]" custT="1"/>
          <dgm:spPr/>
          <dgm:t>
            <a:bodyPr/>
            <a:lstStyle/>
            <a:p>
              <a:r>
                <a:rPr lang="el-GR" sz="2000" i="0" smtClean="0">
                  <a:latin typeface="Cambria Math" panose="02040503050406030204" pitchFamily="18" charset="0"/>
                  <a:ea typeface="Cambria Math" panose="02040503050406030204" pitchFamily="18" charset="0"/>
                  <a:cs typeface="Calibri" panose="020F0502020204030204" pitchFamily="34" charset="0"/>
                </a:rPr>
                <a:t>𝛾</a:t>
              </a:r>
              <a:r>
                <a:rPr lang="el-GR" sz="2000" i="0" smtClean="0">
                  <a:latin typeface="Cambria Math" panose="02040503050406030204" pitchFamily="18" charset="0"/>
                  <a:ea typeface="Cambria Math" panose="02040503050406030204" pitchFamily="18" charset="0"/>
                  <a:cs typeface="Calibri" panose="020F0502020204030204" pitchFamily="34" charset="0"/>
                </a:rPr>
                <a:t>_</a:t>
              </a:r>
              <a:r>
                <a:rPr lang="fr-FR" sz="2000" b="0" i="0" smtClean="0">
                  <a:latin typeface="Cambria Math" panose="02040503050406030204" pitchFamily="18" charset="0"/>
                  <a:cs typeface="Calibri" panose="020F0502020204030204" pitchFamily="34" charset="0"/>
                </a:rPr>
                <a:t>𝑙𝑖𝑞𝑢𝑖𝑑^</a:t>
              </a:r>
              <a:r>
                <a:rPr lang="fr-FR" sz="2000" b="0" i="0" smtClean="0">
                  <a:latin typeface="Cambria Math" panose="02040503050406030204" pitchFamily="18" charset="0"/>
                  <a:cs typeface="Calibri" panose="020F0502020204030204" pitchFamily="34" charset="0"/>
                </a:rPr>
                <a:t>𝐿𝑊</a:t>
              </a:r>
              <a:r>
                <a:rPr lang="fr-FR" sz="2000" dirty="0" smtClean="0"/>
                <a:t>(</a:t>
              </a:r>
              <a:r>
                <a:rPr lang="fr-FR" sz="2000" dirty="0" smtClean="0"/>
                <a:t>T)</a:t>
              </a:r>
              <a:endParaRPr lang="fr-FR" sz="2000" dirty="0"/>
            </a:p>
          </dgm:t>
        </dgm:pt>
      </mc:Fallback>
    </mc:AlternateContent>
    <dgm:pt modelId="{EE0E14F6-C050-49A0-ABD6-55D4563E4AF1}" type="parTrans" cxnId="{71E53E37-43ED-4A52-9B1D-185F1887A342}">
      <dgm:prSet/>
      <dgm:spPr/>
      <dgm:t>
        <a:bodyPr/>
        <a:lstStyle/>
        <a:p>
          <a:endParaRPr lang="fr-FR" sz="2400"/>
        </a:p>
      </dgm:t>
    </dgm:pt>
    <dgm:pt modelId="{C65A6717-722A-4989-AC95-D3157A17D0BB}" type="sibTrans" cxnId="{71E53E37-43ED-4A52-9B1D-185F1887A342}">
      <dgm:prSet/>
      <dgm:spPr/>
      <dgm:t>
        <a:bodyPr/>
        <a:lstStyle/>
        <a:p>
          <a:endParaRPr lang="fr-FR" sz="2400"/>
        </a:p>
      </dgm:t>
    </dgm:pt>
    <mc:AlternateContent xmlns:mc="http://schemas.openxmlformats.org/markup-compatibility/2006" xmlns:a14="http://schemas.microsoft.com/office/drawing/2010/main">
      <mc:Choice Requires="a14">
        <dgm:pt modelId="{4A555F8A-8457-48E0-9B8C-505458BDA0E6}">
          <dgm:prSet phldrT="[Texte]" custT="1"/>
          <dgm:spPr/>
          <dgm:t>
            <a:bodyPr/>
            <a:lstStyle/>
            <a:p>
              <a14:m>
                <m:oMath xmlns:m="http://schemas.openxmlformats.org/officeDocument/2006/math">
                  <m:sSubSup>
                    <m:sSubSupPr>
                      <m:ctrlPr>
                        <a:rPr lang="el-GR" sz="2000" i="1" smtClean="0">
                          <a:latin typeface="Cambria Math" panose="02040503050406030204" pitchFamily="18" charset="0"/>
                          <a:cs typeface="Calibri" panose="020F0502020204030204" pitchFamily="34" charset="0"/>
                        </a:rPr>
                      </m:ctrlPr>
                    </m:sSubSupPr>
                    <m:e>
                      <m:r>
                        <a:rPr lang="el-GR" sz="2000" i="1" smtClean="0">
                          <a:latin typeface="Cambria Math" panose="02040503050406030204" pitchFamily="18" charset="0"/>
                          <a:ea typeface="Cambria Math" panose="02040503050406030204" pitchFamily="18" charset="0"/>
                          <a:cs typeface="Calibri" panose="020F0502020204030204" pitchFamily="34" charset="0"/>
                        </a:rPr>
                        <m:t>𝛾</m:t>
                      </m:r>
                    </m:e>
                    <m:sub>
                      <m:r>
                        <a:rPr lang="fr-FR" sz="2000" b="0" i="1" smtClean="0">
                          <a:latin typeface="Cambria Math" panose="02040503050406030204" pitchFamily="18" charset="0"/>
                          <a:ea typeface="Cambria Math" panose="02040503050406030204" pitchFamily="18" charset="0"/>
                          <a:cs typeface="Calibri" panose="020F0502020204030204" pitchFamily="34" charset="0"/>
                        </a:rPr>
                        <m:t>𝑠𝑜𝑙𝑖𝑑𝑠</m:t>
                      </m:r>
                    </m:sub>
                    <m:sup>
                      <m:r>
                        <a:rPr lang="fr-FR" sz="2000" b="0" i="1" smtClean="0">
                          <a:latin typeface="Cambria Math" panose="02040503050406030204" pitchFamily="18" charset="0"/>
                          <a:cs typeface="Calibri" panose="020F0502020204030204" pitchFamily="34" charset="0"/>
                        </a:rPr>
                        <m:t>𝐿𝑊</m:t>
                      </m:r>
                    </m:sup>
                  </m:sSubSup>
                </m:oMath>
              </a14:m>
              <a:r>
                <a:rPr lang="fr-FR" sz="2000" dirty="0" smtClean="0"/>
                <a:t>(T) and </a:t>
              </a:r>
            </a:p>
            <a:p>
              <a14:m>
                <m:oMath xmlns:m="http://schemas.openxmlformats.org/officeDocument/2006/math">
                  <m:sSubSup>
                    <m:sSubSupPr>
                      <m:ctrlPr>
                        <a:rPr lang="el-GR" sz="2000" i="1" smtClean="0">
                          <a:latin typeface="Cambria Math" panose="02040503050406030204" pitchFamily="18" charset="0"/>
                          <a:cs typeface="Calibri" panose="020F0502020204030204" pitchFamily="34" charset="0"/>
                        </a:rPr>
                      </m:ctrlPr>
                    </m:sSubSupPr>
                    <m:e>
                      <m:r>
                        <a:rPr lang="el-GR" sz="2000" i="1" smtClean="0">
                          <a:latin typeface="Cambria Math" panose="02040503050406030204" pitchFamily="18" charset="0"/>
                          <a:ea typeface="Cambria Math" panose="02040503050406030204" pitchFamily="18" charset="0"/>
                          <a:cs typeface="Calibri" panose="020F0502020204030204" pitchFamily="34" charset="0"/>
                        </a:rPr>
                        <m:t>𝛾</m:t>
                      </m:r>
                    </m:e>
                    <m:sub>
                      <m:r>
                        <a:rPr lang="fr-FR" sz="2000" b="0" i="1" smtClean="0">
                          <a:latin typeface="Cambria Math" panose="02040503050406030204" pitchFamily="18" charset="0"/>
                          <a:cs typeface="Calibri" panose="020F0502020204030204" pitchFamily="34" charset="0"/>
                        </a:rPr>
                        <m:t>𝑠𝑜𝑙𝑖𝑑𝑠</m:t>
                      </m:r>
                    </m:sub>
                    <m:sup>
                      <m:r>
                        <a:rPr lang="fr-FR" sz="2000" b="0" i="1" smtClean="0">
                          <a:latin typeface="Cambria Math" panose="02040503050406030204" pitchFamily="18" charset="0"/>
                          <a:cs typeface="Calibri" panose="020F0502020204030204" pitchFamily="34" charset="0"/>
                        </a:rPr>
                        <m:t>𝐴𝐵</m:t>
                      </m:r>
                    </m:sup>
                  </m:sSubSup>
                </m:oMath>
              </a14:m>
              <a:r>
                <a:rPr lang="fr-FR" sz="2000" dirty="0" smtClean="0"/>
                <a:t>(T)</a:t>
              </a:r>
            </a:p>
            <a:p>
              <a:r>
                <a:rPr lang="fr-FR" sz="2000" dirty="0" smtClean="0"/>
                <a:t>(</a:t>
              </a:r>
              <a:r>
                <a:rPr lang="fr-FR" sz="2000" dirty="0" err="1" smtClean="0"/>
                <a:t>Fowkes</a:t>
              </a:r>
              <a:r>
                <a:rPr lang="fr-FR" sz="2000" dirty="0" smtClean="0"/>
                <a:t> or Owens-Wendt </a:t>
              </a:r>
              <a:r>
                <a:rPr lang="fr-FR" sz="2000" dirty="0" err="1" smtClean="0"/>
                <a:t>methods</a:t>
              </a:r>
              <a:r>
                <a:rPr lang="fr-FR" sz="2000" dirty="0" smtClean="0"/>
                <a:t>)</a:t>
              </a:r>
              <a:endParaRPr lang="fr-FR" sz="2000" dirty="0"/>
            </a:p>
          </dgm:t>
        </dgm:pt>
      </mc:Choice>
      <mc:Fallback xmlns="">
        <dgm:pt modelId="{4A555F8A-8457-48E0-9B8C-505458BDA0E6}">
          <dgm:prSet phldrT="[Texte]" custT="1"/>
          <dgm:spPr/>
          <dgm:t>
            <a:bodyPr/>
            <a:lstStyle/>
            <a:p>
              <a:r>
                <a:rPr lang="el-GR" sz="2000" i="0" smtClean="0">
                  <a:latin typeface="Cambria Math" panose="02040503050406030204" pitchFamily="18" charset="0"/>
                  <a:ea typeface="Cambria Math" panose="02040503050406030204" pitchFamily="18" charset="0"/>
                  <a:cs typeface="Calibri" panose="020F0502020204030204" pitchFamily="34" charset="0"/>
                </a:rPr>
                <a:t>𝛾</a:t>
              </a:r>
              <a:r>
                <a:rPr lang="el-GR" sz="2000" i="0" smtClean="0">
                  <a:latin typeface="Cambria Math" panose="02040503050406030204" pitchFamily="18" charset="0"/>
                  <a:ea typeface="Cambria Math" panose="02040503050406030204" pitchFamily="18" charset="0"/>
                  <a:cs typeface="Calibri" panose="020F0502020204030204" pitchFamily="34" charset="0"/>
                </a:rPr>
                <a:t>_</a:t>
              </a:r>
              <a:r>
                <a:rPr lang="fr-FR" sz="2000" b="0" i="0" smtClean="0">
                  <a:latin typeface="Cambria Math" panose="02040503050406030204" pitchFamily="18" charset="0"/>
                  <a:ea typeface="Cambria Math" panose="02040503050406030204" pitchFamily="18" charset="0"/>
                  <a:cs typeface="Calibri" panose="020F0502020204030204" pitchFamily="34" charset="0"/>
                </a:rPr>
                <a:t>𝑠𝑜𝑙𝑖𝑑𝑠^</a:t>
              </a:r>
              <a:r>
                <a:rPr lang="fr-FR" sz="2000" b="0" i="0" smtClean="0">
                  <a:latin typeface="Cambria Math" panose="02040503050406030204" pitchFamily="18" charset="0"/>
                  <a:cs typeface="Calibri" panose="020F0502020204030204" pitchFamily="34" charset="0"/>
                </a:rPr>
                <a:t>𝐿𝑊</a:t>
              </a:r>
              <a:r>
                <a:rPr lang="fr-FR" sz="2000" dirty="0" smtClean="0"/>
                <a:t>(T</a:t>
              </a:r>
              <a:r>
                <a:rPr lang="fr-FR" sz="2000" dirty="0" smtClean="0"/>
                <a:t>) and </a:t>
              </a:r>
            </a:p>
            <a:p>
              <a:r>
                <a:rPr lang="el-GR" sz="2000" i="0" smtClean="0">
                  <a:latin typeface="Cambria Math" panose="02040503050406030204" pitchFamily="18" charset="0"/>
                  <a:ea typeface="Cambria Math" panose="02040503050406030204" pitchFamily="18" charset="0"/>
                  <a:cs typeface="Calibri" panose="020F0502020204030204" pitchFamily="34" charset="0"/>
                </a:rPr>
                <a:t>𝛾</a:t>
              </a:r>
              <a:r>
                <a:rPr lang="el-GR" sz="2000" i="0" smtClean="0">
                  <a:latin typeface="Cambria Math" panose="02040503050406030204" pitchFamily="18" charset="0"/>
                  <a:ea typeface="Cambria Math" panose="02040503050406030204" pitchFamily="18" charset="0"/>
                  <a:cs typeface="Calibri" panose="020F0502020204030204" pitchFamily="34" charset="0"/>
                </a:rPr>
                <a:t>_</a:t>
              </a:r>
              <a:r>
                <a:rPr lang="fr-FR" sz="2000" b="0" i="0" smtClean="0">
                  <a:latin typeface="Cambria Math" panose="02040503050406030204" pitchFamily="18" charset="0"/>
                  <a:cs typeface="Calibri" panose="020F0502020204030204" pitchFamily="34" charset="0"/>
                </a:rPr>
                <a:t>𝑠𝑜𝑙𝑖𝑑𝑠^𝐴𝐵</a:t>
              </a:r>
              <a:r>
                <a:rPr lang="fr-FR" sz="2000" dirty="0" smtClean="0"/>
                <a:t>(T</a:t>
              </a:r>
              <a:r>
                <a:rPr lang="fr-FR" sz="2000" dirty="0" smtClean="0"/>
                <a:t>)</a:t>
              </a:r>
            </a:p>
            <a:p>
              <a:r>
                <a:rPr lang="fr-FR" sz="2000" dirty="0" smtClean="0"/>
                <a:t>(</a:t>
              </a:r>
              <a:r>
                <a:rPr lang="fr-FR" sz="2000" dirty="0" err="1" smtClean="0"/>
                <a:t>Fowkes</a:t>
              </a:r>
              <a:r>
                <a:rPr lang="fr-FR" sz="2000" dirty="0" smtClean="0"/>
                <a:t> or Owens-Wendt </a:t>
              </a:r>
              <a:r>
                <a:rPr lang="fr-FR" sz="2000" dirty="0" err="1" smtClean="0"/>
                <a:t>methods</a:t>
              </a:r>
              <a:r>
                <a:rPr lang="fr-FR" sz="2000" dirty="0" smtClean="0"/>
                <a:t>)</a:t>
              </a:r>
              <a:endParaRPr lang="fr-FR" sz="2000" dirty="0"/>
            </a:p>
          </dgm:t>
        </dgm:pt>
      </mc:Fallback>
    </mc:AlternateContent>
    <dgm:pt modelId="{7FF74B6B-F892-4865-BA51-07B144BEB1F6}" type="parTrans" cxnId="{B38CD166-4C07-4E3A-9BCF-0A7F13905E67}">
      <dgm:prSet/>
      <dgm:spPr/>
      <dgm:t>
        <a:bodyPr/>
        <a:lstStyle/>
        <a:p>
          <a:endParaRPr lang="fr-FR" sz="2400"/>
        </a:p>
      </dgm:t>
    </dgm:pt>
    <dgm:pt modelId="{05B7C420-0555-4DB5-BC9B-189F10BA3944}" type="sibTrans" cxnId="{B38CD166-4C07-4E3A-9BCF-0A7F13905E67}">
      <dgm:prSet/>
      <dgm:spPr/>
      <dgm:t>
        <a:bodyPr/>
        <a:lstStyle/>
        <a:p>
          <a:endParaRPr lang="fr-FR" sz="2400"/>
        </a:p>
      </dgm:t>
    </dgm:pt>
    <dgm:pt modelId="{CE5B3765-EC58-4328-A384-346A9496C212}">
      <dgm:prSet phldrT="[Texte]" custT="1"/>
      <dgm:spPr/>
      <dgm:t>
        <a:bodyPr/>
        <a:lstStyle/>
        <a:p>
          <a:r>
            <a:rPr lang="fr-FR" sz="1600" dirty="0" smtClean="0"/>
            <a:t>Contact angle </a:t>
          </a:r>
          <a:r>
            <a:rPr lang="fr-FR" sz="1600" dirty="0" err="1" smtClean="0"/>
            <a:t>with</a:t>
          </a:r>
          <a:r>
            <a:rPr lang="fr-FR" sz="1600" dirty="0" smtClean="0"/>
            <a:t> </a:t>
          </a:r>
          <a:r>
            <a:rPr lang="fr-FR" sz="1600" dirty="0" err="1" smtClean="0"/>
            <a:t>several</a:t>
          </a:r>
          <a:r>
            <a:rPr lang="fr-FR" sz="1600" dirty="0" smtClean="0"/>
            <a:t> </a:t>
          </a:r>
          <a:r>
            <a:rPr lang="fr-FR" sz="1600" dirty="0" err="1" smtClean="0"/>
            <a:t>liquids</a:t>
          </a:r>
          <a:endParaRPr lang="fr-FR" sz="1600" dirty="0"/>
        </a:p>
      </dgm:t>
    </dgm:pt>
    <dgm:pt modelId="{BE494400-C0EF-4415-92E8-464A739E4363}" type="parTrans" cxnId="{7FCB51E0-057E-4A66-8F41-82F0F393A635}">
      <dgm:prSet/>
      <dgm:spPr/>
      <dgm:t>
        <a:bodyPr/>
        <a:lstStyle/>
        <a:p>
          <a:endParaRPr lang="fr-FR" sz="2400"/>
        </a:p>
      </dgm:t>
    </dgm:pt>
    <dgm:pt modelId="{E04600C6-F75C-4282-918C-83F498BE7D7D}" type="sibTrans" cxnId="{7FCB51E0-057E-4A66-8F41-82F0F393A635}">
      <dgm:prSet/>
      <dgm:spPr/>
      <dgm:t>
        <a:bodyPr/>
        <a:lstStyle/>
        <a:p>
          <a:endParaRPr lang="fr-FR" sz="2400"/>
        </a:p>
      </dgm:t>
    </dgm:pt>
    <dgm:pt modelId="{3F295D3E-6772-45BE-83E1-A08DD049A100}" type="pres">
      <dgm:prSet presAssocID="{20AA5FD9-A9AF-4CA3-A332-E05AD75C9274}" presName="rootnode" presStyleCnt="0">
        <dgm:presLayoutVars>
          <dgm:chMax/>
          <dgm:chPref/>
          <dgm:dir/>
          <dgm:animLvl val="lvl"/>
        </dgm:presLayoutVars>
      </dgm:prSet>
      <dgm:spPr/>
      <dgm:t>
        <a:bodyPr/>
        <a:lstStyle/>
        <a:p>
          <a:endParaRPr lang="fr-FR"/>
        </a:p>
      </dgm:t>
    </dgm:pt>
    <dgm:pt modelId="{21DEFF22-849F-472C-97EF-881F50045C6A}" type="pres">
      <dgm:prSet presAssocID="{2DFD31BC-251F-4052-913D-84070624552D}" presName="composite" presStyleCnt="0"/>
      <dgm:spPr/>
    </dgm:pt>
    <dgm:pt modelId="{8CC39C7C-6252-428F-AA65-D9282BB4DA78}" type="pres">
      <dgm:prSet presAssocID="{2DFD31BC-251F-4052-913D-84070624552D}" presName="bentUpArrow1" presStyleLbl="alignImgPlace1" presStyleIdx="0" presStyleCnt="3"/>
      <dgm:spPr/>
    </dgm:pt>
    <dgm:pt modelId="{80281B4E-477F-4B9E-8A93-BE3145315AFA}" type="pres">
      <dgm:prSet presAssocID="{2DFD31BC-251F-4052-913D-84070624552D}" presName="ParentText" presStyleLbl="node1" presStyleIdx="0" presStyleCnt="4">
        <dgm:presLayoutVars>
          <dgm:chMax val="1"/>
          <dgm:chPref val="1"/>
          <dgm:bulletEnabled val="1"/>
        </dgm:presLayoutVars>
      </dgm:prSet>
      <dgm:spPr/>
      <dgm:t>
        <a:bodyPr/>
        <a:lstStyle/>
        <a:p>
          <a:endParaRPr lang="fr-FR"/>
        </a:p>
      </dgm:t>
    </dgm:pt>
    <dgm:pt modelId="{04BCC2BE-D776-4F0B-A979-B7119E06A3D1}" type="pres">
      <dgm:prSet presAssocID="{2DFD31BC-251F-4052-913D-84070624552D}" presName="ChildText" presStyleLbl="revTx" presStyleIdx="0" presStyleCnt="3" custScaleX="168637" custLinFactNeighborX="42347" custLinFactNeighborY="4858">
        <dgm:presLayoutVars>
          <dgm:chMax val="0"/>
          <dgm:chPref val="0"/>
          <dgm:bulletEnabled val="1"/>
        </dgm:presLayoutVars>
      </dgm:prSet>
      <dgm:spPr/>
      <dgm:t>
        <a:bodyPr/>
        <a:lstStyle/>
        <a:p>
          <a:endParaRPr lang="fr-FR"/>
        </a:p>
      </dgm:t>
    </dgm:pt>
    <dgm:pt modelId="{93E201FA-0903-4F94-95A6-409DBE255740}" type="pres">
      <dgm:prSet presAssocID="{D020804F-8374-49D9-AECA-DB316BF7C1C1}" presName="sibTrans" presStyleCnt="0"/>
      <dgm:spPr/>
    </dgm:pt>
    <dgm:pt modelId="{50ACF48F-1EFB-4374-B3A9-7D5E4B24C9A7}" type="pres">
      <dgm:prSet presAssocID="{7B7FB01E-AB60-4B94-A5CF-6F05F57D29C4}" presName="composite" presStyleCnt="0"/>
      <dgm:spPr/>
    </dgm:pt>
    <dgm:pt modelId="{30FA619F-1418-4B96-981F-D1FD4D946068}" type="pres">
      <dgm:prSet presAssocID="{7B7FB01E-AB60-4B94-A5CF-6F05F57D29C4}" presName="bentUpArrow1" presStyleLbl="alignImgPlace1" presStyleIdx="1" presStyleCnt="3"/>
      <dgm:spPr/>
    </dgm:pt>
    <dgm:pt modelId="{B7856CDE-AB38-46EB-8A25-88D27267F89B}" type="pres">
      <dgm:prSet presAssocID="{7B7FB01E-AB60-4B94-A5CF-6F05F57D29C4}" presName="ParentText" presStyleLbl="node1" presStyleIdx="1" presStyleCnt="4">
        <dgm:presLayoutVars>
          <dgm:chMax val="1"/>
          <dgm:chPref val="1"/>
          <dgm:bulletEnabled val="1"/>
        </dgm:presLayoutVars>
      </dgm:prSet>
      <dgm:spPr/>
      <dgm:t>
        <a:bodyPr/>
        <a:lstStyle/>
        <a:p>
          <a:endParaRPr lang="fr-FR"/>
        </a:p>
      </dgm:t>
    </dgm:pt>
    <dgm:pt modelId="{62EF258D-F8FB-46D7-9977-465D0D95266E}" type="pres">
      <dgm:prSet presAssocID="{7B7FB01E-AB60-4B94-A5CF-6F05F57D29C4}" presName="ChildText" presStyleLbl="revTx" presStyleIdx="1" presStyleCnt="3" custScaleX="193777" custLinFactNeighborX="60119" custLinFactNeighborY="1356">
        <dgm:presLayoutVars>
          <dgm:chMax val="0"/>
          <dgm:chPref val="0"/>
          <dgm:bulletEnabled val="1"/>
        </dgm:presLayoutVars>
      </dgm:prSet>
      <dgm:spPr/>
      <dgm:t>
        <a:bodyPr/>
        <a:lstStyle/>
        <a:p>
          <a:endParaRPr lang="fr-FR"/>
        </a:p>
      </dgm:t>
    </dgm:pt>
    <dgm:pt modelId="{8E38B793-01B1-4239-995B-1F0C58BBBDF1}" type="pres">
      <dgm:prSet presAssocID="{873C3FEB-18E3-4B35-8A97-A22B4348ED0B}" presName="sibTrans" presStyleCnt="0"/>
      <dgm:spPr/>
    </dgm:pt>
    <dgm:pt modelId="{57A5DB88-7112-4B9B-BCE9-1B27AF8D372F}" type="pres">
      <dgm:prSet presAssocID="{80849DEF-5DB6-4340-991B-DA2DA11F52C8}" presName="composite" presStyleCnt="0"/>
      <dgm:spPr/>
    </dgm:pt>
    <dgm:pt modelId="{C053CA5F-C3D5-4ADC-8542-B039DB4F8150}" type="pres">
      <dgm:prSet presAssocID="{80849DEF-5DB6-4340-991B-DA2DA11F52C8}" presName="bentUpArrow1" presStyleLbl="alignImgPlace1" presStyleIdx="2" presStyleCnt="3"/>
      <dgm:spPr/>
    </dgm:pt>
    <dgm:pt modelId="{60BC89D7-A446-4DD0-B000-41BE56477B8A}" type="pres">
      <dgm:prSet presAssocID="{80849DEF-5DB6-4340-991B-DA2DA11F52C8}" presName="ParentText" presStyleLbl="node1" presStyleIdx="2" presStyleCnt="4">
        <dgm:presLayoutVars>
          <dgm:chMax val="1"/>
          <dgm:chPref val="1"/>
          <dgm:bulletEnabled val="1"/>
        </dgm:presLayoutVars>
      </dgm:prSet>
      <dgm:spPr/>
      <dgm:t>
        <a:bodyPr/>
        <a:lstStyle/>
        <a:p>
          <a:endParaRPr lang="fr-FR"/>
        </a:p>
      </dgm:t>
    </dgm:pt>
    <dgm:pt modelId="{88444046-0715-403F-811D-B6E23A2D20CE}" type="pres">
      <dgm:prSet presAssocID="{80849DEF-5DB6-4340-991B-DA2DA11F52C8}" presName="ChildText" presStyleLbl="revTx" presStyleIdx="2" presStyleCnt="3" custScaleX="160785" custLinFactNeighborX="40080" custLinFactNeighborY="1356">
        <dgm:presLayoutVars>
          <dgm:chMax val="0"/>
          <dgm:chPref val="0"/>
          <dgm:bulletEnabled val="1"/>
        </dgm:presLayoutVars>
      </dgm:prSet>
      <dgm:spPr/>
      <dgm:t>
        <a:bodyPr/>
        <a:lstStyle/>
        <a:p>
          <a:endParaRPr lang="fr-FR"/>
        </a:p>
      </dgm:t>
    </dgm:pt>
    <dgm:pt modelId="{3C97E9C1-7B89-4B66-A08A-CAEC5E31BA7E}" type="pres">
      <dgm:prSet presAssocID="{C65A6717-722A-4989-AC95-D3157A17D0BB}" presName="sibTrans" presStyleCnt="0"/>
      <dgm:spPr/>
    </dgm:pt>
    <dgm:pt modelId="{334BFDDD-83F6-48E4-B63C-D8BAF75D50CB}" type="pres">
      <dgm:prSet presAssocID="{4A555F8A-8457-48E0-9B8C-505458BDA0E6}" presName="composite" presStyleCnt="0"/>
      <dgm:spPr/>
    </dgm:pt>
    <dgm:pt modelId="{CB1D7FE8-60BC-4E22-8A70-7478637FC109}" type="pres">
      <dgm:prSet presAssocID="{4A555F8A-8457-48E0-9B8C-505458BDA0E6}" presName="ParentText" presStyleLbl="node1" presStyleIdx="3" presStyleCnt="4" custScaleX="162890" custScaleY="230314" custLinFactNeighborX="-18346" custLinFactNeighborY="-3435">
        <dgm:presLayoutVars>
          <dgm:chMax val="1"/>
          <dgm:chPref val="1"/>
          <dgm:bulletEnabled val="1"/>
        </dgm:presLayoutVars>
      </dgm:prSet>
      <dgm:spPr/>
      <dgm:t>
        <a:bodyPr/>
        <a:lstStyle/>
        <a:p>
          <a:endParaRPr lang="fr-FR"/>
        </a:p>
      </dgm:t>
    </dgm:pt>
  </dgm:ptLst>
  <dgm:cxnLst>
    <dgm:cxn modelId="{4505C546-50D7-4ABB-B2F0-F6F193065294}" type="presOf" srcId="{2DFD31BC-251F-4052-913D-84070624552D}" destId="{80281B4E-477F-4B9E-8A93-BE3145315AFA}" srcOrd="0" destOrd="0" presId="urn:microsoft.com/office/officeart/2005/8/layout/StepDownProcess"/>
    <dgm:cxn modelId="{DED58BDD-63A9-4F30-85A0-979BFB8FF815}" type="presOf" srcId="{20AA5FD9-A9AF-4CA3-A332-E05AD75C9274}" destId="{3F295D3E-6772-45BE-83E1-A08DD049A100}" srcOrd="0" destOrd="0" presId="urn:microsoft.com/office/officeart/2005/8/layout/StepDownProcess"/>
    <dgm:cxn modelId="{B38CD166-4C07-4E3A-9BCF-0A7F13905E67}" srcId="{20AA5FD9-A9AF-4CA3-A332-E05AD75C9274}" destId="{4A555F8A-8457-48E0-9B8C-505458BDA0E6}" srcOrd="3" destOrd="0" parTransId="{7FF74B6B-F892-4865-BA51-07B144BEB1F6}" sibTransId="{05B7C420-0555-4DB5-BC9B-189F10BA3944}"/>
    <dgm:cxn modelId="{77E1D848-CE76-4C62-8CB7-BE8D3A5BFD6F}" srcId="{20AA5FD9-A9AF-4CA3-A332-E05AD75C9274}" destId="{2DFD31BC-251F-4052-913D-84070624552D}" srcOrd="0" destOrd="0" parTransId="{6CA4E155-B0B7-4AAD-B2F6-56B89103DCF1}" sibTransId="{D020804F-8374-49D9-AECA-DB316BF7C1C1}"/>
    <dgm:cxn modelId="{935ACD84-0280-41C3-985A-FF3B9E557054}" type="presOf" srcId="{CE5B3765-EC58-4328-A384-346A9496C212}" destId="{88444046-0715-403F-811D-B6E23A2D20CE}" srcOrd="0" destOrd="0" presId="urn:microsoft.com/office/officeart/2005/8/layout/StepDownProcess"/>
    <dgm:cxn modelId="{806822B9-9F60-44EA-91AB-2C5D94428CB9}" type="presOf" srcId="{4A555F8A-8457-48E0-9B8C-505458BDA0E6}" destId="{CB1D7FE8-60BC-4E22-8A70-7478637FC109}" srcOrd="0" destOrd="0" presId="urn:microsoft.com/office/officeart/2005/8/layout/StepDownProcess"/>
    <dgm:cxn modelId="{83976D56-8757-481C-BDA4-5EFBCA2096A6}" type="presOf" srcId="{7B7FB01E-AB60-4B94-A5CF-6F05F57D29C4}" destId="{B7856CDE-AB38-46EB-8A25-88D27267F89B}" srcOrd="0" destOrd="0" presId="urn:microsoft.com/office/officeart/2005/8/layout/StepDownProcess"/>
    <dgm:cxn modelId="{51B33CCF-B84D-4309-8A40-989F83583B9D}" srcId="{7B7FB01E-AB60-4B94-A5CF-6F05F57D29C4}" destId="{8F2DB9AE-DF05-4BDC-B02B-8FE6B30A0A3B}" srcOrd="0" destOrd="0" parTransId="{38765821-1ACA-4780-88A9-9D09BCBB028E}" sibTransId="{0FE63BF8-AF0C-4F37-9CD9-51770BD24A76}"/>
    <dgm:cxn modelId="{5F3741B4-2417-4C7D-A392-DE4B32BF2719}" srcId="{20AA5FD9-A9AF-4CA3-A332-E05AD75C9274}" destId="{7B7FB01E-AB60-4B94-A5CF-6F05F57D29C4}" srcOrd="1" destOrd="0" parTransId="{F8DEBC91-3F13-4712-8599-904E98B195EA}" sibTransId="{873C3FEB-18E3-4B35-8A97-A22B4348ED0B}"/>
    <dgm:cxn modelId="{AC9B4C4B-EF6A-4E95-A5DE-A8671670A937}" type="presOf" srcId="{8F2DB9AE-DF05-4BDC-B02B-8FE6B30A0A3B}" destId="{62EF258D-F8FB-46D7-9977-465D0D95266E}" srcOrd="0" destOrd="0" presId="urn:microsoft.com/office/officeart/2005/8/layout/StepDownProcess"/>
    <dgm:cxn modelId="{90504FF5-3054-4061-94CA-7D658452DA0E}" type="presOf" srcId="{F450D299-D7D8-4D7B-B3FC-7F7C94BE48B7}" destId="{04BCC2BE-D776-4F0B-A979-B7119E06A3D1}" srcOrd="0" destOrd="0" presId="urn:microsoft.com/office/officeart/2005/8/layout/StepDownProcess"/>
    <dgm:cxn modelId="{71E53E37-43ED-4A52-9B1D-185F1887A342}" srcId="{20AA5FD9-A9AF-4CA3-A332-E05AD75C9274}" destId="{80849DEF-5DB6-4340-991B-DA2DA11F52C8}" srcOrd="2" destOrd="0" parTransId="{EE0E14F6-C050-49A0-ABD6-55D4563E4AF1}" sibTransId="{C65A6717-722A-4989-AC95-D3157A17D0BB}"/>
    <dgm:cxn modelId="{7FCB51E0-057E-4A66-8F41-82F0F393A635}" srcId="{80849DEF-5DB6-4340-991B-DA2DA11F52C8}" destId="{CE5B3765-EC58-4328-A384-346A9496C212}" srcOrd="0" destOrd="0" parTransId="{BE494400-C0EF-4415-92E8-464A739E4363}" sibTransId="{E04600C6-F75C-4282-918C-83F498BE7D7D}"/>
    <dgm:cxn modelId="{B163E68F-3CA4-4D19-8BAE-9A940C15CE98}" type="presOf" srcId="{80849DEF-5DB6-4340-991B-DA2DA11F52C8}" destId="{60BC89D7-A446-4DD0-B000-41BE56477B8A}" srcOrd="0" destOrd="0" presId="urn:microsoft.com/office/officeart/2005/8/layout/StepDownProcess"/>
    <dgm:cxn modelId="{CBE0684B-2B36-4D8D-9E5E-109337ED4939}" srcId="{2DFD31BC-251F-4052-913D-84070624552D}" destId="{F450D299-D7D8-4D7B-B3FC-7F7C94BE48B7}" srcOrd="0" destOrd="0" parTransId="{4F2803F3-0E95-4329-8CB2-43B9CCE98108}" sibTransId="{FBEADBAB-F1BD-42B0-AC61-94E267A1D0F5}"/>
    <dgm:cxn modelId="{27AA97A9-42E9-4C91-9EA4-BF91AF095133}" type="presParOf" srcId="{3F295D3E-6772-45BE-83E1-A08DD049A100}" destId="{21DEFF22-849F-472C-97EF-881F50045C6A}" srcOrd="0" destOrd="0" presId="urn:microsoft.com/office/officeart/2005/8/layout/StepDownProcess"/>
    <dgm:cxn modelId="{9E79D60E-3E23-4A7C-BEA2-7A445E73E61A}" type="presParOf" srcId="{21DEFF22-849F-472C-97EF-881F50045C6A}" destId="{8CC39C7C-6252-428F-AA65-D9282BB4DA78}" srcOrd="0" destOrd="0" presId="urn:microsoft.com/office/officeart/2005/8/layout/StepDownProcess"/>
    <dgm:cxn modelId="{6A0D5847-FC21-4EB2-82D1-67C1A6ED0799}" type="presParOf" srcId="{21DEFF22-849F-472C-97EF-881F50045C6A}" destId="{80281B4E-477F-4B9E-8A93-BE3145315AFA}" srcOrd="1" destOrd="0" presId="urn:microsoft.com/office/officeart/2005/8/layout/StepDownProcess"/>
    <dgm:cxn modelId="{47267996-2767-4F05-9655-BD1EA5983D87}" type="presParOf" srcId="{21DEFF22-849F-472C-97EF-881F50045C6A}" destId="{04BCC2BE-D776-4F0B-A979-B7119E06A3D1}" srcOrd="2" destOrd="0" presId="urn:microsoft.com/office/officeart/2005/8/layout/StepDownProcess"/>
    <dgm:cxn modelId="{C5DF52C5-DB41-4316-92F6-DCCF0E08713D}" type="presParOf" srcId="{3F295D3E-6772-45BE-83E1-A08DD049A100}" destId="{93E201FA-0903-4F94-95A6-409DBE255740}" srcOrd="1" destOrd="0" presId="urn:microsoft.com/office/officeart/2005/8/layout/StepDownProcess"/>
    <dgm:cxn modelId="{81501AF4-DAF6-48BB-926B-CC3506F58CD7}" type="presParOf" srcId="{3F295D3E-6772-45BE-83E1-A08DD049A100}" destId="{50ACF48F-1EFB-4374-B3A9-7D5E4B24C9A7}" srcOrd="2" destOrd="0" presId="urn:microsoft.com/office/officeart/2005/8/layout/StepDownProcess"/>
    <dgm:cxn modelId="{98040026-4F0A-4DB0-A15D-507374F0299E}" type="presParOf" srcId="{50ACF48F-1EFB-4374-B3A9-7D5E4B24C9A7}" destId="{30FA619F-1418-4B96-981F-D1FD4D946068}" srcOrd="0" destOrd="0" presId="urn:microsoft.com/office/officeart/2005/8/layout/StepDownProcess"/>
    <dgm:cxn modelId="{4AF1FE09-F5D9-46CB-81E0-F6A315F38232}" type="presParOf" srcId="{50ACF48F-1EFB-4374-B3A9-7D5E4B24C9A7}" destId="{B7856CDE-AB38-46EB-8A25-88D27267F89B}" srcOrd="1" destOrd="0" presId="urn:microsoft.com/office/officeart/2005/8/layout/StepDownProcess"/>
    <dgm:cxn modelId="{F37F6E74-8B77-40E0-8E2A-92F135964821}" type="presParOf" srcId="{50ACF48F-1EFB-4374-B3A9-7D5E4B24C9A7}" destId="{62EF258D-F8FB-46D7-9977-465D0D95266E}" srcOrd="2" destOrd="0" presId="urn:microsoft.com/office/officeart/2005/8/layout/StepDownProcess"/>
    <dgm:cxn modelId="{97E77086-8CC4-4B9C-AB86-5A82EE75D142}" type="presParOf" srcId="{3F295D3E-6772-45BE-83E1-A08DD049A100}" destId="{8E38B793-01B1-4239-995B-1F0C58BBBDF1}" srcOrd="3" destOrd="0" presId="urn:microsoft.com/office/officeart/2005/8/layout/StepDownProcess"/>
    <dgm:cxn modelId="{7BE93F95-8158-4A19-AAC5-CAC2097BB5E4}" type="presParOf" srcId="{3F295D3E-6772-45BE-83E1-A08DD049A100}" destId="{57A5DB88-7112-4B9B-BCE9-1B27AF8D372F}" srcOrd="4" destOrd="0" presId="urn:microsoft.com/office/officeart/2005/8/layout/StepDownProcess"/>
    <dgm:cxn modelId="{86E88F1D-5077-418B-A026-81CC0880A796}" type="presParOf" srcId="{57A5DB88-7112-4B9B-BCE9-1B27AF8D372F}" destId="{C053CA5F-C3D5-4ADC-8542-B039DB4F8150}" srcOrd="0" destOrd="0" presId="urn:microsoft.com/office/officeart/2005/8/layout/StepDownProcess"/>
    <dgm:cxn modelId="{714D7018-40A6-44E9-95D1-9A90E80DED94}" type="presParOf" srcId="{57A5DB88-7112-4B9B-BCE9-1B27AF8D372F}" destId="{60BC89D7-A446-4DD0-B000-41BE56477B8A}" srcOrd="1" destOrd="0" presId="urn:microsoft.com/office/officeart/2005/8/layout/StepDownProcess"/>
    <dgm:cxn modelId="{28E44728-167D-44D1-9C4F-B90BAFEAA9EB}" type="presParOf" srcId="{57A5DB88-7112-4B9B-BCE9-1B27AF8D372F}" destId="{88444046-0715-403F-811D-B6E23A2D20CE}" srcOrd="2" destOrd="0" presId="urn:microsoft.com/office/officeart/2005/8/layout/StepDownProcess"/>
    <dgm:cxn modelId="{127752B4-64DE-44B9-AB42-A649A329F301}" type="presParOf" srcId="{3F295D3E-6772-45BE-83E1-A08DD049A100}" destId="{3C97E9C1-7B89-4B66-A08A-CAEC5E31BA7E}" srcOrd="5" destOrd="0" presId="urn:microsoft.com/office/officeart/2005/8/layout/StepDownProcess"/>
    <dgm:cxn modelId="{A64C27D6-61E5-4880-AA71-90BFBFE0A53D}" type="presParOf" srcId="{3F295D3E-6772-45BE-83E1-A08DD049A100}" destId="{334BFDDD-83F6-48E4-B63C-D8BAF75D50CB}" srcOrd="6" destOrd="0" presId="urn:microsoft.com/office/officeart/2005/8/layout/StepDownProcess"/>
    <dgm:cxn modelId="{215A11CF-876C-4A09-B1CC-03BBB8C342AD}" type="presParOf" srcId="{334BFDDD-83F6-48E4-B63C-D8BAF75D50CB}" destId="{CB1D7FE8-60BC-4E22-8A70-7478637FC109}"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0AA5FD9-A9AF-4CA3-A332-E05AD75C9274}" type="doc">
      <dgm:prSet loTypeId="urn:microsoft.com/office/officeart/2005/8/layout/StepDownProcess" loCatId="process" qsTypeId="urn:microsoft.com/office/officeart/2005/8/quickstyle/simple1" qsCatId="simple" csTypeId="urn:microsoft.com/office/officeart/2005/8/colors/colorful4" csCatId="colorful" phldr="1"/>
      <dgm:spPr/>
      <dgm:t>
        <a:bodyPr/>
        <a:lstStyle/>
        <a:p>
          <a:endParaRPr lang="fr-FR"/>
        </a:p>
      </dgm:t>
    </dgm:pt>
    <dgm:pt modelId="{2DFD31BC-251F-4052-913D-84070624552D}">
      <dgm:prSet phldrT="[Texte]" custT="1"/>
      <dgm:spPr>
        <a:blipFill>
          <a:blip xmlns:r="http://schemas.openxmlformats.org/officeDocument/2006/relationships" r:embed="rId1"/>
          <a:stretch>
            <a:fillRect r="-2283"/>
          </a:stretch>
        </a:blipFill>
      </dgm:spPr>
      <dgm:t>
        <a:bodyPr/>
        <a:lstStyle/>
        <a:p>
          <a:r>
            <a:rPr lang="fr-FR">
              <a:noFill/>
            </a:rPr>
            <a:t> </a:t>
          </a:r>
        </a:p>
      </dgm:t>
    </dgm:pt>
    <dgm:pt modelId="{6CA4E155-B0B7-4AAD-B2F6-56B89103DCF1}" type="parTrans" cxnId="{77E1D848-CE76-4C62-8CB7-BE8D3A5BFD6F}">
      <dgm:prSet/>
      <dgm:spPr/>
      <dgm:t>
        <a:bodyPr/>
        <a:lstStyle/>
        <a:p>
          <a:endParaRPr lang="fr-FR" sz="2400"/>
        </a:p>
      </dgm:t>
    </dgm:pt>
    <dgm:pt modelId="{D020804F-8374-49D9-AECA-DB316BF7C1C1}" type="sibTrans" cxnId="{77E1D848-CE76-4C62-8CB7-BE8D3A5BFD6F}">
      <dgm:prSet/>
      <dgm:spPr/>
      <dgm:t>
        <a:bodyPr/>
        <a:lstStyle/>
        <a:p>
          <a:endParaRPr lang="fr-FR" sz="2400"/>
        </a:p>
      </dgm:t>
    </dgm:pt>
    <dgm:pt modelId="{F450D299-D7D8-4D7B-B3FC-7F7C94BE48B7}">
      <dgm:prSet phldrT="[Texte]" custT="1"/>
      <dgm:spPr/>
      <dgm:t>
        <a:bodyPr/>
        <a:lstStyle/>
        <a:p>
          <a:r>
            <a:rPr lang="en-US" sz="1600" noProof="0" dirty="0" smtClean="0"/>
            <a:t>Pendant drop on several liquids</a:t>
          </a:r>
          <a:endParaRPr lang="en-US" sz="1600" noProof="0" dirty="0"/>
        </a:p>
      </dgm:t>
    </dgm:pt>
    <dgm:pt modelId="{4F2803F3-0E95-4329-8CB2-43B9CCE98108}" type="parTrans" cxnId="{CBE0684B-2B36-4D8D-9E5E-109337ED4939}">
      <dgm:prSet/>
      <dgm:spPr/>
      <dgm:t>
        <a:bodyPr/>
        <a:lstStyle/>
        <a:p>
          <a:endParaRPr lang="fr-FR" sz="2400"/>
        </a:p>
      </dgm:t>
    </dgm:pt>
    <dgm:pt modelId="{FBEADBAB-F1BD-42B0-AC61-94E267A1D0F5}" type="sibTrans" cxnId="{CBE0684B-2B36-4D8D-9E5E-109337ED4939}">
      <dgm:prSet/>
      <dgm:spPr/>
      <dgm:t>
        <a:bodyPr/>
        <a:lstStyle/>
        <a:p>
          <a:endParaRPr lang="fr-FR" sz="2400"/>
        </a:p>
      </dgm:t>
    </dgm:pt>
    <dgm:pt modelId="{7B7FB01E-AB60-4B94-A5CF-6F05F57D29C4}">
      <dgm:prSet phldrT="[Texte]" custT="1"/>
      <dgm:spPr>
        <a:blipFill>
          <a:blip xmlns:r="http://schemas.openxmlformats.org/officeDocument/2006/relationships" r:embed="rId2"/>
          <a:stretch>
            <a:fillRect/>
          </a:stretch>
        </a:blipFill>
      </dgm:spPr>
      <dgm:t>
        <a:bodyPr/>
        <a:lstStyle/>
        <a:p>
          <a:r>
            <a:rPr lang="fr-FR">
              <a:noFill/>
            </a:rPr>
            <a:t> </a:t>
          </a:r>
        </a:p>
      </dgm:t>
    </dgm:pt>
    <dgm:pt modelId="{F8DEBC91-3F13-4712-8599-904E98B195EA}" type="parTrans" cxnId="{5F3741B4-2417-4C7D-A392-DE4B32BF2719}">
      <dgm:prSet/>
      <dgm:spPr/>
      <dgm:t>
        <a:bodyPr/>
        <a:lstStyle/>
        <a:p>
          <a:endParaRPr lang="fr-FR" sz="2400"/>
        </a:p>
      </dgm:t>
    </dgm:pt>
    <dgm:pt modelId="{873C3FEB-18E3-4B35-8A97-A22B4348ED0B}" type="sibTrans" cxnId="{5F3741B4-2417-4C7D-A392-DE4B32BF2719}">
      <dgm:prSet/>
      <dgm:spPr/>
      <dgm:t>
        <a:bodyPr/>
        <a:lstStyle/>
        <a:p>
          <a:endParaRPr lang="fr-FR" sz="2400"/>
        </a:p>
      </dgm:t>
    </dgm:pt>
    <dgm:pt modelId="{8F2DB9AE-DF05-4BDC-B02B-8FE6B30A0A3B}">
      <dgm:prSet phldrT="[Texte]" custT="1"/>
      <dgm:spPr/>
      <dgm:t>
        <a:bodyPr/>
        <a:lstStyle/>
        <a:p>
          <a:r>
            <a:rPr lang="fr-FR" sz="1600" dirty="0" smtClean="0"/>
            <a:t>Contact angle </a:t>
          </a:r>
          <a:r>
            <a:rPr lang="fr-FR" sz="1600" dirty="0" err="1" smtClean="0"/>
            <a:t>with</a:t>
          </a:r>
          <a:r>
            <a:rPr lang="fr-FR" sz="1600" dirty="0" smtClean="0"/>
            <a:t> an </a:t>
          </a:r>
          <a:r>
            <a:rPr lang="fr-FR" sz="1600" dirty="0" err="1" smtClean="0"/>
            <a:t>apolar</a:t>
          </a:r>
          <a:r>
            <a:rPr lang="fr-FR" sz="1600" dirty="0" smtClean="0"/>
            <a:t> </a:t>
          </a:r>
          <a:r>
            <a:rPr lang="fr-FR" sz="1600" dirty="0" err="1" smtClean="0"/>
            <a:t>liquid</a:t>
          </a:r>
          <a:r>
            <a:rPr lang="fr-FR" sz="1600" dirty="0" smtClean="0"/>
            <a:t>: CH</a:t>
          </a:r>
          <a:r>
            <a:rPr lang="fr-FR" sz="1600" baseline="-25000" dirty="0" smtClean="0"/>
            <a:t>2</a:t>
          </a:r>
          <a:r>
            <a:rPr lang="fr-FR" sz="1600" dirty="0" smtClean="0"/>
            <a:t>I</a:t>
          </a:r>
          <a:r>
            <a:rPr lang="fr-FR" sz="1600" baseline="-25000" dirty="0" smtClean="0"/>
            <a:t>2</a:t>
          </a:r>
          <a:endParaRPr lang="fr-FR" sz="1600" baseline="-25000" dirty="0"/>
        </a:p>
      </dgm:t>
    </dgm:pt>
    <dgm:pt modelId="{38765821-1ACA-4780-88A9-9D09BCBB028E}" type="parTrans" cxnId="{51B33CCF-B84D-4309-8A40-989F83583B9D}">
      <dgm:prSet/>
      <dgm:spPr/>
      <dgm:t>
        <a:bodyPr/>
        <a:lstStyle/>
        <a:p>
          <a:endParaRPr lang="fr-FR" sz="2400"/>
        </a:p>
      </dgm:t>
    </dgm:pt>
    <dgm:pt modelId="{0FE63BF8-AF0C-4F37-9CD9-51770BD24A76}" type="sibTrans" cxnId="{51B33CCF-B84D-4309-8A40-989F83583B9D}">
      <dgm:prSet/>
      <dgm:spPr/>
      <dgm:t>
        <a:bodyPr/>
        <a:lstStyle/>
        <a:p>
          <a:endParaRPr lang="fr-FR" sz="2400"/>
        </a:p>
      </dgm:t>
    </dgm:pt>
    <dgm:pt modelId="{80849DEF-5DB6-4340-991B-DA2DA11F52C8}">
      <dgm:prSet phldrT="[Texte]" custT="1"/>
      <dgm:spPr>
        <a:blipFill>
          <a:blip xmlns:r="http://schemas.openxmlformats.org/officeDocument/2006/relationships" r:embed="rId3"/>
          <a:stretch>
            <a:fillRect/>
          </a:stretch>
        </a:blipFill>
      </dgm:spPr>
      <dgm:t>
        <a:bodyPr/>
        <a:lstStyle/>
        <a:p>
          <a:r>
            <a:rPr lang="fr-FR">
              <a:noFill/>
            </a:rPr>
            <a:t> </a:t>
          </a:r>
        </a:p>
      </dgm:t>
    </dgm:pt>
    <dgm:pt modelId="{EE0E14F6-C050-49A0-ABD6-55D4563E4AF1}" type="parTrans" cxnId="{71E53E37-43ED-4A52-9B1D-185F1887A342}">
      <dgm:prSet/>
      <dgm:spPr/>
      <dgm:t>
        <a:bodyPr/>
        <a:lstStyle/>
        <a:p>
          <a:endParaRPr lang="fr-FR" sz="2400"/>
        </a:p>
      </dgm:t>
    </dgm:pt>
    <dgm:pt modelId="{C65A6717-722A-4989-AC95-D3157A17D0BB}" type="sibTrans" cxnId="{71E53E37-43ED-4A52-9B1D-185F1887A342}">
      <dgm:prSet/>
      <dgm:spPr/>
      <dgm:t>
        <a:bodyPr/>
        <a:lstStyle/>
        <a:p>
          <a:endParaRPr lang="fr-FR" sz="2400"/>
        </a:p>
      </dgm:t>
    </dgm:pt>
    <dgm:pt modelId="{4A555F8A-8457-48E0-9B8C-505458BDA0E6}">
      <dgm:prSet phldrT="[Texte]" custT="1"/>
      <dgm:spPr>
        <a:blipFill>
          <a:blip xmlns:r="http://schemas.openxmlformats.org/officeDocument/2006/relationships" r:embed="rId4"/>
          <a:stretch>
            <a:fillRect/>
          </a:stretch>
        </a:blipFill>
      </dgm:spPr>
      <dgm:t>
        <a:bodyPr/>
        <a:lstStyle/>
        <a:p>
          <a:r>
            <a:rPr lang="fr-FR">
              <a:noFill/>
            </a:rPr>
            <a:t> </a:t>
          </a:r>
        </a:p>
      </dgm:t>
    </dgm:pt>
    <dgm:pt modelId="{7FF74B6B-F892-4865-BA51-07B144BEB1F6}" type="parTrans" cxnId="{B38CD166-4C07-4E3A-9BCF-0A7F13905E67}">
      <dgm:prSet/>
      <dgm:spPr/>
      <dgm:t>
        <a:bodyPr/>
        <a:lstStyle/>
        <a:p>
          <a:endParaRPr lang="fr-FR" sz="2400"/>
        </a:p>
      </dgm:t>
    </dgm:pt>
    <dgm:pt modelId="{05B7C420-0555-4DB5-BC9B-189F10BA3944}" type="sibTrans" cxnId="{B38CD166-4C07-4E3A-9BCF-0A7F13905E67}">
      <dgm:prSet/>
      <dgm:spPr/>
      <dgm:t>
        <a:bodyPr/>
        <a:lstStyle/>
        <a:p>
          <a:endParaRPr lang="fr-FR" sz="2400"/>
        </a:p>
      </dgm:t>
    </dgm:pt>
    <dgm:pt modelId="{CE5B3765-EC58-4328-A384-346A9496C212}">
      <dgm:prSet phldrT="[Texte]" custT="1"/>
      <dgm:spPr/>
      <dgm:t>
        <a:bodyPr/>
        <a:lstStyle/>
        <a:p>
          <a:r>
            <a:rPr lang="fr-FR" sz="1600" dirty="0" smtClean="0"/>
            <a:t>Contact angle </a:t>
          </a:r>
          <a:r>
            <a:rPr lang="fr-FR" sz="1600" dirty="0" err="1" smtClean="0"/>
            <a:t>with</a:t>
          </a:r>
          <a:r>
            <a:rPr lang="fr-FR" sz="1600" dirty="0" smtClean="0"/>
            <a:t> </a:t>
          </a:r>
          <a:r>
            <a:rPr lang="fr-FR" sz="1600" dirty="0" err="1" smtClean="0"/>
            <a:t>several</a:t>
          </a:r>
          <a:r>
            <a:rPr lang="fr-FR" sz="1600" dirty="0" smtClean="0"/>
            <a:t> </a:t>
          </a:r>
          <a:r>
            <a:rPr lang="fr-FR" sz="1600" dirty="0" err="1" smtClean="0"/>
            <a:t>liquids</a:t>
          </a:r>
          <a:endParaRPr lang="fr-FR" sz="1600" dirty="0"/>
        </a:p>
      </dgm:t>
    </dgm:pt>
    <dgm:pt modelId="{BE494400-C0EF-4415-92E8-464A739E4363}" type="parTrans" cxnId="{7FCB51E0-057E-4A66-8F41-82F0F393A635}">
      <dgm:prSet/>
      <dgm:spPr/>
      <dgm:t>
        <a:bodyPr/>
        <a:lstStyle/>
        <a:p>
          <a:endParaRPr lang="fr-FR" sz="2400"/>
        </a:p>
      </dgm:t>
    </dgm:pt>
    <dgm:pt modelId="{E04600C6-F75C-4282-918C-83F498BE7D7D}" type="sibTrans" cxnId="{7FCB51E0-057E-4A66-8F41-82F0F393A635}">
      <dgm:prSet/>
      <dgm:spPr/>
      <dgm:t>
        <a:bodyPr/>
        <a:lstStyle/>
        <a:p>
          <a:endParaRPr lang="fr-FR" sz="2400"/>
        </a:p>
      </dgm:t>
    </dgm:pt>
    <dgm:pt modelId="{3F295D3E-6772-45BE-83E1-A08DD049A100}" type="pres">
      <dgm:prSet presAssocID="{20AA5FD9-A9AF-4CA3-A332-E05AD75C9274}" presName="rootnode" presStyleCnt="0">
        <dgm:presLayoutVars>
          <dgm:chMax/>
          <dgm:chPref/>
          <dgm:dir/>
          <dgm:animLvl val="lvl"/>
        </dgm:presLayoutVars>
      </dgm:prSet>
      <dgm:spPr/>
    </dgm:pt>
    <dgm:pt modelId="{21DEFF22-849F-472C-97EF-881F50045C6A}" type="pres">
      <dgm:prSet presAssocID="{2DFD31BC-251F-4052-913D-84070624552D}" presName="composite" presStyleCnt="0"/>
      <dgm:spPr/>
    </dgm:pt>
    <dgm:pt modelId="{8CC39C7C-6252-428F-AA65-D9282BB4DA78}" type="pres">
      <dgm:prSet presAssocID="{2DFD31BC-251F-4052-913D-84070624552D}" presName="bentUpArrow1" presStyleLbl="alignImgPlace1" presStyleIdx="0" presStyleCnt="3"/>
      <dgm:spPr/>
    </dgm:pt>
    <dgm:pt modelId="{80281B4E-477F-4B9E-8A93-BE3145315AFA}" type="pres">
      <dgm:prSet presAssocID="{2DFD31BC-251F-4052-913D-84070624552D}" presName="ParentText" presStyleLbl="node1" presStyleIdx="0" presStyleCnt="4">
        <dgm:presLayoutVars>
          <dgm:chMax val="1"/>
          <dgm:chPref val="1"/>
          <dgm:bulletEnabled val="1"/>
        </dgm:presLayoutVars>
      </dgm:prSet>
      <dgm:spPr/>
      <dgm:t>
        <a:bodyPr/>
        <a:lstStyle/>
        <a:p>
          <a:endParaRPr lang="fr-FR"/>
        </a:p>
      </dgm:t>
    </dgm:pt>
    <dgm:pt modelId="{04BCC2BE-D776-4F0B-A979-B7119E06A3D1}" type="pres">
      <dgm:prSet presAssocID="{2DFD31BC-251F-4052-913D-84070624552D}" presName="ChildText" presStyleLbl="revTx" presStyleIdx="0" presStyleCnt="3" custScaleX="168637" custLinFactNeighborX="42347" custLinFactNeighborY="4858">
        <dgm:presLayoutVars>
          <dgm:chMax val="0"/>
          <dgm:chPref val="0"/>
          <dgm:bulletEnabled val="1"/>
        </dgm:presLayoutVars>
      </dgm:prSet>
      <dgm:spPr/>
      <dgm:t>
        <a:bodyPr/>
        <a:lstStyle/>
        <a:p>
          <a:endParaRPr lang="fr-FR"/>
        </a:p>
      </dgm:t>
    </dgm:pt>
    <dgm:pt modelId="{93E201FA-0903-4F94-95A6-409DBE255740}" type="pres">
      <dgm:prSet presAssocID="{D020804F-8374-49D9-AECA-DB316BF7C1C1}" presName="sibTrans" presStyleCnt="0"/>
      <dgm:spPr/>
    </dgm:pt>
    <dgm:pt modelId="{50ACF48F-1EFB-4374-B3A9-7D5E4B24C9A7}" type="pres">
      <dgm:prSet presAssocID="{7B7FB01E-AB60-4B94-A5CF-6F05F57D29C4}" presName="composite" presStyleCnt="0"/>
      <dgm:spPr/>
    </dgm:pt>
    <dgm:pt modelId="{30FA619F-1418-4B96-981F-D1FD4D946068}" type="pres">
      <dgm:prSet presAssocID="{7B7FB01E-AB60-4B94-A5CF-6F05F57D29C4}" presName="bentUpArrow1" presStyleLbl="alignImgPlace1" presStyleIdx="1" presStyleCnt="3"/>
      <dgm:spPr/>
    </dgm:pt>
    <dgm:pt modelId="{B7856CDE-AB38-46EB-8A25-88D27267F89B}" type="pres">
      <dgm:prSet presAssocID="{7B7FB01E-AB60-4B94-A5CF-6F05F57D29C4}" presName="ParentText" presStyleLbl="node1" presStyleIdx="1" presStyleCnt="4">
        <dgm:presLayoutVars>
          <dgm:chMax val="1"/>
          <dgm:chPref val="1"/>
          <dgm:bulletEnabled val="1"/>
        </dgm:presLayoutVars>
      </dgm:prSet>
      <dgm:spPr/>
      <dgm:t>
        <a:bodyPr/>
        <a:lstStyle/>
        <a:p>
          <a:endParaRPr lang="fr-FR"/>
        </a:p>
      </dgm:t>
    </dgm:pt>
    <dgm:pt modelId="{62EF258D-F8FB-46D7-9977-465D0D95266E}" type="pres">
      <dgm:prSet presAssocID="{7B7FB01E-AB60-4B94-A5CF-6F05F57D29C4}" presName="ChildText" presStyleLbl="revTx" presStyleIdx="1" presStyleCnt="3" custScaleX="193777" custLinFactNeighborX="60119" custLinFactNeighborY="1356">
        <dgm:presLayoutVars>
          <dgm:chMax val="0"/>
          <dgm:chPref val="0"/>
          <dgm:bulletEnabled val="1"/>
        </dgm:presLayoutVars>
      </dgm:prSet>
      <dgm:spPr/>
    </dgm:pt>
    <dgm:pt modelId="{8E38B793-01B1-4239-995B-1F0C58BBBDF1}" type="pres">
      <dgm:prSet presAssocID="{873C3FEB-18E3-4B35-8A97-A22B4348ED0B}" presName="sibTrans" presStyleCnt="0"/>
      <dgm:spPr/>
    </dgm:pt>
    <dgm:pt modelId="{57A5DB88-7112-4B9B-BCE9-1B27AF8D372F}" type="pres">
      <dgm:prSet presAssocID="{80849DEF-5DB6-4340-991B-DA2DA11F52C8}" presName="composite" presStyleCnt="0"/>
      <dgm:spPr/>
    </dgm:pt>
    <dgm:pt modelId="{C053CA5F-C3D5-4ADC-8542-B039DB4F8150}" type="pres">
      <dgm:prSet presAssocID="{80849DEF-5DB6-4340-991B-DA2DA11F52C8}" presName="bentUpArrow1" presStyleLbl="alignImgPlace1" presStyleIdx="2" presStyleCnt="3"/>
      <dgm:spPr/>
    </dgm:pt>
    <dgm:pt modelId="{60BC89D7-A446-4DD0-B000-41BE56477B8A}" type="pres">
      <dgm:prSet presAssocID="{80849DEF-5DB6-4340-991B-DA2DA11F52C8}" presName="ParentText" presStyleLbl="node1" presStyleIdx="2" presStyleCnt="4">
        <dgm:presLayoutVars>
          <dgm:chMax val="1"/>
          <dgm:chPref val="1"/>
          <dgm:bulletEnabled val="1"/>
        </dgm:presLayoutVars>
      </dgm:prSet>
      <dgm:spPr/>
      <dgm:t>
        <a:bodyPr/>
        <a:lstStyle/>
        <a:p>
          <a:endParaRPr lang="fr-FR"/>
        </a:p>
      </dgm:t>
    </dgm:pt>
    <dgm:pt modelId="{88444046-0715-403F-811D-B6E23A2D20CE}" type="pres">
      <dgm:prSet presAssocID="{80849DEF-5DB6-4340-991B-DA2DA11F52C8}" presName="ChildText" presStyleLbl="revTx" presStyleIdx="2" presStyleCnt="3" custScaleX="160785" custLinFactNeighborX="40080" custLinFactNeighborY="1356">
        <dgm:presLayoutVars>
          <dgm:chMax val="0"/>
          <dgm:chPref val="0"/>
          <dgm:bulletEnabled val="1"/>
        </dgm:presLayoutVars>
      </dgm:prSet>
      <dgm:spPr/>
    </dgm:pt>
    <dgm:pt modelId="{3C97E9C1-7B89-4B66-A08A-CAEC5E31BA7E}" type="pres">
      <dgm:prSet presAssocID="{C65A6717-722A-4989-AC95-D3157A17D0BB}" presName="sibTrans" presStyleCnt="0"/>
      <dgm:spPr/>
    </dgm:pt>
    <dgm:pt modelId="{334BFDDD-83F6-48E4-B63C-D8BAF75D50CB}" type="pres">
      <dgm:prSet presAssocID="{4A555F8A-8457-48E0-9B8C-505458BDA0E6}" presName="composite" presStyleCnt="0"/>
      <dgm:spPr/>
    </dgm:pt>
    <dgm:pt modelId="{CB1D7FE8-60BC-4E22-8A70-7478637FC109}" type="pres">
      <dgm:prSet presAssocID="{4A555F8A-8457-48E0-9B8C-505458BDA0E6}" presName="ParentText" presStyleLbl="node1" presStyleIdx="3" presStyleCnt="4" custScaleX="162890" custScaleY="230314" custLinFactNeighborX="-18346" custLinFactNeighborY="-3435">
        <dgm:presLayoutVars>
          <dgm:chMax val="1"/>
          <dgm:chPref val="1"/>
          <dgm:bulletEnabled val="1"/>
        </dgm:presLayoutVars>
      </dgm:prSet>
      <dgm:spPr/>
      <dgm:t>
        <a:bodyPr/>
        <a:lstStyle/>
        <a:p>
          <a:endParaRPr lang="fr-FR"/>
        </a:p>
      </dgm:t>
    </dgm:pt>
  </dgm:ptLst>
  <dgm:cxnLst>
    <dgm:cxn modelId="{4505C546-50D7-4ABB-B2F0-F6F193065294}" type="presOf" srcId="{2DFD31BC-251F-4052-913D-84070624552D}" destId="{80281B4E-477F-4B9E-8A93-BE3145315AFA}" srcOrd="0" destOrd="0" presId="urn:microsoft.com/office/officeart/2005/8/layout/StepDownProcess"/>
    <dgm:cxn modelId="{DED58BDD-63A9-4F30-85A0-979BFB8FF815}" type="presOf" srcId="{20AA5FD9-A9AF-4CA3-A332-E05AD75C9274}" destId="{3F295D3E-6772-45BE-83E1-A08DD049A100}" srcOrd="0" destOrd="0" presId="urn:microsoft.com/office/officeart/2005/8/layout/StepDownProcess"/>
    <dgm:cxn modelId="{B38CD166-4C07-4E3A-9BCF-0A7F13905E67}" srcId="{20AA5FD9-A9AF-4CA3-A332-E05AD75C9274}" destId="{4A555F8A-8457-48E0-9B8C-505458BDA0E6}" srcOrd="3" destOrd="0" parTransId="{7FF74B6B-F892-4865-BA51-07B144BEB1F6}" sibTransId="{05B7C420-0555-4DB5-BC9B-189F10BA3944}"/>
    <dgm:cxn modelId="{77E1D848-CE76-4C62-8CB7-BE8D3A5BFD6F}" srcId="{20AA5FD9-A9AF-4CA3-A332-E05AD75C9274}" destId="{2DFD31BC-251F-4052-913D-84070624552D}" srcOrd="0" destOrd="0" parTransId="{6CA4E155-B0B7-4AAD-B2F6-56B89103DCF1}" sibTransId="{D020804F-8374-49D9-AECA-DB316BF7C1C1}"/>
    <dgm:cxn modelId="{935ACD84-0280-41C3-985A-FF3B9E557054}" type="presOf" srcId="{CE5B3765-EC58-4328-A384-346A9496C212}" destId="{88444046-0715-403F-811D-B6E23A2D20CE}" srcOrd="0" destOrd="0" presId="urn:microsoft.com/office/officeart/2005/8/layout/StepDownProcess"/>
    <dgm:cxn modelId="{806822B9-9F60-44EA-91AB-2C5D94428CB9}" type="presOf" srcId="{4A555F8A-8457-48E0-9B8C-505458BDA0E6}" destId="{CB1D7FE8-60BC-4E22-8A70-7478637FC109}" srcOrd="0" destOrd="0" presId="urn:microsoft.com/office/officeart/2005/8/layout/StepDownProcess"/>
    <dgm:cxn modelId="{83976D56-8757-481C-BDA4-5EFBCA2096A6}" type="presOf" srcId="{7B7FB01E-AB60-4B94-A5CF-6F05F57D29C4}" destId="{B7856CDE-AB38-46EB-8A25-88D27267F89B}" srcOrd="0" destOrd="0" presId="urn:microsoft.com/office/officeart/2005/8/layout/StepDownProcess"/>
    <dgm:cxn modelId="{51B33CCF-B84D-4309-8A40-989F83583B9D}" srcId="{7B7FB01E-AB60-4B94-A5CF-6F05F57D29C4}" destId="{8F2DB9AE-DF05-4BDC-B02B-8FE6B30A0A3B}" srcOrd="0" destOrd="0" parTransId="{38765821-1ACA-4780-88A9-9D09BCBB028E}" sibTransId="{0FE63BF8-AF0C-4F37-9CD9-51770BD24A76}"/>
    <dgm:cxn modelId="{5F3741B4-2417-4C7D-A392-DE4B32BF2719}" srcId="{20AA5FD9-A9AF-4CA3-A332-E05AD75C9274}" destId="{7B7FB01E-AB60-4B94-A5CF-6F05F57D29C4}" srcOrd="1" destOrd="0" parTransId="{F8DEBC91-3F13-4712-8599-904E98B195EA}" sibTransId="{873C3FEB-18E3-4B35-8A97-A22B4348ED0B}"/>
    <dgm:cxn modelId="{AC9B4C4B-EF6A-4E95-A5DE-A8671670A937}" type="presOf" srcId="{8F2DB9AE-DF05-4BDC-B02B-8FE6B30A0A3B}" destId="{62EF258D-F8FB-46D7-9977-465D0D95266E}" srcOrd="0" destOrd="0" presId="urn:microsoft.com/office/officeart/2005/8/layout/StepDownProcess"/>
    <dgm:cxn modelId="{90504FF5-3054-4061-94CA-7D658452DA0E}" type="presOf" srcId="{F450D299-D7D8-4D7B-B3FC-7F7C94BE48B7}" destId="{04BCC2BE-D776-4F0B-A979-B7119E06A3D1}" srcOrd="0" destOrd="0" presId="urn:microsoft.com/office/officeart/2005/8/layout/StepDownProcess"/>
    <dgm:cxn modelId="{71E53E37-43ED-4A52-9B1D-185F1887A342}" srcId="{20AA5FD9-A9AF-4CA3-A332-E05AD75C9274}" destId="{80849DEF-5DB6-4340-991B-DA2DA11F52C8}" srcOrd="2" destOrd="0" parTransId="{EE0E14F6-C050-49A0-ABD6-55D4563E4AF1}" sibTransId="{C65A6717-722A-4989-AC95-D3157A17D0BB}"/>
    <dgm:cxn modelId="{7FCB51E0-057E-4A66-8F41-82F0F393A635}" srcId="{80849DEF-5DB6-4340-991B-DA2DA11F52C8}" destId="{CE5B3765-EC58-4328-A384-346A9496C212}" srcOrd="0" destOrd="0" parTransId="{BE494400-C0EF-4415-92E8-464A739E4363}" sibTransId="{E04600C6-F75C-4282-918C-83F498BE7D7D}"/>
    <dgm:cxn modelId="{B163E68F-3CA4-4D19-8BAE-9A940C15CE98}" type="presOf" srcId="{80849DEF-5DB6-4340-991B-DA2DA11F52C8}" destId="{60BC89D7-A446-4DD0-B000-41BE56477B8A}" srcOrd="0" destOrd="0" presId="urn:microsoft.com/office/officeart/2005/8/layout/StepDownProcess"/>
    <dgm:cxn modelId="{CBE0684B-2B36-4D8D-9E5E-109337ED4939}" srcId="{2DFD31BC-251F-4052-913D-84070624552D}" destId="{F450D299-D7D8-4D7B-B3FC-7F7C94BE48B7}" srcOrd="0" destOrd="0" parTransId="{4F2803F3-0E95-4329-8CB2-43B9CCE98108}" sibTransId="{FBEADBAB-F1BD-42B0-AC61-94E267A1D0F5}"/>
    <dgm:cxn modelId="{27AA97A9-42E9-4C91-9EA4-BF91AF095133}" type="presParOf" srcId="{3F295D3E-6772-45BE-83E1-A08DD049A100}" destId="{21DEFF22-849F-472C-97EF-881F50045C6A}" srcOrd="0" destOrd="0" presId="urn:microsoft.com/office/officeart/2005/8/layout/StepDownProcess"/>
    <dgm:cxn modelId="{9E79D60E-3E23-4A7C-BEA2-7A445E73E61A}" type="presParOf" srcId="{21DEFF22-849F-472C-97EF-881F50045C6A}" destId="{8CC39C7C-6252-428F-AA65-D9282BB4DA78}" srcOrd="0" destOrd="0" presId="urn:microsoft.com/office/officeart/2005/8/layout/StepDownProcess"/>
    <dgm:cxn modelId="{6A0D5847-FC21-4EB2-82D1-67C1A6ED0799}" type="presParOf" srcId="{21DEFF22-849F-472C-97EF-881F50045C6A}" destId="{80281B4E-477F-4B9E-8A93-BE3145315AFA}" srcOrd="1" destOrd="0" presId="urn:microsoft.com/office/officeart/2005/8/layout/StepDownProcess"/>
    <dgm:cxn modelId="{47267996-2767-4F05-9655-BD1EA5983D87}" type="presParOf" srcId="{21DEFF22-849F-472C-97EF-881F50045C6A}" destId="{04BCC2BE-D776-4F0B-A979-B7119E06A3D1}" srcOrd="2" destOrd="0" presId="urn:microsoft.com/office/officeart/2005/8/layout/StepDownProcess"/>
    <dgm:cxn modelId="{C5DF52C5-DB41-4316-92F6-DCCF0E08713D}" type="presParOf" srcId="{3F295D3E-6772-45BE-83E1-A08DD049A100}" destId="{93E201FA-0903-4F94-95A6-409DBE255740}" srcOrd="1" destOrd="0" presId="urn:microsoft.com/office/officeart/2005/8/layout/StepDownProcess"/>
    <dgm:cxn modelId="{81501AF4-DAF6-48BB-926B-CC3506F58CD7}" type="presParOf" srcId="{3F295D3E-6772-45BE-83E1-A08DD049A100}" destId="{50ACF48F-1EFB-4374-B3A9-7D5E4B24C9A7}" srcOrd="2" destOrd="0" presId="urn:microsoft.com/office/officeart/2005/8/layout/StepDownProcess"/>
    <dgm:cxn modelId="{98040026-4F0A-4DB0-A15D-507374F0299E}" type="presParOf" srcId="{50ACF48F-1EFB-4374-B3A9-7D5E4B24C9A7}" destId="{30FA619F-1418-4B96-981F-D1FD4D946068}" srcOrd="0" destOrd="0" presId="urn:microsoft.com/office/officeart/2005/8/layout/StepDownProcess"/>
    <dgm:cxn modelId="{4AF1FE09-F5D9-46CB-81E0-F6A315F38232}" type="presParOf" srcId="{50ACF48F-1EFB-4374-B3A9-7D5E4B24C9A7}" destId="{B7856CDE-AB38-46EB-8A25-88D27267F89B}" srcOrd="1" destOrd="0" presId="urn:microsoft.com/office/officeart/2005/8/layout/StepDownProcess"/>
    <dgm:cxn modelId="{F37F6E74-8B77-40E0-8E2A-92F135964821}" type="presParOf" srcId="{50ACF48F-1EFB-4374-B3A9-7D5E4B24C9A7}" destId="{62EF258D-F8FB-46D7-9977-465D0D95266E}" srcOrd="2" destOrd="0" presId="urn:microsoft.com/office/officeart/2005/8/layout/StepDownProcess"/>
    <dgm:cxn modelId="{97E77086-8CC4-4B9C-AB86-5A82EE75D142}" type="presParOf" srcId="{3F295D3E-6772-45BE-83E1-A08DD049A100}" destId="{8E38B793-01B1-4239-995B-1F0C58BBBDF1}" srcOrd="3" destOrd="0" presId="urn:microsoft.com/office/officeart/2005/8/layout/StepDownProcess"/>
    <dgm:cxn modelId="{7BE93F95-8158-4A19-AAC5-CAC2097BB5E4}" type="presParOf" srcId="{3F295D3E-6772-45BE-83E1-A08DD049A100}" destId="{57A5DB88-7112-4B9B-BCE9-1B27AF8D372F}" srcOrd="4" destOrd="0" presId="urn:microsoft.com/office/officeart/2005/8/layout/StepDownProcess"/>
    <dgm:cxn modelId="{86E88F1D-5077-418B-A026-81CC0880A796}" type="presParOf" srcId="{57A5DB88-7112-4B9B-BCE9-1B27AF8D372F}" destId="{C053CA5F-C3D5-4ADC-8542-B039DB4F8150}" srcOrd="0" destOrd="0" presId="urn:microsoft.com/office/officeart/2005/8/layout/StepDownProcess"/>
    <dgm:cxn modelId="{714D7018-40A6-44E9-95D1-9A90E80DED94}" type="presParOf" srcId="{57A5DB88-7112-4B9B-BCE9-1B27AF8D372F}" destId="{60BC89D7-A446-4DD0-B000-41BE56477B8A}" srcOrd="1" destOrd="0" presId="urn:microsoft.com/office/officeart/2005/8/layout/StepDownProcess"/>
    <dgm:cxn modelId="{28E44728-167D-44D1-9C4F-B90BAFEAA9EB}" type="presParOf" srcId="{57A5DB88-7112-4B9B-BCE9-1B27AF8D372F}" destId="{88444046-0715-403F-811D-B6E23A2D20CE}" srcOrd="2" destOrd="0" presId="urn:microsoft.com/office/officeart/2005/8/layout/StepDownProcess"/>
    <dgm:cxn modelId="{127752B4-64DE-44B9-AB42-A649A329F301}" type="presParOf" srcId="{3F295D3E-6772-45BE-83E1-A08DD049A100}" destId="{3C97E9C1-7B89-4B66-A08A-CAEC5E31BA7E}" srcOrd="5" destOrd="0" presId="urn:microsoft.com/office/officeart/2005/8/layout/StepDownProcess"/>
    <dgm:cxn modelId="{A64C27D6-61E5-4880-AA71-90BFBFE0A53D}" type="presParOf" srcId="{3F295D3E-6772-45BE-83E1-A08DD049A100}" destId="{334BFDDD-83F6-48E4-B63C-D8BAF75D50CB}" srcOrd="6" destOrd="0" presId="urn:microsoft.com/office/officeart/2005/8/layout/StepDownProcess"/>
    <dgm:cxn modelId="{215A11CF-876C-4A09-B1CC-03BBB8C342AD}" type="presParOf" srcId="{334BFDDD-83F6-48E4-B63C-D8BAF75D50CB}" destId="{CB1D7FE8-60BC-4E22-8A70-7478637FC109}"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0AA5FD9-A9AF-4CA3-A332-E05AD75C9274}" type="doc">
      <dgm:prSet loTypeId="urn:microsoft.com/office/officeart/2005/8/layout/StepDownProcess" loCatId="process" qsTypeId="urn:microsoft.com/office/officeart/2005/8/quickstyle/simple1" qsCatId="simple" csTypeId="urn:microsoft.com/office/officeart/2005/8/colors/colorful4" csCatId="colorful" phldr="1"/>
      <dgm:spPr/>
      <dgm:t>
        <a:bodyPr/>
        <a:lstStyle/>
        <a:p>
          <a:endParaRPr lang="fr-FR"/>
        </a:p>
      </dgm:t>
    </dgm:pt>
    <dgm:pt modelId="{2DFD31BC-251F-4052-913D-84070624552D}">
      <dgm:prSet phldrT="[Texte]" custT="1"/>
      <dgm:spPr>
        <a:blipFill>
          <a:blip xmlns:r="http://schemas.openxmlformats.org/officeDocument/2006/relationships" r:embed="rId1"/>
          <a:stretch>
            <a:fillRect r="-2283"/>
          </a:stretch>
        </a:blipFill>
      </dgm:spPr>
      <dgm:t>
        <a:bodyPr/>
        <a:lstStyle/>
        <a:p>
          <a:r>
            <a:rPr lang="fr-FR">
              <a:noFill/>
            </a:rPr>
            <a:t> </a:t>
          </a:r>
        </a:p>
      </dgm:t>
    </dgm:pt>
    <dgm:pt modelId="{6CA4E155-B0B7-4AAD-B2F6-56B89103DCF1}" type="parTrans" cxnId="{77E1D848-CE76-4C62-8CB7-BE8D3A5BFD6F}">
      <dgm:prSet/>
      <dgm:spPr/>
      <dgm:t>
        <a:bodyPr/>
        <a:lstStyle/>
        <a:p>
          <a:endParaRPr lang="fr-FR" sz="2400"/>
        </a:p>
      </dgm:t>
    </dgm:pt>
    <dgm:pt modelId="{D020804F-8374-49D9-AECA-DB316BF7C1C1}" type="sibTrans" cxnId="{77E1D848-CE76-4C62-8CB7-BE8D3A5BFD6F}">
      <dgm:prSet/>
      <dgm:spPr/>
      <dgm:t>
        <a:bodyPr/>
        <a:lstStyle/>
        <a:p>
          <a:endParaRPr lang="fr-FR" sz="2400"/>
        </a:p>
      </dgm:t>
    </dgm:pt>
    <dgm:pt modelId="{F450D299-D7D8-4D7B-B3FC-7F7C94BE48B7}">
      <dgm:prSet phldrT="[Texte]" custT="1"/>
      <dgm:spPr/>
      <dgm:t>
        <a:bodyPr/>
        <a:lstStyle/>
        <a:p>
          <a:r>
            <a:rPr lang="fr-FR" sz="1600" dirty="0" smtClean="0"/>
            <a:t>Pendant drop on </a:t>
          </a:r>
          <a:r>
            <a:rPr lang="fr-FR" sz="1600" dirty="0" err="1" smtClean="0"/>
            <a:t>several</a:t>
          </a:r>
          <a:r>
            <a:rPr lang="fr-FR" sz="1600" dirty="0" smtClean="0"/>
            <a:t> </a:t>
          </a:r>
          <a:r>
            <a:rPr lang="fr-FR" sz="1600" dirty="0" err="1" smtClean="0"/>
            <a:t>liquids</a:t>
          </a:r>
          <a:endParaRPr lang="fr-FR" sz="1600" dirty="0"/>
        </a:p>
      </dgm:t>
    </dgm:pt>
    <dgm:pt modelId="{4F2803F3-0E95-4329-8CB2-43B9CCE98108}" type="parTrans" cxnId="{CBE0684B-2B36-4D8D-9E5E-109337ED4939}">
      <dgm:prSet/>
      <dgm:spPr/>
      <dgm:t>
        <a:bodyPr/>
        <a:lstStyle/>
        <a:p>
          <a:endParaRPr lang="fr-FR" sz="2400"/>
        </a:p>
      </dgm:t>
    </dgm:pt>
    <dgm:pt modelId="{FBEADBAB-F1BD-42B0-AC61-94E267A1D0F5}" type="sibTrans" cxnId="{CBE0684B-2B36-4D8D-9E5E-109337ED4939}">
      <dgm:prSet/>
      <dgm:spPr/>
      <dgm:t>
        <a:bodyPr/>
        <a:lstStyle/>
        <a:p>
          <a:endParaRPr lang="fr-FR" sz="2400"/>
        </a:p>
      </dgm:t>
    </dgm:pt>
    <dgm:pt modelId="{7B7FB01E-AB60-4B94-A5CF-6F05F57D29C4}">
      <dgm:prSet phldrT="[Texte]" custT="1"/>
      <dgm:spPr>
        <a:blipFill>
          <a:blip xmlns:r="http://schemas.openxmlformats.org/officeDocument/2006/relationships" r:embed="rId2"/>
          <a:stretch>
            <a:fillRect/>
          </a:stretch>
        </a:blipFill>
      </dgm:spPr>
      <dgm:t>
        <a:bodyPr/>
        <a:lstStyle/>
        <a:p>
          <a:r>
            <a:rPr lang="fr-FR">
              <a:noFill/>
            </a:rPr>
            <a:t> </a:t>
          </a:r>
        </a:p>
      </dgm:t>
    </dgm:pt>
    <dgm:pt modelId="{F8DEBC91-3F13-4712-8599-904E98B195EA}" type="parTrans" cxnId="{5F3741B4-2417-4C7D-A392-DE4B32BF2719}">
      <dgm:prSet/>
      <dgm:spPr/>
      <dgm:t>
        <a:bodyPr/>
        <a:lstStyle/>
        <a:p>
          <a:endParaRPr lang="fr-FR" sz="2400"/>
        </a:p>
      </dgm:t>
    </dgm:pt>
    <dgm:pt modelId="{873C3FEB-18E3-4B35-8A97-A22B4348ED0B}" type="sibTrans" cxnId="{5F3741B4-2417-4C7D-A392-DE4B32BF2719}">
      <dgm:prSet/>
      <dgm:spPr/>
      <dgm:t>
        <a:bodyPr/>
        <a:lstStyle/>
        <a:p>
          <a:endParaRPr lang="fr-FR" sz="2400"/>
        </a:p>
      </dgm:t>
    </dgm:pt>
    <dgm:pt modelId="{8F2DB9AE-DF05-4BDC-B02B-8FE6B30A0A3B}">
      <dgm:prSet phldrT="[Texte]" custT="1"/>
      <dgm:spPr/>
      <dgm:t>
        <a:bodyPr/>
        <a:lstStyle/>
        <a:p>
          <a:r>
            <a:rPr lang="fr-FR" sz="1600" dirty="0" smtClean="0"/>
            <a:t>Contact angle </a:t>
          </a:r>
          <a:r>
            <a:rPr lang="fr-FR" sz="1600" dirty="0" err="1" smtClean="0"/>
            <a:t>with</a:t>
          </a:r>
          <a:r>
            <a:rPr lang="fr-FR" sz="1600" dirty="0" smtClean="0"/>
            <a:t> an </a:t>
          </a:r>
          <a:r>
            <a:rPr lang="fr-FR" sz="1600" dirty="0" err="1" smtClean="0"/>
            <a:t>apolar</a:t>
          </a:r>
          <a:r>
            <a:rPr lang="fr-FR" sz="1600" dirty="0" smtClean="0"/>
            <a:t> </a:t>
          </a:r>
          <a:r>
            <a:rPr lang="fr-FR" sz="1600" dirty="0" err="1" smtClean="0"/>
            <a:t>liquid</a:t>
          </a:r>
          <a:r>
            <a:rPr lang="fr-FR" sz="1600" dirty="0" smtClean="0"/>
            <a:t>: CH</a:t>
          </a:r>
          <a:r>
            <a:rPr lang="fr-FR" sz="1600" baseline="-25000" dirty="0" smtClean="0"/>
            <a:t>2</a:t>
          </a:r>
          <a:r>
            <a:rPr lang="fr-FR" sz="1600" dirty="0" smtClean="0"/>
            <a:t>I</a:t>
          </a:r>
          <a:r>
            <a:rPr lang="fr-FR" sz="1600" baseline="-25000" dirty="0" smtClean="0"/>
            <a:t>2</a:t>
          </a:r>
          <a:endParaRPr lang="fr-FR" sz="1600" baseline="-25000" dirty="0"/>
        </a:p>
      </dgm:t>
    </dgm:pt>
    <dgm:pt modelId="{38765821-1ACA-4780-88A9-9D09BCBB028E}" type="parTrans" cxnId="{51B33CCF-B84D-4309-8A40-989F83583B9D}">
      <dgm:prSet/>
      <dgm:spPr/>
      <dgm:t>
        <a:bodyPr/>
        <a:lstStyle/>
        <a:p>
          <a:endParaRPr lang="fr-FR" sz="2400"/>
        </a:p>
      </dgm:t>
    </dgm:pt>
    <dgm:pt modelId="{0FE63BF8-AF0C-4F37-9CD9-51770BD24A76}" type="sibTrans" cxnId="{51B33CCF-B84D-4309-8A40-989F83583B9D}">
      <dgm:prSet/>
      <dgm:spPr/>
      <dgm:t>
        <a:bodyPr/>
        <a:lstStyle/>
        <a:p>
          <a:endParaRPr lang="fr-FR" sz="2400"/>
        </a:p>
      </dgm:t>
    </dgm:pt>
    <dgm:pt modelId="{80849DEF-5DB6-4340-991B-DA2DA11F52C8}">
      <dgm:prSet phldrT="[Texte]" custT="1"/>
      <dgm:spPr>
        <a:blipFill>
          <a:blip xmlns:r="http://schemas.openxmlformats.org/officeDocument/2006/relationships" r:embed="rId3"/>
          <a:stretch>
            <a:fillRect/>
          </a:stretch>
        </a:blipFill>
      </dgm:spPr>
      <dgm:t>
        <a:bodyPr/>
        <a:lstStyle/>
        <a:p>
          <a:r>
            <a:rPr lang="fr-FR">
              <a:noFill/>
            </a:rPr>
            <a:t> </a:t>
          </a:r>
        </a:p>
      </dgm:t>
    </dgm:pt>
    <dgm:pt modelId="{EE0E14F6-C050-49A0-ABD6-55D4563E4AF1}" type="parTrans" cxnId="{71E53E37-43ED-4A52-9B1D-185F1887A342}">
      <dgm:prSet/>
      <dgm:spPr/>
      <dgm:t>
        <a:bodyPr/>
        <a:lstStyle/>
        <a:p>
          <a:endParaRPr lang="fr-FR" sz="2400"/>
        </a:p>
      </dgm:t>
    </dgm:pt>
    <dgm:pt modelId="{C65A6717-722A-4989-AC95-D3157A17D0BB}" type="sibTrans" cxnId="{71E53E37-43ED-4A52-9B1D-185F1887A342}">
      <dgm:prSet/>
      <dgm:spPr/>
      <dgm:t>
        <a:bodyPr/>
        <a:lstStyle/>
        <a:p>
          <a:endParaRPr lang="fr-FR" sz="2400"/>
        </a:p>
      </dgm:t>
    </dgm:pt>
    <dgm:pt modelId="{4A555F8A-8457-48E0-9B8C-505458BDA0E6}">
      <dgm:prSet phldrT="[Texte]" custT="1"/>
      <dgm:spPr>
        <a:blipFill>
          <a:blip xmlns:r="http://schemas.openxmlformats.org/officeDocument/2006/relationships" r:embed="rId4"/>
          <a:stretch>
            <a:fillRect/>
          </a:stretch>
        </a:blipFill>
      </dgm:spPr>
      <dgm:t>
        <a:bodyPr/>
        <a:lstStyle/>
        <a:p>
          <a:r>
            <a:rPr lang="fr-FR">
              <a:noFill/>
            </a:rPr>
            <a:t> </a:t>
          </a:r>
        </a:p>
      </dgm:t>
    </dgm:pt>
    <dgm:pt modelId="{7FF74B6B-F892-4865-BA51-07B144BEB1F6}" type="parTrans" cxnId="{B38CD166-4C07-4E3A-9BCF-0A7F13905E67}">
      <dgm:prSet/>
      <dgm:spPr/>
      <dgm:t>
        <a:bodyPr/>
        <a:lstStyle/>
        <a:p>
          <a:endParaRPr lang="fr-FR" sz="2400"/>
        </a:p>
      </dgm:t>
    </dgm:pt>
    <dgm:pt modelId="{05B7C420-0555-4DB5-BC9B-189F10BA3944}" type="sibTrans" cxnId="{B38CD166-4C07-4E3A-9BCF-0A7F13905E67}">
      <dgm:prSet/>
      <dgm:spPr/>
      <dgm:t>
        <a:bodyPr/>
        <a:lstStyle/>
        <a:p>
          <a:endParaRPr lang="fr-FR" sz="2400"/>
        </a:p>
      </dgm:t>
    </dgm:pt>
    <dgm:pt modelId="{CE5B3765-EC58-4328-A384-346A9496C212}">
      <dgm:prSet phldrT="[Texte]" custT="1"/>
      <dgm:spPr/>
      <dgm:t>
        <a:bodyPr/>
        <a:lstStyle/>
        <a:p>
          <a:r>
            <a:rPr lang="fr-FR" sz="1600" dirty="0" smtClean="0"/>
            <a:t>Contact angle </a:t>
          </a:r>
          <a:r>
            <a:rPr lang="fr-FR" sz="1600" dirty="0" err="1" smtClean="0"/>
            <a:t>with</a:t>
          </a:r>
          <a:r>
            <a:rPr lang="fr-FR" sz="1600" dirty="0" smtClean="0"/>
            <a:t> </a:t>
          </a:r>
          <a:r>
            <a:rPr lang="fr-FR" sz="1600" dirty="0" err="1" smtClean="0"/>
            <a:t>several</a:t>
          </a:r>
          <a:r>
            <a:rPr lang="fr-FR" sz="1600" dirty="0" smtClean="0"/>
            <a:t> </a:t>
          </a:r>
          <a:r>
            <a:rPr lang="fr-FR" sz="1600" dirty="0" err="1" smtClean="0"/>
            <a:t>liquids</a:t>
          </a:r>
          <a:endParaRPr lang="fr-FR" sz="1600" dirty="0"/>
        </a:p>
      </dgm:t>
    </dgm:pt>
    <dgm:pt modelId="{BE494400-C0EF-4415-92E8-464A739E4363}" type="parTrans" cxnId="{7FCB51E0-057E-4A66-8F41-82F0F393A635}">
      <dgm:prSet/>
      <dgm:spPr/>
      <dgm:t>
        <a:bodyPr/>
        <a:lstStyle/>
        <a:p>
          <a:endParaRPr lang="fr-FR" sz="2400"/>
        </a:p>
      </dgm:t>
    </dgm:pt>
    <dgm:pt modelId="{E04600C6-F75C-4282-918C-83F498BE7D7D}" type="sibTrans" cxnId="{7FCB51E0-057E-4A66-8F41-82F0F393A635}">
      <dgm:prSet/>
      <dgm:spPr/>
      <dgm:t>
        <a:bodyPr/>
        <a:lstStyle/>
        <a:p>
          <a:endParaRPr lang="fr-FR" sz="2400"/>
        </a:p>
      </dgm:t>
    </dgm:pt>
    <dgm:pt modelId="{3F295D3E-6772-45BE-83E1-A08DD049A100}" type="pres">
      <dgm:prSet presAssocID="{20AA5FD9-A9AF-4CA3-A332-E05AD75C9274}" presName="rootnode" presStyleCnt="0">
        <dgm:presLayoutVars>
          <dgm:chMax/>
          <dgm:chPref/>
          <dgm:dir/>
          <dgm:animLvl val="lvl"/>
        </dgm:presLayoutVars>
      </dgm:prSet>
      <dgm:spPr/>
    </dgm:pt>
    <dgm:pt modelId="{21DEFF22-849F-472C-97EF-881F50045C6A}" type="pres">
      <dgm:prSet presAssocID="{2DFD31BC-251F-4052-913D-84070624552D}" presName="composite" presStyleCnt="0"/>
      <dgm:spPr/>
    </dgm:pt>
    <dgm:pt modelId="{8CC39C7C-6252-428F-AA65-D9282BB4DA78}" type="pres">
      <dgm:prSet presAssocID="{2DFD31BC-251F-4052-913D-84070624552D}" presName="bentUpArrow1" presStyleLbl="alignImgPlace1" presStyleIdx="0" presStyleCnt="3"/>
      <dgm:spPr/>
    </dgm:pt>
    <dgm:pt modelId="{80281B4E-477F-4B9E-8A93-BE3145315AFA}" type="pres">
      <dgm:prSet presAssocID="{2DFD31BC-251F-4052-913D-84070624552D}" presName="ParentText" presStyleLbl="node1" presStyleIdx="0" presStyleCnt="4">
        <dgm:presLayoutVars>
          <dgm:chMax val="1"/>
          <dgm:chPref val="1"/>
          <dgm:bulletEnabled val="1"/>
        </dgm:presLayoutVars>
      </dgm:prSet>
      <dgm:spPr/>
      <dgm:t>
        <a:bodyPr/>
        <a:lstStyle/>
        <a:p>
          <a:endParaRPr lang="fr-FR"/>
        </a:p>
      </dgm:t>
    </dgm:pt>
    <dgm:pt modelId="{04BCC2BE-D776-4F0B-A979-B7119E06A3D1}" type="pres">
      <dgm:prSet presAssocID="{2DFD31BC-251F-4052-913D-84070624552D}" presName="ChildText" presStyleLbl="revTx" presStyleIdx="0" presStyleCnt="3" custScaleX="168637" custLinFactNeighborX="42347" custLinFactNeighborY="4858">
        <dgm:presLayoutVars>
          <dgm:chMax val="0"/>
          <dgm:chPref val="0"/>
          <dgm:bulletEnabled val="1"/>
        </dgm:presLayoutVars>
      </dgm:prSet>
      <dgm:spPr/>
      <dgm:t>
        <a:bodyPr/>
        <a:lstStyle/>
        <a:p>
          <a:endParaRPr lang="fr-FR"/>
        </a:p>
      </dgm:t>
    </dgm:pt>
    <dgm:pt modelId="{93E201FA-0903-4F94-95A6-409DBE255740}" type="pres">
      <dgm:prSet presAssocID="{D020804F-8374-49D9-AECA-DB316BF7C1C1}" presName="sibTrans" presStyleCnt="0"/>
      <dgm:spPr/>
    </dgm:pt>
    <dgm:pt modelId="{50ACF48F-1EFB-4374-B3A9-7D5E4B24C9A7}" type="pres">
      <dgm:prSet presAssocID="{7B7FB01E-AB60-4B94-A5CF-6F05F57D29C4}" presName="composite" presStyleCnt="0"/>
      <dgm:spPr/>
    </dgm:pt>
    <dgm:pt modelId="{30FA619F-1418-4B96-981F-D1FD4D946068}" type="pres">
      <dgm:prSet presAssocID="{7B7FB01E-AB60-4B94-A5CF-6F05F57D29C4}" presName="bentUpArrow1" presStyleLbl="alignImgPlace1" presStyleIdx="1" presStyleCnt="3"/>
      <dgm:spPr/>
    </dgm:pt>
    <dgm:pt modelId="{B7856CDE-AB38-46EB-8A25-88D27267F89B}" type="pres">
      <dgm:prSet presAssocID="{7B7FB01E-AB60-4B94-A5CF-6F05F57D29C4}" presName="ParentText" presStyleLbl="node1" presStyleIdx="1" presStyleCnt="4">
        <dgm:presLayoutVars>
          <dgm:chMax val="1"/>
          <dgm:chPref val="1"/>
          <dgm:bulletEnabled val="1"/>
        </dgm:presLayoutVars>
      </dgm:prSet>
      <dgm:spPr/>
      <dgm:t>
        <a:bodyPr/>
        <a:lstStyle/>
        <a:p>
          <a:endParaRPr lang="fr-FR"/>
        </a:p>
      </dgm:t>
    </dgm:pt>
    <dgm:pt modelId="{62EF258D-F8FB-46D7-9977-465D0D95266E}" type="pres">
      <dgm:prSet presAssocID="{7B7FB01E-AB60-4B94-A5CF-6F05F57D29C4}" presName="ChildText" presStyleLbl="revTx" presStyleIdx="1" presStyleCnt="3" custScaleX="193777" custLinFactNeighborX="60119" custLinFactNeighborY="1356">
        <dgm:presLayoutVars>
          <dgm:chMax val="0"/>
          <dgm:chPref val="0"/>
          <dgm:bulletEnabled val="1"/>
        </dgm:presLayoutVars>
      </dgm:prSet>
      <dgm:spPr/>
    </dgm:pt>
    <dgm:pt modelId="{8E38B793-01B1-4239-995B-1F0C58BBBDF1}" type="pres">
      <dgm:prSet presAssocID="{873C3FEB-18E3-4B35-8A97-A22B4348ED0B}" presName="sibTrans" presStyleCnt="0"/>
      <dgm:spPr/>
    </dgm:pt>
    <dgm:pt modelId="{57A5DB88-7112-4B9B-BCE9-1B27AF8D372F}" type="pres">
      <dgm:prSet presAssocID="{80849DEF-5DB6-4340-991B-DA2DA11F52C8}" presName="composite" presStyleCnt="0"/>
      <dgm:spPr/>
    </dgm:pt>
    <dgm:pt modelId="{C053CA5F-C3D5-4ADC-8542-B039DB4F8150}" type="pres">
      <dgm:prSet presAssocID="{80849DEF-5DB6-4340-991B-DA2DA11F52C8}" presName="bentUpArrow1" presStyleLbl="alignImgPlace1" presStyleIdx="2" presStyleCnt="3"/>
      <dgm:spPr/>
    </dgm:pt>
    <dgm:pt modelId="{60BC89D7-A446-4DD0-B000-41BE56477B8A}" type="pres">
      <dgm:prSet presAssocID="{80849DEF-5DB6-4340-991B-DA2DA11F52C8}" presName="ParentText" presStyleLbl="node1" presStyleIdx="2" presStyleCnt="4">
        <dgm:presLayoutVars>
          <dgm:chMax val="1"/>
          <dgm:chPref val="1"/>
          <dgm:bulletEnabled val="1"/>
        </dgm:presLayoutVars>
      </dgm:prSet>
      <dgm:spPr/>
      <dgm:t>
        <a:bodyPr/>
        <a:lstStyle/>
        <a:p>
          <a:endParaRPr lang="fr-FR"/>
        </a:p>
      </dgm:t>
    </dgm:pt>
    <dgm:pt modelId="{88444046-0715-403F-811D-B6E23A2D20CE}" type="pres">
      <dgm:prSet presAssocID="{80849DEF-5DB6-4340-991B-DA2DA11F52C8}" presName="ChildText" presStyleLbl="revTx" presStyleIdx="2" presStyleCnt="3" custScaleX="160785" custLinFactNeighborX="40080" custLinFactNeighborY="1356">
        <dgm:presLayoutVars>
          <dgm:chMax val="0"/>
          <dgm:chPref val="0"/>
          <dgm:bulletEnabled val="1"/>
        </dgm:presLayoutVars>
      </dgm:prSet>
      <dgm:spPr/>
    </dgm:pt>
    <dgm:pt modelId="{3C97E9C1-7B89-4B66-A08A-CAEC5E31BA7E}" type="pres">
      <dgm:prSet presAssocID="{C65A6717-722A-4989-AC95-D3157A17D0BB}" presName="sibTrans" presStyleCnt="0"/>
      <dgm:spPr/>
    </dgm:pt>
    <dgm:pt modelId="{334BFDDD-83F6-48E4-B63C-D8BAF75D50CB}" type="pres">
      <dgm:prSet presAssocID="{4A555F8A-8457-48E0-9B8C-505458BDA0E6}" presName="composite" presStyleCnt="0"/>
      <dgm:spPr/>
    </dgm:pt>
    <dgm:pt modelId="{CB1D7FE8-60BC-4E22-8A70-7478637FC109}" type="pres">
      <dgm:prSet presAssocID="{4A555F8A-8457-48E0-9B8C-505458BDA0E6}" presName="ParentText" presStyleLbl="node1" presStyleIdx="3" presStyleCnt="4" custScaleX="162890" custScaleY="230314" custLinFactNeighborX="-18346" custLinFactNeighborY="-3435">
        <dgm:presLayoutVars>
          <dgm:chMax val="1"/>
          <dgm:chPref val="1"/>
          <dgm:bulletEnabled val="1"/>
        </dgm:presLayoutVars>
      </dgm:prSet>
      <dgm:spPr/>
      <dgm:t>
        <a:bodyPr/>
        <a:lstStyle/>
        <a:p>
          <a:endParaRPr lang="fr-FR"/>
        </a:p>
      </dgm:t>
    </dgm:pt>
  </dgm:ptLst>
  <dgm:cxnLst>
    <dgm:cxn modelId="{B163E68F-3CA4-4D19-8BAE-9A940C15CE98}" type="presOf" srcId="{80849DEF-5DB6-4340-991B-DA2DA11F52C8}" destId="{60BC89D7-A446-4DD0-B000-41BE56477B8A}" srcOrd="0" destOrd="0" presId="urn:microsoft.com/office/officeart/2005/8/layout/StepDownProcess"/>
    <dgm:cxn modelId="{AC9B4C4B-EF6A-4E95-A5DE-A8671670A937}" type="presOf" srcId="{8F2DB9AE-DF05-4BDC-B02B-8FE6B30A0A3B}" destId="{62EF258D-F8FB-46D7-9977-465D0D95266E}" srcOrd="0" destOrd="0" presId="urn:microsoft.com/office/officeart/2005/8/layout/StepDownProcess"/>
    <dgm:cxn modelId="{B38CD166-4C07-4E3A-9BCF-0A7F13905E67}" srcId="{20AA5FD9-A9AF-4CA3-A332-E05AD75C9274}" destId="{4A555F8A-8457-48E0-9B8C-505458BDA0E6}" srcOrd="3" destOrd="0" parTransId="{7FF74B6B-F892-4865-BA51-07B144BEB1F6}" sibTransId="{05B7C420-0555-4DB5-BC9B-189F10BA3944}"/>
    <dgm:cxn modelId="{806822B9-9F60-44EA-91AB-2C5D94428CB9}" type="presOf" srcId="{4A555F8A-8457-48E0-9B8C-505458BDA0E6}" destId="{CB1D7FE8-60BC-4E22-8A70-7478637FC109}" srcOrd="0" destOrd="0" presId="urn:microsoft.com/office/officeart/2005/8/layout/StepDownProcess"/>
    <dgm:cxn modelId="{90504FF5-3054-4061-94CA-7D658452DA0E}" type="presOf" srcId="{F450D299-D7D8-4D7B-B3FC-7F7C94BE48B7}" destId="{04BCC2BE-D776-4F0B-A979-B7119E06A3D1}" srcOrd="0" destOrd="0" presId="urn:microsoft.com/office/officeart/2005/8/layout/StepDownProcess"/>
    <dgm:cxn modelId="{71E53E37-43ED-4A52-9B1D-185F1887A342}" srcId="{20AA5FD9-A9AF-4CA3-A332-E05AD75C9274}" destId="{80849DEF-5DB6-4340-991B-DA2DA11F52C8}" srcOrd="2" destOrd="0" parTransId="{EE0E14F6-C050-49A0-ABD6-55D4563E4AF1}" sibTransId="{C65A6717-722A-4989-AC95-D3157A17D0BB}"/>
    <dgm:cxn modelId="{CBE0684B-2B36-4D8D-9E5E-109337ED4939}" srcId="{2DFD31BC-251F-4052-913D-84070624552D}" destId="{F450D299-D7D8-4D7B-B3FC-7F7C94BE48B7}" srcOrd="0" destOrd="0" parTransId="{4F2803F3-0E95-4329-8CB2-43B9CCE98108}" sibTransId="{FBEADBAB-F1BD-42B0-AC61-94E267A1D0F5}"/>
    <dgm:cxn modelId="{7FCB51E0-057E-4A66-8F41-82F0F393A635}" srcId="{80849DEF-5DB6-4340-991B-DA2DA11F52C8}" destId="{CE5B3765-EC58-4328-A384-346A9496C212}" srcOrd="0" destOrd="0" parTransId="{BE494400-C0EF-4415-92E8-464A739E4363}" sibTransId="{E04600C6-F75C-4282-918C-83F498BE7D7D}"/>
    <dgm:cxn modelId="{77E1D848-CE76-4C62-8CB7-BE8D3A5BFD6F}" srcId="{20AA5FD9-A9AF-4CA3-A332-E05AD75C9274}" destId="{2DFD31BC-251F-4052-913D-84070624552D}" srcOrd="0" destOrd="0" parTransId="{6CA4E155-B0B7-4AAD-B2F6-56B89103DCF1}" sibTransId="{D020804F-8374-49D9-AECA-DB316BF7C1C1}"/>
    <dgm:cxn modelId="{83976D56-8757-481C-BDA4-5EFBCA2096A6}" type="presOf" srcId="{7B7FB01E-AB60-4B94-A5CF-6F05F57D29C4}" destId="{B7856CDE-AB38-46EB-8A25-88D27267F89B}" srcOrd="0" destOrd="0" presId="urn:microsoft.com/office/officeart/2005/8/layout/StepDownProcess"/>
    <dgm:cxn modelId="{DED58BDD-63A9-4F30-85A0-979BFB8FF815}" type="presOf" srcId="{20AA5FD9-A9AF-4CA3-A332-E05AD75C9274}" destId="{3F295D3E-6772-45BE-83E1-A08DD049A100}" srcOrd="0" destOrd="0" presId="urn:microsoft.com/office/officeart/2005/8/layout/StepDownProcess"/>
    <dgm:cxn modelId="{5F3741B4-2417-4C7D-A392-DE4B32BF2719}" srcId="{20AA5FD9-A9AF-4CA3-A332-E05AD75C9274}" destId="{7B7FB01E-AB60-4B94-A5CF-6F05F57D29C4}" srcOrd="1" destOrd="0" parTransId="{F8DEBC91-3F13-4712-8599-904E98B195EA}" sibTransId="{873C3FEB-18E3-4B35-8A97-A22B4348ED0B}"/>
    <dgm:cxn modelId="{4505C546-50D7-4ABB-B2F0-F6F193065294}" type="presOf" srcId="{2DFD31BC-251F-4052-913D-84070624552D}" destId="{80281B4E-477F-4B9E-8A93-BE3145315AFA}" srcOrd="0" destOrd="0" presId="urn:microsoft.com/office/officeart/2005/8/layout/StepDownProcess"/>
    <dgm:cxn modelId="{935ACD84-0280-41C3-985A-FF3B9E557054}" type="presOf" srcId="{CE5B3765-EC58-4328-A384-346A9496C212}" destId="{88444046-0715-403F-811D-B6E23A2D20CE}" srcOrd="0" destOrd="0" presId="urn:microsoft.com/office/officeart/2005/8/layout/StepDownProcess"/>
    <dgm:cxn modelId="{51B33CCF-B84D-4309-8A40-989F83583B9D}" srcId="{7B7FB01E-AB60-4B94-A5CF-6F05F57D29C4}" destId="{8F2DB9AE-DF05-4BDC-B02B-8FE6B30A0A3B}" srcOrd="0" destOrd="0" parTransId="{38765821-1ACA-4780-88A9-9D09BCBB028E}" sibTransId="{0FE63BF8-AF0C-4F37-9CD9-51770BD24A76}"/>
    <dgm:cxn modelId="{27AA97A9-42E9-4C91-9EA4-BF91AF095133}" type="presParOf" srcId="{3F295D3E-6772-45BE-83E1-A08DD049A100}" destId="{21DEFF22-849F-472C-97EF-881F50045C6A}" srcOrd="0" destOrd="0" presId="urn:microsoft.com/office/officeart/2005/8/layout/StepDownProcess"/>
    <dgm:cxn modelId="{9E79D60E-3E23-4A7C-BEA2-7A445E73E61A}" type="presParOf" srcId="{21DEFF22-849F-472C-97EF-881F50045C6A}" destId="{8CC39C7C-6252-428F-AA65-D9282BB4DA78}" srcOrd="0" destOrd="0" presId="urn:microsoft.com/office/officeart/2005/8/layout/StepDownProcess"/>
    <dgm:cxn modelId="{6A0D5847-FC21-4EB2-82D1-67C1A6ED0799}" type="presParOf" srcId="{21DEFF22-849F-472C-97EF-881F50045C6A}" destId="{80281B4E-477F-4B9E-8A93-BE3145315AFA}" srcOrd="1" destOrd="0" presId="urn:microsoft.com/office/officeart/2005/8/layout/StepDownProcess"/>
    <dgm:cxn modelId="{47267996-2767-4F05-9655-BD1EA5983D87}" type="presParOf" srcId="{21DEFF22-849F-472C-97EF-881F50045C6A}" destId="{04BCC2BE-D776-4F0B-A979-B7119E06A3D1}" srcOrd="2" destOrd="0" presId="urn:microsoft.com/office/officeart/2005/8/layout/StepDownProcess"/>
    <dgm:cxn modelId="{C5DF52C5-DB41-4316-92F6-DCCF0E08713D}" type="presParOf" srcId="{3F295D3E-6772-45BE-83E1-A08DD049A100}" destId="{93E201FA-0903-4F94-95A6-409DBE255740}" srcOrd="1" destOrd="0" presId="urn:microsoft.com/office/officeart/2005/8/layout/StepDownProcess"/>
    <dgm:cxn modelId="{81501AF4-DAF6-48BB-926B-CC3506F58CD7}" type="presParOf" srcId="{3F295D3E-6772-45BE-83E1-A08DD049A100}" destId="{50ACF48F-1EFB-4374-B3A9-7D5E4B24C9A7}" srcOrd="2" destOrd="0" presId="urn:microsoft.com/office/officeart/2005/8/layout/StepDownProcess"/>
    <dgm:cxn modelId="{98040026-4F0A-4DB0-A15D-507374F0299E}" type="presParOf" srcId="{50ACF48F-1EFB-4374-B3A9-7D5E4B24C9A7}" destId="{30FA619F-1418-4B96-981F-D1FD4D946068}" srcOrd="0" destOrd="0" presId="urn:microsoft.com/office/officeart/2005/8/layout/StepDownProcess"/>
    <dgm:cxn modelId="{4AF1FE09-F5D9-46CB-81E0-F6A315F38232}" type="presParOf" srcId="{50ACF48F-1EFB-4374-B3A9-7D5E4B24C9A7}" destId="{B7856CDE-AB38-46EB-8A25-88D27267F89B}" srcOrd="1" destOrd="0" presId="urn:microsoft.com/office/officeart/2005/8/layout/StepDownProcess"/>
    <dgm:cxn modelId="{F37F6E74-8B77-40E0-8E2A-92F135964821}" type="presParOf" srcId="{50ACF48F-1EFB-4374-B3A9-7D5E4B24C9A7}" destId="{62EF258D-F8FB-46D7-9977-465D0D95266E}" srcOrd="2" destOrd="0" presId="urn:microsoft.com/office/officeart/2005/8/layout/StepDownProcess"/>
    <dgm:cxn modelId="{97E77086-8CC4-4B9C-AB86-5A82EE75D142}" type="presParOf" srcId="{3F295D3E-6772-45BE-83E1-A08DD049A100}" destId="{8E38B793-01B1-4239-995B-1F0C58BBBDF1}" srcOrd="3" destOrd="0" presId="urn:microsoft.com/office/officeart/2005/8/layout/StepDownProcess"/>
    <dgm:cxn modelId="{7BE93F95-8158-4A19-AAC5-CAC2097BB5E4}" type="presParOf" srcId="{3F295D3E-6772-45BE-83E1-A08DD049A100}" destId="{57A5DB88-7112-4B9B-BCE9-1B27AF8D372F}" srcOrd="4" destOrd="0" presId="urn:microsoft.com/office/officeart/2005/8/layout/StepDownProcess"/>
    <dgm:cxn modelId="{86E88F1D-5077-418B-A026-81CC0880A796}" type="presParOf" srcId="{57A5DB88-7112-4B9B-BCE9-1B27AF8D372F}" destId="{C053CA5F-C3D5-4ADC-8542-B039DB4F8150}" srcOrd="0" destOrd="0" presId="urn:microsoft.com/office/officeart/2005/8/layout/StepDownProcess"/>
    <dgm:cxn modelId="{714D7018-40A6-44E9-95D1-9A90E80DED94}" type="presParOf" srcId="{57A5DB88-7112-4B9B-BCE9-1B27AF8D372F}" destId="{60BC89D7-A446-4DD0-B000-41BE56477B8A}" srcOrd="1" destOrd="0" presId="urn:microsoft.com/office/officeart/2005/8/layout/StepDownProcess"/>
    <dgm:cxn modelId="{28E44728-167D-44D1-9C4F-B90BAFEAA9EB}" type="presParOf" srcId="{57A5DB88-7112-4B9B-BCE9-1B27AF8D372F}" destId="{88444046-0715-403F-811D-B6E23A2D20CE}" srcOrd="2" destOrd="0" presId="urn:microsoft.com/office/officeart/2005/8/layout/StepDownProcess"/>
    <dgm:cxn modelId="{127752B4-64DE-44B9-AB42-A649A329F301}" type="presParOf" srcId="{3F295D3E-6772-45BE-83E1-A08DD049A100}" destId="{3C97E9C1-7B89-4B66-A08A-CAEC5E31BA7E}" srcOrd="5" destOrd="0" presId="urn:microsoft.com/office/officeart/2005/8/layout/StepDownProcess"/>
    <dgm:cxn modelId="{A64C27D6-61E5-4880-AA71-90BFBFE0A53D}" type="presParOf" srcId="{3F295D3E-6772-45BE-83E1-A08DD049A100}" destId="{334BFDDD-83F6-48E4-B63C-D8BAF75D50CB}" srcOrd="6" destOrd="0" presId="urn:microsoft.com/office/officeart/2005/8/layout/StepDownProcess"/>
    <dgm:cxn modelId="{215A11CF-876C-4A09-B1CC-03BBB8C342AD}" type="presParOf" srcId="{334BFDDD-83F6-48E4-B63C-D8BAF75D50CB}" destId="{CB1D7FE8-60BC-4E22-8A70-7478637FC109}"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AA5FD9-A9AF-4CA3-A332-E05AD75C9274}" type="doc">
      <dgm:prSet loTypeId="urn:microsoft.com/office/officeart/2005/8/layout/StepDownProcess" loCatId="process" qsTypeId="urn:microsoft.com/office/officeart/2005/8/quickstyle/simple1" qsCatId="simple" csTypeId="urn:microsoft.com/office/officeart/2005/8/colors/colorful4" csCatId="colorful" phldr="1"/>
      <dgm:spPr/>
      <dgm:t>
        <a:bodyPr/>
        <a:lstStyle/>
        <a:p>
          <a:endParaRPr lang="fr-FR"/>
        </a:p>
      </dgm:t>
    </dgm:pt>
    <mc:AlternateContent xmlns:mc="http://schemas.openxmlformats.org/markup-compatibility/2006" xmlns:a14="http://schemas.microsoft.com/office/drawing/2010/main">
      <mc:Choice Requires="a14">
        <dgm:pt modelId="{2DFD31BC-251F-4052-913D-84070624552D}">
          <dgm:prSet phldrT="[Texte]" custT="1"/>
          <dgm:spPr/>
          <dgm:t>
            <a:bodyPr/>
            <a:lstStyle/>
            <a:p>
              <a14:m>
                <m:oMath xmlns:m="http://schemas.openxmlformats.org/officeDocument/2006/math">
                  <m:sSub>
                    <m:sSubPr>
                      <m:ctrlPr>
                        <a:rPr lang="fr-FR" sz="2000" i="1" smtClean="0">
                          <a:latin typeface="Cambria Math" panose="02040503050406030204" pitchFamily="18" charset="0"/>
                        </a:rPr>
                      </m:ctrlPr>
                    </m:sSubPr>
                    <m:e>
                      <m:r>
                        <a:rPr lang="fr-FR" sz="2000" i="1" smtClean="0">
                          <a:latin typeface="Cambria Math" panose="02040503050406030204" pitchFamily="18" charset="0"/>
                          <a:ea typeface="Cambria Math" panose="02040503050406030204" pitchFamily="18" charset="0"/>
                        </a:rPr>
                        <m:t>𝛾</m:t>
                      </m:r>
                    </m:e>
                    <m:sub>
                      <m:r>
                        <a:rPr lang="fr-FR" sz="2000" b="0" i="1" smtClean="0">
                          <a:latin typeface="Cambria Math" panose="02040503050406030204" pitchFamily="18" charset="0"/>
                        </a:rPr>
                        <m:t>𝑙𝑖𝑞𝑢𝑖𝑑</m:t>
                      </m:r>
                    </m:sub>
                  </m:sSub>
                </m:oMath>
              </a14:m>
              <a:r>
                <a:rPr lang="fr-FR" sz="2000" dirty="0" smtClean="0"/>
                <a:t>(T) </a:t>
              </a:r>
              <a:endParaRPr lang="fr-FR" sz="2000" dirty="0"/>
            </a:p>
          </dgm:t>
        </dgm:pt>
      </mc:Choice>
      <mc:Fallback xmlns="">
        <dgm:pt modelId="{2DFD31BC-251F-4052-913D-84070624552D}">
          <dgm:prSet phldrT="[Texte]" custT="1"/>
          <dgm:spPr/>
          <dgm:t>
            <a:bodyPr/>
            <a:lstStyle/>
            <a:p>
              <a:r>
                <a:rPr lang="fr-FR" sz="2000" i="0" smtClean="0">
                  <a:latin typeface="Cambria Math" panose="02040503050406030204" pitchFamily="18" charset="0"/>
                  <a:ea typeface="Cambria Math" panose="02040503050406030204" pitchFamily="18" charset="0"/>
                </a:rPr>
                <a:t>𝛾_</a:t>
              </a:r>
              <a:r>
                <a:rPr lang="fr-FR" sz="2000" b="0" i="0" smtClean="0">
                  <a:latin typeface="Cambria Math" panose="02040503050406030204" pitchFamily="18" charset="0"/>
                </a:rPr>
                <a:t>𝑙𝑖𝑞𝑢𝑖𝑑</a:t>
              </a:r>
              <a:r>
                <a:rPr lang="fr-FR" sz="2000" dirty="0" smtClean="0"/>
                <a:t>(</a:t>
              </a:r>
              <a:r>
                <a:rPr lang="fr-FR" sz="2000" dirty="0" smtClean="0"/>
                <a:t>T) </a:t>
              </a:r>
              <a:endParaRPr lang="fr-FR" sz="2000" dirty="0"/>
            </a:p>
          </dgm:t>
        </dgm:pt>
      </mc:Fallback>
    </mc:AlternateContent>
    <dgm:pt modelId="{6CA4E155-B0B7-4AAD-B2F6-56B89103DCF1}" type="parTrans" cxnId="{77E1D848-CE76-4C62-8CB7-BE8D3A5BFD6F}">
      <dgm:prSet/>
      <dgm:spPr/>
      <dgm:t>
        <a:bodyPr/>
        <a:lstStyle/>
        <a:p>
          <a:endParaRPr lang="fr-FR" sz="2400"/>
        </a:p>
      </dgm:t>
    </dgm:pt>
    <dgm:pt modelId="{D020804F-8374-49D9-AECA-DB316BF7C1C1}" type="sibTrans" cxnId="{77E1D848-CE76-4C62-8CB7-BE8D3A5BFD6F}">
      <dgm:prSet/>
      <dgm:spPr/>
      <dgm:t>
        <a:bodyPr/>
        <a:lstStyle/>
        <a:p>
          <a:endParaRPr lang="fr-FR" sz="2400"/>
        </a:p>
      </dgm:t>
    </dgm:pt>
    <dgm:pt modelId="{F450D299-D7D8-4D7B-B3FC-7F7C94BE48B7}">
      <dgm:prSet phldrT="[Texte]" custT="1"/>
      <dgm:spPr/>
      <dgm:t>
        <a:bodyPr/>
        <a:lstStyle/>
        <a:p>
          <a:r>
            <a:rPr lang="fr-FR" sz="1600" dirty="0" smtClean="0"/>
            <a:t>Pendant drop on </a:t>
          </a:r>
          <a:r>
            <a:rPr lang="fr-FR" sz="1600" dirty="0" err="1" smtClean="0"/>
            <a:t>several</a:t>
          </a:r>
          <a:r>
            <a:rPr lang="fr-FR" sz="1600" dirty="0" smtClean="0"/>
            <a:t> </a:t>
          </a:r>
          <a:r>
            <a:rPr lang="fr-FR" sz="1600" dirty="0" err="1" smtClean="0"/>
            <a:t>liquids</a:t>
          </a:r>
          <a:endParaRPr lang="fr-FR" sz="1600" dirty="0"/>
        </a:p>
      </dgm:t>
    </dgm:pt>
    <dgm:pt modelId="{4F2803F3-0E95-4329-8CB2-43B9CCE98108}" type="parTrans" cxnId="{CBE0684B-2B36-4D8D-9E5E-109337ED4939}">
      <dgm:prSet/>
      <dgm:spPr/>
      <dgm:t>
        <a:bodyPr/>
        <a:lstStyle/>
        <a:p>
          <a:endParaRPr lang="fr-FR" sz="2400"/>
        </a:p>
      </dgm:t>
    </dgm:pt>
    <dgm:pt modelId="{FBEADBAB-F1BD-42B0-AC61-94E267A1D0F5}" type="sibTrans" cxnId="{CBE0684B-2B36-4D8D-9E5E-109337ED4939}">
      <dgm:prSet/>
      <dgm:spPr/>
      <dgm:t>
        <a:bodyPr/>
        <a:lstStyle/>
        <a:p>
          <a:endParaRPr lang="fr-FR" sz="2400"/>
        </a:p>
      </dgm:t>
    </dgm:pt>
    <mc:AlternateContent xmlns:mc="http://schemas.openxmlformats.org/markup-compatibility/2006" xmlns:a14="http://schemas.microsoft.com/office/drawing/2010/main">
      <mc:Choice Requires="a14">
        <dgm:pt modelId="{7B7FB01E-AB60-4B94-A5CF-6F05F57D29C4}">
          <dgm:prSet phldrT="[Texte]" custT="1"/>
          <dgm:spPr/>
          <dgm:t>
            <a:bodyPr/>
            <a:lstStyle/>
            <a:p>
              <a14:m>
                <m:oMath xmlns:m="http://schemas.openxmlformats.org/officeDocument/2006/math">
                  <m:sSubSup>
                    <m:sSubSupPr>
                      <m:ctrlPr>
                        <a:rPr lang="el-GR" sz="2000" i="1" smtClean="0">
                          <a:latin typeface="Cambria Math" panose="02040503050406030204" pitchFamily="18" charset="0"/>
                          <a:cs typeface="Calibri" panose="020F0502020204030204" pitchFamily="34" charset="0"/>
                        </a:rPr>
                      </m:ctrlPr>
                    </m:sSubSupPr>
                    <m:e>
                      <m:r>
                        <a:rPr lang="el-GR" sz="2000" i="1" smtClean="0">
                          <a:latin typeface="Cambria Math" panose="02040503050406030204" pitchFamily="18" charset="0"/>
                          <a:ea typeface="Cambria Math" panose="02040503050406030204" pitchFamily="18" charset="0"/>
                          <a:cs typeface="Calibri" panose="020F0502020204030204" pitchFamily="34" charset="0"/>
                        </a:rPr>
                        <m:t>𝛾</m:t>
                      </m:r>
                    </m:e>
                    <m:sub>
                      <m:r>
                        <a:rPr lang="fr-FR" sz="2000" b="0" i="1" smtClean="0">
                          <a:latin typeface="Cambria Math" panose="02040503050406030204" pitchFamily="18" charset="0"/>
                          <a:cs typeface="Calibri" panose="020F0502020204030204" pitchFamily="34" charset="0"/>
                        </a:rPr>
                        <m:t>𝑃𝑇𝐹𝐸</m:t>
                      </m:r>
                    </m:sub>
                    <m:sup>
                      <m:r>
                        <a:rPr lang="fr-FR" sz="2000" b="0" i="1" smtClean="0">
                          <a:latin typeface="Cambria Math" panose="02040503050406030204" pitchFamily="18" charset="0"/>
                          <a:cs typeface="Calibri" panose="020F0502020204030204" pitchFamily="34" charset="0"/>
                        </a:rPr>
                        <m:t>𝐿𝑊</m:t>
                      </m:r>
                    </m:sup>
                  </m:sSubSup>
                </m:oMath>
              </a14:m>
              <a:r>
                <a:rPr lang="fr-FR" sz="2000" dirty="0" smtClean="0"/>
                <a:t>(T) </a:t>
              </a:r>
              <a:endParaRPr lang="fr-FR" sz="2000" dirty="0"/>
            </a:p>
          </dgm:t>
        </dgm:pt>
      </mc:Choice>
      <mc:Fallback xmlns="">
        <dgm:pt modelId="{7B7FB01E-AB60-4B94-A5CF-6F05F57D29C4}">
          <dgm:prSet phldrT="[Texte]" custT="1"/>
          <dgm:spPr/>
          <dgm:t>
            <a:bodyPr/>
            <a:lstStyle/>
            <a:p>
              <a:r>
                <a:rPr lang="el-GR" sz="2000" i="0" smtClean="0">
                  <a:latin typeface="Cambria Math" panose="02040503050406030204" pitchFamily="18" charset="0"/>
                  <a:ea typeface="Cambria Math" panose="02040503050406030204" pitchFamily="18" charset="0"/>
                  <a:cs typeface="Calibri" panose="020F0502020204030204" pitchFamily="34" charset="0"/>
                </a:rPr>
                <a:t>𝛾</a:t>
              </a:r>
              <a:r>
                <a:rPr lang="el-GR" sz="2000" i="0" smtClean="0">
                  <a:latin typeface="Cambria Math" panose="02040503050406030204" pitchFamily="18" charset="0"/>
                  <a:ea typeface="Cambria Math" panose="02040503050406030204" pitchFamily="18" charset="0"/>
                  <a:cs typeface="Calibri" panose="020F0502020204030204" pitchFamily="34" charset="0"/>
                </a:rPr>
                <a:t>_</a:t>
              </a:r>
              <a:r>
                <a:rPr lang="fr-FR" sz="2000" b="0" i="0" smtClean="0">
                  <a:latin typeface="Cambria Math" panose="02040503050406030204" pitchFamily="18" charset="0"/>
                  <a:cs typeface="Calibri" panose="020F0502020204030204" pitchFamily="34" charset="0"/>
                </a:rPr>
                <a:t>𝑃𝑇𝐹𝐸^𝐿𝑊</a:t>
              </a:r>
              <a:r>
                <a:rPr lang="fr-FR" sz="2000" dirty="0" smtClean="0"/>
                <a:t>(T) </a:t>
              </a:r>
              <a:endParaRPr lang="fr-FR" sz="2000" dirty="0"/>
            </a:p>
          </dgm:t>
        </dgm:pt>
      </mc:Fallback>
    </mc:AlternateContent>
    <dgm:pt modelId="{F8DEBC91-3F13-4712-8599-904E98B195EA}" type="parTrans" cxnId="{5F3741B4-2417-4C7D-A392-DE4B32BF2719}">
      <dgm:prSet/>
      <dgm:spPr/>
      <dgm:t>
        <a:bodyPr/>
        <a:lstStyle/>
        <a:p>
          <a:endParaRPr lang="fr-FR" sz="2400"/>
        </a:p>
      </dgm:t>
    </dgm:pt>
    <dgm:pt modelId="{873C3FEB-18E3-4B35-8A97-A22B4348ED0B}" type="sibTrans" cxnId="{5F3741B4-2417-4C7D-A392-DE4B32BF2719}">
      <dgm:prSet/>
      <dgm:spPr/>
      <dgm:t>
        <a:bodyPr/>
        <a:lstStyle/>
        <a:p>
          <a:endParaRPr lang="fr-FR" sz="2400"/>
        </a:p>
      </dgm:t>
    </dgm:pt>
    <dgm:pt modelId="{8F2DB9AE-DF05-4BDC-B02B-8FE6B30A0A3B}">
      <dgm:prSet phldrT="[Texte]" custT="1"/>
      <dgm:spPr/>
      <dgm:t>
        <a:bodyPr/>
        <a:lstStyle/>
        <a:p>
          <a:r>
            <a:rPr lang="fr-FR" sz="1600" dirty="0" smtClean="0"/>
            <a:t>Contact angle </a:t>
          </a:r>
          <a:r>
            <a:rPr lang="fr-FR" sz="1600" dirty="0" err="1" smtClean="0"/>
            <a:t>with</a:t>
          </a:r>
          <a:r>
            <a:rPr lang="fr-FR" sz="1600" dirty="0" smtClean="0"/>
            <a:t> an </a:t>
          </a:r>
          <a:r>
            <a:rPr lang="fr-FR" sz="1600" dirty="0" err="1" smtClean="0"/>
            <a:t>apolar</a:t>
          </a:r>
          <a:r>
            <a:rPr lang="fr-FR" sz="1600" dirty="0" smtClean="0"/>
            <a:t> </a:t>
          </a:r>
          <a:r>
            <a:rPr lang="fr-FR" sz="1600" dirty="0" err="1" smtClean="0"/>
            <a:t>liquid</a:t>
          </a:r>
          <a:r>
            <a:rPr lang="fr-FR" sz="1600" dirty="0" smtClean="0"/>
            <a:t>: CH</a:t>
          </a:r>
          <a:r>
            <a:rPr lang="fr-FR" sz="1600" baseline="-25000" dirty="0" smtClean="0"/>
            <a:t>2</a:t>
          </a:r>
          <a:r>
            <a:rPr lang="fr-FR" sz="1600" dirty="0" smtClean="0"/>
            <a:t>I</a:t>
          </a:r>
          <a:r>
            <a:rPr lang="fr-FR" sz="1600" baseline="-25000" dirty="0" smtClean="0"/>
            <a:t>2</a:t>
          </a:r>
          <a:endParaRPr lang="fr-FR" sz="1600" baseline="-25000" dirty="0"/>
        </a:p>
      </dgm:t>
    </dgm:pt>
    <dgm:pt modelId="{38765821-1ACA-4780-88A9-9D09BCBB028E}" type="parTrans" cxnId="{51B33CCF-B84D-4309-8A40-989F83583B9D}">
      <dgm:prSet/>
      <dgm:spPr/>
      <dgm:t>
        <a:bodyPr/>
        <a:lstStyle/>
        <a:p>
          <a:endParaRPr lang="fr-FR" sz="2400"/>
        </a:p>
      </dgm:t>
    </dgm:pt>
    <dgm:pt modelId="{0FE63BF8-AF0C-4F37-9CD9-51770BD24A76}" type="sibTrans" cxnId="{51B33CCF-B84D-4309-8A40-989F83583B9D}">
      <dgm:prSet/>
      <dgm:spPr/>
      <dgm:t>
        <a:bodyPr/>
        <a:lstStyle/>
        <a:p>
          <a:endParaRPr lang="fr-FR" sz="2400"/>
        </a:p>
      </dgm:t>
    </dgm:pt>
    <mc:AlternateContent xmlns:mc="http://schemas.openxmlformats.org/markup-compatibility/2006" xmlns:a14="http://schemas.microsoft.com/office/drawing/2010/main">
      <mc:Choice Requires="a14">
        <dgm:pt modelId="{80849DEF-5DB6-4340-991B-DA2DA11F52C8}">
          <dgm:prSet phldrT="[Texte]" custT="1"/>
          <dgm:spPr/>
          <dgm:t>
            <a:bodyPr/>
            <a:lstStyle/>
            <a:p>
              <a14:m>
                <m:oMath xmlns:m="http://schemas.openxmlformats.org/officeDocument/2006/math">
                  <m:sSubSup>
                    <m:sSubSupPr>
                      <m:ctrlPr>
                        <a:rPr lang="el-GR" sz="2000" i="1" smtClean="0">
                          <a:latin typeface="Cambria Math" panose="02040503050406030204" pitchFamily="18" charset="0"/>
                          <a:cs typeface="Calibri" panose="020F0502020204030204" pitchFamily="34" charset="0"/>
                        </a:rPr>
                      </m:ctrlPr>
                    </m:sSubSupPr>
                    <m:e>
                      <m:r>
                        <a:rPr lang="el-GR" sz="2000" i="1" smtClean="0">
                          <a:latin typeface="Cambria Math" panose="02040503050406030204" pitchFamily="18" charset="0"/>
                          <a:ea typeface="Cambria Math" panose="02040503050406030204" pitchFamily="18" charset="0"/>
                          <a:cs typeface="Calibri" panose="020F0502020204030204" pitchFamily="34" charset="0"/>
                        </a:rPr>
                        <m:t>𝛾</m:t>
                      </m:r>
                    </m:e>
                    <m:sub>
                      <m:r>
                        <a:rPr lang="fr-FR" sz="2000" b="0" i="1" smtClean="0">
                          <a:latin typeface="Cambria Math" panose="02040503050406030204" pitchFamily="18" charset="0"/>
                          <a:cs typeface="Calibri" panose="020F0502020204030204" pitchFamily="34" charset="0"/>
                        </a:rPr>
                        <m:t>𝑙𝑖𝑞𝑢𝑖𝑑</m:t>
                      </m:r>
                    </m:sub>
                    <m:sup>
                      <m:r>
                        <a:rPr lang="fr-FR" sz="2000" b="0" i="1" smtClean="0">
                          <a:latin typeface="Cambria Math" panose="02040503050406030204" pitchFamily="18" charset="0"/>
                          <a:cs typeface="Calibri" panose="020F0502020204030204" pitchFamily="34" charset="0"/>
                        </a:rPr>
                        <m:t>𝐿𝑊</m:t>
                      </m:r>
                    </m:sup>
                  </m:sSubSup>
                </m:oMath>
              </a14:m>
              <a:r>
                <a:rPr lang="fr-FR" sz="2000" dirty="0" smtClean="0"/>
                <a:t>(T)</a:t>
              </a:r>
              <a:endParaRPr lang="fr-FR" sz="2000" dirty="0"/>
            </a:p>
          </dgm:t>
        </dgm:pt>
      </mc:Choice>
      <mc:Fallback xmlns="">
        <dgm:pt modelId="{80849DEF-5DB6-4340-991B-DA2DA11F52C8}">
          <dgm:prSet phldrT="[Texte]" custT="1"/>
          <dgm:spPr/>
          <dgm:t>
            <a:bodyPr/>
            <a:lstStyle/>
            <a:p>
              <a:r>
                <a:rPr lang="el-GR" sz="2000" i="0" smtClean="0">
                  <a:latin typeface="Cambria Math" panose="02040503050406030204" pitchFamily="18" charset="0"/>
                  <a:ea typeface="Cambria Math" panose="02040503050406030204" pitchFamily="18" charset="0"/>
                  <a:cs typeface="Calibri" panose="020F0502020204030204" pitchFamily="34" charset="0"/>
                </a:rPr>
                <a:t>𝛾</a:t>
              </a:r>
              <a:r>
                <a:rPr lang="el-GR" sz="2000" i="0" smtClean="0">
                  <a:latin typeface="Cambria Math" panose="02040503050406030204" pitchFamily="18" charset="0"/>
                  <a:ea typeface="Cambria Math" panose="02040503050406030204" pitchFamily="18" charset="0"/>
                  <a:cs typeface="Calibri" panose="020F0502020204030204" pitchFamily="34" charset="0"/>
                </a:rPr>
                <a:t>_</a:t>
              </a:r>
              <a:r>
                <a:rPr lang="fr-FR" sz="2000" b="0" i="0" smtClean="0">
                  <a:latin typeface="Cambria Math" panose="02040503050406030204" pitchFamily="18" charset="0"/>
                  <a:cs typeface="Calibri" panose="020F0502020204030204" pitchFamily="34" charset="0"/>
                </a:rPr>
                <a:t>𝑙𝑖𝑞𝑢𝑖𝑑^</a:t>
              </a:r>
              <a:r>
                <a:rPr lang="fr-FR" sz="2000" b="0" i="0" smtClean="0">
                  <a:latin typeface="Cambria Math" panose="02040503050406030204" pitchFamily="18" charset="0"/>
                  <a:cs typeface="Calibri" panose="020F0502020204030204" pitchFamily="34" charset="0"/>
                </a:rPr>
                <a:t>𝐿𝑊</a:t>
              </a:r>
              <a:r>
                <a:rPr lang="fr-FR" sz="2000" dirty="0" smtClean="0"/>
                <a:t>(</a:t>
              </a:r>
              <a:r>
                <a:rPr lang="fr-FR" sz="2000" dirty="0" smtClean="0"/>
                <a:t>T)</a:t>
              </a:r>
              <a:endParaRPr lang="fr-FR" sz="2000" dirty="0"/>
            </a:p>
          </dgm:t>
        </dgm:pt>
      </mc:Fallback>
    </mc:AlternateContent>
    <dgm:pt modelId="{EE0E14F6-C050-49A0-ABD6-55D4563E4AF1}" type="parTrans" cxnId="{71E53E37-43ED-4A52-9B1D-185F1887A342}">
      <dgm:prSet/>
      <dgm:spPr/>
      <dgm:t>
        <a:bodyPr/>
        <a:lstStyle/>
        <a:p>
          <a:endParaRPr lang="fr-FR" sz="2400"/>
        </a:p>
      </dgm:t>
    </dgm:pt>
    <dgm:pt modelId="{C65A6717-722A-4989-AC95-D3157A17D0BB}" type="sibTrans" cxnId="{71E53E37-43ED-4A52-9B1D-185F1887A342}">
      <dgm:prSet/>
      <dgm:spPr/>
      <dgm:t>
        <a:bodyPr/>
        <a:lstStyle/>
        <a:p>
          <a:endParaRPr lang="fr-FR" sz="2400"/>
        </a:p>
      </dgm:t>
    </dgm:pt>
    <mc:AlternateContent xmlns:mc="http://schemas.openxmlformats.org/markup-compatibility/2006" xmlns:a14="http://schemas.microsoft.com/office/drawing/2010/main">
      <mc:Choice Requires="a14">
        <dgm:pt modelId="{4A555F8A-8457-48E0-9B8C-505458BDA0E6}">
          <dgm:prSet phldrT="[Texte]" custT="1"/>
          <dgm:spPr/>
          <dgm:t>
            <a:bodyPr/>
            <a:lstStyle/>
            <a:p>
              <a14:m>
                <m:oMath xmlns:m="http://schemas.openxmlformats.org/officeDocument/2006/math">
                  <m:sSubSup>
                    <m:sSubSupPr>
                      <m:ctrlPr>
                        <a:rPr lang="el-GR" sz="2000" i="1" smtClean="0">
                          <a:latin typeface="Cambria Math" panose="02040503050406030204" pitchFamily="18" charset="0"/>
                          <a:cs typeface="Calibri" panose="020F0502020204030204" pitchFamily="34" charset="0"/>
                        </a:rPr>
                      </m:ctrlPr>
                    </m:sSubSupPr>
                    <m:e>
                      <m:r>
                        <a:rPr lang="el-GR" sz="2000" i="1" smtClean="0">
                          <a:latin typeface="Cambria Math" panose="02040503050406030204" pitchFamily="18" charset="0"/>
                          <a:ea typeface="Cambria Math" panose="02040503050406030204" pitchFamily="18" charset="0"/>
                          <a:cs typeface="Calibri" panose="020F0502020204030204" pitchFamily="34" charset="0"/>
                        </a:rPr>
                        <m:t>𝛾</m:t>
                      </m:r>
                    </m:e>
                    <m:sub>
                      <m:r>
                        <a:rPr lang="fr-FR" sz="2000" b="0" i="1" smtClean="0">
                          <a:latin typeface="Cambria Math" panose="02040503050406030204" pitchFamily="18" charset="0"/>
                          <a:ea typeface="Cambria Math" panose="02040503050406030204" pitchFamily="18" charset="0"/>
                          <a:cs typeface="Calibri" panose="020F0502020204030204" pitchFamily="34" charset="0"/>
                        </a:rPr>
                        <m:t>𝑠𝑜𝑙𝑖𝑑𝑠</m:t>
                      </m:r>
                    </m:sub>
                    <m:sup>
                      <m:r>
                        <a:rPr lang="fr-FR" sz="2000" b="0" i="1" smtClean="0">
                          <a:latin typeface="Cambria Math" panose="02040503050406030204" pitchFamily="18" charset="0"/>
                          <a:cs typeface="Calibri" panose="020F0502020204030204" pitchFamily="34" charset="0"/>
                        </a:rPr>
                        <m:t>𝐿𝑊</m:t>
                      </m:r>
                    </m:sup>
                  </m:sSubSup>
                </m:oMath>
              </a14:m>
              <a:r>
                <a:rPr lang="fr-FR" sz="2000" dirty="0" smtClean="0"/>
                <a:t>(T) and </a:t>
              </a:r>
            </a:p>
            <a:p>
              <a14:m>
                <m:oMath xmlns:m="http://schemas.openxmlformats.org/officeDocument/2006/math">
                  <m:sSubSup>
                    <m:sSubSupPr>
                      <m:ctrlPr>
                        <a:rPr lang="el-GR" sz="2000" i="1" smtClean="0">
                          <a:latin typeface="Cambria Math" panose="02040503050406030204" pitchFamily="18" charset="0"/>
                          <a:cs typeface="Calibri" panose="020F0502020204030204" pitchFamily="34" charset="0"/>
                        </a:rPr>
                      </m:ctrlPr>
                    </m:sSubSupPr>
                    <m:e>
                      <m:r>
                        <a:rPr lang="el-GR" sz="2000" i="1" smtClean="0">
                          <a:latin typeface="Cambria Math" panose="02040503050406030204" pitchFamily="18" charset="0"/>
                          <a:ea typeface="Cambria Math" panose="02040503050406030204" pitchFamily="18" charset="0"/>
                          <a:cs typeface="Calibri" panose="020F0502020204030204" pitchFamily="34" charset="0"/>
                        </a:rPr>
                        <m:t>𝛾</m:t>
                      </m:r>
                    </m:e>
                    <m:sub>
                      <m:r>
                        <a:rPr lang="fr-FR" sz="2000" b="0" i="1" smtClean="0">
                          <a:latin typeface="Cambria Math" panose="02040503050406030204" pitchFamily="18" charset="0"/>
                          <a:cs typeface="Calibri" panose="020F0502020204030204" pitchFamily="34" charset="0"/>
                        </a:rPr>
                        <m:t>𝑠𝑜𝑙𝑖𝑑𝑠</m:t>
                      </m:r>
                    </m:sub>
                    <m:sup>
                      <m:r>
                        <a:rPr lang="fr-FR" sz="2000" b="0" i="1" smtClean="0">
                          <a:latin typeface="Cambria Math" panose="02040503050406030204" pitchFamily="18" charset="0"/>
                          <a:cs typeface="Calibri" panose="020F0502020204030204" pitchFamily="34" charset="0"/>
                        </a:rPr>
                        <m:t>𝐴𝐵</m:t>
                      </m:r>
                    </m:sup>
                  </m:sSubSup>
                </m:oMath>
              </a14:m>
              <a:r>
                <a:rPr lang="fr-FR" sz="2000" dirty="0" smtClean="0"/>
                <a:t>(T)</a:t>
              </a:r>
            </a:p>
            <a:p>
              <a:r>
                <a:rPr lang="fr-FR" sz="2000" dirty="0" smtClean="0"/>
                <a:t>(</a:t>
              </a:r>
              <a:r>
                <a:rPr lang="fr-FR" sz="2000" dirty="0" err="1" smtClean="0"/>
                <a:t>Fowkes</a:t>
              </a:r>
              <a:r>
                <a:rPr lang="fr-FR" sz="2000" dirty="0" smtClean="0"/>
                <a:t> or Owens-Wendt </a:t>
              </a:r>
              <a:r>
                <a:rPr lang="fr-FR" sz="2000" dirty="0" err="1" smtClean="0"/>
                <a:t>methods</a:t>
              </a:r>
              <a:r>
                <a:rPr lang="fr-FR" sz="2000" dirty="0" smtClean="0"/>
                <a:t>)</a:t>
              </a:r>
              <a:endParaRPr lang="fr-FR" sz="2000" dirty="0"/>
            </a:p>
          </dgm:t>
        </dgm:pt>
      </mc:Choice>
      <mc:Fallback xmlns="">
        <dgm:pt modelId="{4A555F8A-8457-48E0-9B8C-505458BDA0E6}">
          <dgm:prSet phldrT="[Texte]" custT="1"/>
          <dgm:spPr/>
          <dgm:t>
            <a:bodyPr/>
            <a:lstStyle/>
            <a:p>
              <a:r>
                <a:rPr lang="el-GR" sz="2000" i="0" smtClean="0">
                  <a:latin typeface="Cambria Math" panose="02040503050406030204" pitchFamily="18" charset="0"/>
                  <a:ea typeface="Cambria Math" panose="02040503050406030204" pitchFamily="18" charset="0"/>
                  <a:cs typeface="Calibri" panose="020F0502020204030204" pitchFamily="34" charset="0"/>
                </a:rPr>
                <a:t>𝛾</a:t>
              </a:r>
              <a:r>
                <a:rPr lang="el-GR" sz="2000" i="0" smtClean="0">
                  <a:latin typeface="Cambria Math" panose="02040503050406030204" pitchFamily="18" charset="0"/>
                  <a:ea typeface="Cambria Math" panose="02040503050406030204" pitchFamily="18" charset="0"/>
                  <a:cs typeface="Calibri" panose="020F0502020204030204" pitchFamily="34" charset="0"/>
                </a:rPr>
                <a:t>_</a:t>
              </a:r>
              <a:r>
                <a:rPr lang="fr-FR" sz="2000" b="0" i="0" smtClean="0">
                  <a:latin typeface="Cambria Math" panose="02040503050406030204" pitchFamily="18" charset="0"/>
                  <a:ea typeface="Cambria Math" panose="02040503050406030204" pitchFamily="18" charset="0"/>
                  <a:cs typeface="Calibri" panose="020F0502020204030204" pitchFamily="34" charset="0"/>
                </a:rPr>
                <a:t>𝑠𝑜𝑙𝑖𝑑𝑠^</a:t>
              </a:r>
              <a:r>
                <a:rPr lang="fr-FR" sz="2000" b="0" i="0" smtClean="0">
                  <a:latin typeface="Cambria Math" panose="02040503050406030204" pitchFamily="18" charset="0"/>
                  <a:cs typeface="Calibri" panose="020F0502020204030204" pitchFamily="34" charset="0"/>
                </a:rPr>
                <a:t>𝐿𝑊</a:t>
              </a:r>
              <a:r>
                <a:rPr lang="fr-FR" sz="2000" dirty="0" smtClean="0"/>
                <a:t>(T</a:t>
              </a:r>
              <a:r>
                <a:rPr lang="fr-FR" sz="2000" dirty="0" smtClean="0"/>
                <a:t>) and </a:t>
              </a:r>
            </a:p>
            <a:p>
              <a:r>
                <a:rPr lang="el-GR" sz="2000" i="0" smtClean="0">
                  <a:latin typeface="Cambria Math" panose="02040503050406030204" pitchFamily="18" charset="0"/>
                  <a:ea typeface="Cambria Math" panose="02040503050406030204" pitchFamily="18" charset="0"/>
                  <a:cs typeface="Calibri" panose="020F0502020204030204" pitchFamily="34" charset="0"/>
                </a:rPr>
                <a:t>𝛾</a:t>
              </a:r>
              <a:r>
                <a:rPr lang="el-GR" sz="2000" i="0" smtClean="0">
                  <a:latin typeface="Cambria Math" panose="02040503050406030204" pitchFamily="18" charset="0"/>
                  <a:ea typeface="Cambria Math" panose="02040503050406030204" pitchFamily="18" charset="0"/>
                  <a:cs typeface="Calibri" panose="020F0502020204030204" pitchFamily="34" charset="0"/>
                </a:rPr>
                <a:t>_</a:t>
              </a:r>
              <a:r>
                <a:rPr lang="fr-FR" sz="2000" b="0" i="0" smtClean="0">
                  <a:latin typeface="Cambria Math" panose="02040503050406030204" pitchFamily="18" charset="0"/>
                  <a:cs typeface="Calibri" panose="020F0502020204030204" pitchFamily="34" charset="0"/>
                </a:rPr>
                <a:t>𝑠𝑜𝑙𝑖𝑑𝑠^𝐴𝐵</a:t>
              </a:r>
              <a:r>
                <a:rPr lang="fr-FR" sz="2000" dirty="0" smtClean="0"/>
                <a:t>(T</a:t>
              </a:r>
              <a:r>
                <a:rPr lang="fr-FR" sz="2000" dirty="0" smtClean="0"/>
                <a:t>)</a:t>
              </a:r>
            </a:p>
            <a:p>
              <a:r>
                <a:rPr lang="fr-FR" sz="2000" dirty="0" smtClean="0"/>
                <a:t>(</a:t>
              </a:r>
              <a:r>
                <a:rPr lang="fr-FR" sz="2000" dirty="0" err="1" smtClean="0"/>
                <a:t>Fowkes</a:t>
              </a:r>
              <a:r>
                <a:rPr lang="fr-FR" sz="2000" dirty="0" smtClean="0"/>
                <a:t> or Owens-Wendt </a:t>
              </a:r>
              <a:r>
                <a:rPr lang="fr-FR" sz="2000" dirty="0" err="1" smtClean="0"/>
                <a:t>methods</a:t>
              </a:r>
              <a:r>
                <a:rPr lang="fr-FR" sz="2000" dirty="0" smtClean="0"/>
                <a:t>)</a:t>
              </a:r>
              <a:endParaRPr lang="fr-FR" sz="2000" dirty="0"/>
            </a:p>
          </dgm:t>
        </dgm:pt>
      </mc:Fallback>
    </mc:AlternateContent>
    <dgm:pt modelId="{7FF74B6B-F892-4865-BA51-07B144BEB1F6}" type="parTrans" cxnId="{B38CD166-4C07-4E3A-9BCF-0A7F13905E67}">
      <dgm:prSet/>
      <dgm:spPr/>
      <dgm:t>
        <a:bodyPr/>
        <a:lstStyle/>
        <a:p>
          <a:endParaRPr lang="fr-FR" sz="2400"/>
        </a:p>
      </dgm:t>
    </dgm:pt>
    <dgm:pt modelId="{05B7C420-0555-4DB5-BC9B-189F10BA3944}" type="sibTrans" cxnId="{B38CD166-4C07-4E3A-9BCF-0A7F13905E67}">
      <dgm:prSet/>
      <dgm:spPr/>
      <dgm:t>
        <a:bodyPr/>
        <a:lstStyle/>
        <a:p>
          <a:endParaRPr lang="fr-FR" sz="2400"/>
        </a:p>
      </dgm:t>
    </dgm:pt>
    <dgm:pt modelId="{CE5B3765-EC58-4328-A384-346A9496C212}">
      <dgm:prSet phldrT="[Texte]" custT="1"/>
      <dgm:spPr/>
      <dgm:t>
        <a:bodyPr/>
        <a:lstStyle/>
        <a:p>
          <a:r>
            <a:rPr lang="fr-FR" sz="1600" dirty="0" smtClean="0"/>
            <a:t>Contact angle </a:t>
          </a:r>
          <a:r>
            <a:rPr lang="fr-FR" sz="1600" dirty="0" err="1" smtClean="0"/>
            <a:t>with</a:t>
          </a:r>
          <a:r>
            <a:rPr lang="fr-FR" sz="1600" dirty="0" smtClean="0"/>
            <a:t> </a:t>
          </a:r>
          <a:r>
            <a:rPr lang="fr-FR" sz="1600" dirty="0" err="1" smtClean="0"/>
            <a:t>several</a:t>
          </a:r>
          <a:r>
            <a:rPr lang="fr-FR" sz="1600" dirty="0" smtClean="0"/>
            <a:t> </a:t>
          </a:r>
          <a:r>
            <a:rPr lang="fr-FR" sz="1600" dirty="0" err="1" smtClean="0"/>
            <a:t>liquids</a:t>
          </a:r>
          <a:endParaRPr lang="fr-FR" sz="1600" dirty="0"/>
        </a:p>
      </dgm:t>
    </dgm:pt>
    <dgm:pt modelId="{BE494400-C0EF-4415-92E8-464A739E4363}" type="parTrans" cxnId="{7FCB51E0-057E-4A66-8F41-82F0F393A635}">
      <dgm:prSet/>
      <dgm:spPr/>
      <dgm:t>
        <a:bodyPr/>
        <a:lstStyle/>
        <a:p>
          <a:endParaRPr lang="fr-FR" sz="2400"/>
        </a:p>
      </dgm:t>
    </dgm:pt>
    <dgm:pt modelId="{E04600C6-F75C-4282-918C-83F498BE7D7D}" type="sibTrans" cxnId="{7FCB51E0-057E-4A66-8F41-82F0F393A635}">
      <dgm:prSet/>
      <dgm:spPr/>
      <dgm:t>
        <a:bodyPr/>
        <a:lstStyle/>
        <a:p>
          <a:endParaRPr lang="fr-FR" sz="2400"/>
        </a:p>
      </dgm:t>
    </dgm:pt>
    <dgm:pt modelId="{3F295D3E-6772-45BE-83E1-A08DD049A100}" type="pres">
      <dgm:prSet presAssocID="{20AA5FD9-A9AF-4CA3-A332-E05AD75C9274}" presName="rootnode" presStyleCnt="0">
        <dgm:presLayoutVars>
          <dgm:chMax/>
          <dgm:chPref/>
          <dgm:dir/>
          <dgm:animLvl val="lvl"/>
        </dgm:presLayoutVars>
      </dgm:prSet>
      <dgm:spPr/>
      <dgm:t>
        <a:bodyPr/>
        <a:lstStyle/>
        <a:p>
          <a:endParaRPr lang="fr-FR"/>
        </a:p>
      </dgm:t>
    </dgm:pt>
    <dgm:pt modelId="{21DEFF22-849F-472C-97EF-881F50045C6A}" type="pres">
      <dgm:prSet presAssocID="{2DFD31BC-251F-4052-913D-84070624552D}" presName="composite" presStyleCnt="0"/>
      <dgm:spPr/>
    </dgm:pt>
    <dgm:pt modelId="{8CC39C7C-6252-428F-AA65-D9282BB4DA78}" type="pres">
      <dgm:prSet presAssocID="{2DFD31BC-251F-4052-913D-84070624552D}" presName="bentUpArrow1" presStyleLbl="alignImgPlace1" presStyleIdx="0" presStyleCnt="3"/>
      <dgm:spPr/>
    </dgm:pt>
    <dgm:pt modelId="{80281B4E-477F-4B9E-8A93-BE3145315AFA}" type="pres">
      <dgm:prSet presAssocID="{2DFD31BC-251F-4052-913D-84070624552D}" presName="ParentText" presStyleLbl="node1" presStyleIdx="0" presStyleCnt="4">
        <dgm:presLayoutVars>
          <dgm:chMax val="1"/>
          <dgm:chPref val="1"/>
          <dgm:bulletEnabled val="1"/>
        </dgm:presLayoutVars>
      </dgm:prSet>
      <dgm:spPr/>
      <dgm:t>
        <a:bodyPr/>
        <a:lstStyle/>
        <a:p>
          <a:endParaRPr lang="fr-FR"/>
        </a:p>
      </dgm:t>
    </dgm:pt>
    <dgm:pt modelId="{04BCC2BE-D776-4F0B-A979-B7119E06A3D1}" type="pres">
      <dgm:prSet presAssocID="{2DFD31BC-251F-4052-913D-84070624552D}" presName="ChildText" presStyleLbl="revTx" presStyleIdx="0" presStyleCnt="3" custScaleX="168637" custLinFactNeighborX="42347" custLinFactNeighborY="4858">
        <dgm:presLayoutVars>
          <dgm:chMax val="0"/>
          <dgm:chPref val="0"/>
          <dgm:bulletEnabled val="1"/>
        </dgm:presLayoutVars>
      </dgm:prSet>
      <dgm:spPr/>
      <dgm:t>
        <a:bodyPr/>
        <a:lstStyle/>
        <a:p>
          <a:endParaRPr lang="fr-FR"/>
        </a:p>
      </dgm:t>
    </dgm:pt>
    <dgm:pt modelId="{93E201FA-0903-4F94-95A6-409DBE255740}" type="pres">
      <dgm:prSet presAssocID="{D020804F-8374-49D9-AECA-DB316BF7C1C1}" presName="sibTrans" presStyleCnt="0"/>
      <dgm:spPr/>
    </dgm:pt>
    <dgm:pt modelId="{50ACF48F-1EFB-4374-B3A9-7D5E4B24C9A7}" type="pres">
      <dgm:prSet presAssocID="{7B7FB01E-AB60-4B94-A5CF-6F05F57D29C4}" presName="composite" presStyleCnt="0"/>
      <dgm:spPr/>
    </dgm:pt>
    <dgm:pt modelId="{30FA619F-1418-4B96-981F-D1FD4D946068}" type="pres">
      <dgm:prSet presAssocID="{7B7FB01E-AB60-4B94-A5CF-6F05F57D29C4}" presName="bentUpArrow1" presStyleLbl="alignImgPlace1" presStyleIdx="1" presStyleCnt="3"/>
      <dgm:spPr/>
    </dgm:pt>
    <dgm:pt modelId="{B7856CDE-AB38-46EB-8A25-88D27267F89B}" type="pres">
      <dgm:prSet presAssocID="{7B7FB01E-AB60-4B94-A5CF-6F05F57D29C4}" presName="ParentText" presStyleLbl="node1" presStyleIdx="1" presStyleCnt="4">
        <dgm:presLayoutVars>
          <dgm:chMax val="1"/>
          <dgm:chPref val="1"/>
          <dgm:bulletEnabled val="1"/>
        </dgm:presLayoutVars>
      </dgm:prSet>
      <dgm:spPr/>
      <dgm:t>
        <a:bodyPr/>
        <a:lstStyle/>
        <a:p>
          <a:endParaRPr lang="fr-FR"/>
        </a:p>
      </dgm:t>
    </dgm:pt>
    <dgm:pt modelId="{62EF258D-F8FB-46D7-9977-465D0D95266E}" type="pres">
      <dgm:prSet presAssocID="{7B7FB01E-AB60-4B94-A5CF-6F05F57D29C4}" presName="ChildText" presStyleLbl="revTx" presStyleIdx="1" presStyleCnt="3" custScaleX="193777" custLinFactNeighborX="60119" custLinFactNeighborY="1356">
        <dgm:presLayoutVars>
          <dgm:chMax val="0"/>
          <dgm:chPref val="0"/>
          <dgm:bulletEnabled val="1"/>
        </dgm:presLayoutVars>
      </dgm:prSet>
      <dgm:spPr/>
      <dgm:t>
        <a:bodyPr/>
        <a:lstStyle/>
        <a:p>
          <a:endParaRPr lang="fr-FR"/>
        </a:p>
      </dgm:t>
    </dgm:pt>
    <dgm:pt modelId="{8E38B793-01B1-4239-995B-1F0C58BBBDF1}" type="pres">
      <dgm:prSet presAssocID="{873C3FEB-18E3-4B35-8A97-A22B4348ED0B}" presName="sibTrans" presStyleCnt="0"/>
      <dgm:spPr/>
    </dgm:pt>
    <dgm:pt modelId="{57A5DB88-7112-4B9B-BCE9-1B27AF8D372F}" type="pres">
      <dgm:prSet presAssocID="{80849DEF-5DB6-4340-991B-DA2DA11F52C8}" presName="composite" presStyleCnt="0"/>
      <dgm:spPr/>
    </dgm:pt>
    <dgm:pt modelId="{C053CA5F-C3D5-4ADC-8542-B039DB4F8150}" type="pres">
      <dgm:prSet presAssocID="{80849DEF-5DB6-4340-991B-DA2DA11F52C8}" presName="bentUpArrow1" presStyleLbl="alignImgPlace1" presStyleIdx="2" presStyleCnt="3"/>
      <dgm:spPr/>
    </dgm:pt>
    <dgm:pt modelId="{60BC89D7-A446-4DD0-B000-41BE56477B8A}" type="pres">
      <dgm:prSet presAssocID="{80849DEF-5DB6-4340-991B-DA2DA11F52C8}" presName="ParentText" presStyleLbl="node1" presStyleIdx="2" presStyleCnt="4">
        <dgm:presLayoutVars>
          <dgm:chMax val="1"/>
          <dgm:chPref val="1"/>
          <dgm:bulletEnabled val="1"/>
        </dgm:presLayoutVars>
      </dgm:prSet>
      <dgm:spPr/>
      <dgm:t>
        <a:bodyPr/>
        <a:lstStyle/>
        <a:p>
          <a:endParaRPr lang="fr-FR"/>
        </a:p>
      </dgm:t>
    </dgm:pt>
    <dgm:pt modelId="{88444046-0715-403F-811D-B6E23A2D20CE}" type="pres">
      <dgm:prSet presAssocID="{80849DEF-5DB6-4340-991B-DA2DA11F52C8}" presName="ChildText" presStyleLbl="revTx" presStyleIdx="2" presStyleCnt="3" custScaleX="160785" custLinFactNeighborX="40080" custLinFactNeighborY="1356">
        <dgm:presLayoutVars>
          <dgm:chMax val="0"/>
          <dgm:chPref val="0"/>
          <dgm:bulletEnabled val="1"/>
        </dgm:presLayoutVars>
      </dgm:prSet>
      <dgm:spPr/>
      <dgm:t>
        <a:bodyPr/>
        <a:lstStyle/>
        <a:p>
          <a:endParaRPr lang="fr-FR"/>
        </a:p>
      </dgm:t>
    </dgm:pt>
    <dgm:pt modelId="{3C97E9C1-7B89-4B66-A08A-CAEC5E31BA7E}" type="pres">
      <dgm:prSet presAssocID="{C65A6717-722A-4989-AC95-D3157A17D0BB}" presName="sibTrans" presStyleCnt="0"/>
      <dgm:spPr/>
    </dgm:pt>
    <dgm:pt modelId="{334BFDDD-83F6-48E4-B63C-D8BAF75D50CB}" type="pres">
      <dgm:prSet presAssocID="{4A555F8A-8457-48E0-9B8C-505458BDA0E6}" presName="composite" presStyleCnt="0"/>
      <dgm:spPr/>
    </dgm:pt>
    <dgm:pt modelId="{CB1D7FE8-60BC-4E22-8A70-7478637FC109}" type="pres">
      <dgm:prSet presAssocID="{4A555F8A-8457-48E0-9B8C-505458BDA0E6}" presName="ParentText" presStyleLbl="node1" presStyleIdx="3" presStyleCnt="4" custScaleX="162890" custScaleY="230314" custLinFactNeighborX="-18346" custLinFactNeighborY="-3435">
        <dgm:presLayoutVars>
          <dgm:chMax val="1"/>
          <dgm:chPref val="1"/>
          <dgm:bulletEnabled val="1"/>
        </dgm:presLayoutVars>
      </dgm:prSet>
      <dgm:spPr/>
      <dgm:t>
        <a:bodyPr/>
        <a:lstStyle/>
        <a:p>
          <a:endParaRPr lang="fr-FR"/>
        </a:p>
      </dgm:t>
    </dgm:pt>
  </dgm:ptLst>
  <dgm:cxnLst>
    <dgm:cxn modelId="{4505C546-50D7-4ABB-B2F0-F6F193065294}" type="presOf" srcId="{2DFD31BC-251F-4052-913D-84070624552D}" destId="{80281B4E-477F-4B9E-8A93-BE3145315AFA}" srcOrd="0" destOrd="0" presId="urn:microsoft.com/office/officeart/2005/8/layout/StepDownProcess"/>
    <dgm:cxn modelId="{DED58BDD-63A9-4F30-85A0-979BFB8FF815}" type="presOf" srcId="{20AA5FD9-A9AF-4CA3-A332-E05AD75C9274}" destId="{3F295D3E-6772-45BE-83E1-A08DD049A100}" srcOrd="0" destOrd="0" presId="urn:microsoft.com/office/officeart/2005/8/layout/StepDownProcess"/>
    <dgm:cxn modelId="{B38CD166-4C07-4E3A-9BCF-0A7F13905E67}" srcId="{20AA5FD9-A9AF-4CA3-A332-E05AD75C9274}" destId="{4A555F8A-8457-48E0-9B8C-505458BDA0E6}" srcOrd="3" destOrd="0" parTransId="{7FF74B6B-F892-4865-BA51-07B144BEB1F6}" sibTransId="{05B7C420-0555-4DB5-BC9B-189F10BA3944}"/>
    <dgm:cxn modelId="{77E1D848-CE76-4C62-8CB7-BE8D3A5BFD6F}" srcId="{20AA5FD9-A9AF-4CA3-A332-E05AD75C9274}" destId="{2DFD31BC-251F-4052-913D-84070624552D}" srcOrd="0" destOrd="0" parTransId="{6CA4E155-B0B7-4AAD-B2F6-56B89103DCF1}" sibTransId="{D020804F-8374-49D9-AECA-DB316BF7C1C1}"/>
    <dgm:cxn modelId="{935ACD84-0280-41C3-985A-FF3B9E557054}" type="presOf" srcId="{CE5B3765-EC58-4328-A384-346A9496C212}" destId="{88444046-0715-403F-811D-B6E23A2D20CE}" srcOrd="0" destOrd="0" presId="urn:microsoft.com/office/officeart/2005/8/layout/StepDownProcess"/>
    <dgm:cxn modelId="{806822B9-9F60-44EA-91AB-2C5D94428CB9}" type="presOf" srcId="{4A555F8A-8457-48E0-9B8C-505458BDA0E6}" destId="{CB1D7FE8-60BC-4E22-8A70-7478637FC109}" srcOrd="0" destOrd="0" presId="urn:microsoft.com/office/officeart/2005/8/layout/StepDownProcess"/>
    <dgm:cxn modelId="{83976D56-8757-481C-BDA4-5EFBCA2096A6}" type="presOf" srcId="{7B7FB01E-AB60-4B94-A5CF-6F05F57D29C4}" destId="{B7856CDE-AB38-46EB-8A25-88D27267F89B}" srcOrd="0" destOrd="0" presId="urn:microsoft.com/office/officeart/2005/8/layout/StepDownProcess"/>
    <dgm:cxn modelId="{51B33CCF-B84D-4309-8A40-989F83583B9D}" srcId="{7B7FB01E-AB60-4B94-A5CF-6F05F57D29C4}" destId="{8F2DB9AE-DF05-4BDC-B02B-8FE6B30A0A3B}" srcOrd="0" destOrd="0" parTransId="{38765821-1ACA-4780-88A9-9D09BCBB028E}" sibTransId="{0FE63BF8-AF0C-4F37-9CD9-51770BD24A76}"/>
    <dgm:cxn modelId="{5F3741B4-2417-4C7D-A392-DE4B32BF2719}" srcId="{20AA5FD9-A9AF-4CA3-A332-E05AD75C9274}" destId="{7B7FB01E-AB60-4B94-A5CF-6F05F57D29C4}" srcOrd="1" destOrd="0" parTransId="{F8DEBC91-3F13-4712-8599-904E98B195EA}" sibTransId="{873C3FEB-18E3-4B35-8A97-A22B4348ED0B}"/>
    <dgm:cxn modelId="{AC9B4C4B-EF6A-4E95-A5DE-A8671670A937}" type="presOf" srcId="{8F2DB9AE-DF05-4BDC-B02B-8FE6B30A0A3B}" destId="{62EF258D-F8FB-46D7-9977-465D0D95266E}" srcOrd="0" destOrd="0" presId="urn:microsoft.com/office/officeart/2005/8/layout/StepDownProcess"/>
    <dgm:cxn modelId="{90504FF5-3054-4061-94CA-7D658452DA0E}" type="presOf" srcId="{F450D299-D7D8-4D7B-B3FC-7F7C94BE48B7}" destId="{04BCC2BE-D776-4F0B-A979-B7119E06A3D1}" srcOrd="0" destOrd="0" presId="urn:microsoft.com/office/officeart/2005/8/layout/StepDownProcess"/>
    <dgm:cxn modelId="{71E53E37-43ED-4A52-9B1D-185F1887A342}" srcId="{20AA5FD9-A9AF-4CA3-A332-E05AD75C9274}" destId="{80849DEF-5DB6-4340-991B-DA2DA11F52C8}" srcOrd="2" destOrd="0" parTransId="{EE0E14F6-C050-49A0-ABD6-55D4563E4AF1}" sibTransId="{C65A6717-722A-4989-AC95-D3157A17D0BB}"/>
    <dgm:cxn modelId="{7FCB51E0-057E-4A66-8F41-82F0F393A635}" srcId="{80849DEF-5DB6-4340-991B-DA2DA11F52C8}" destId="{CE5B3765-EC58-4328-A384-346A9496C212}" srcOrd="0" destOrd="0" parTransId="{BE494400-C0EF-4415-92E8-464A739E4363}" sibTransId="{E04600C6-F75C-4282-918C-83F498BE7D7D}"/>
    <dgm:cxn modelId="{B163E68F-3CA4-4D19-8BAE-9A940C15CE98}" type="presOf" srcId="{80849DEF-5DB6-4340-991B-DA2DA11F52C8}" destId="{60BC89D7-A446-4DD0-B000-41BE56477B8A}" srcOrd="0" destOrd="0" presId="urn:microsoft.com/office/officeart/2005/8/layout/StepDownProcess"/>
    <dgm:cxn modelId="{CBE0684B-2B36-4D8D-9E5E-109337ED4939}" srcId="{2DFD31BC-251F-4052-913D-84070624552D}" destId="{F450D299-D7D8-4D7B-B3FC-7F7C94BE48B7}" srcOrd="0" destOrd="0" parTransId="{4F2803F3-0E95-4329-8CB2-43B9CCE98108}" sibTransId="{FBEADBAB-F1BD-42B0-AC61-94E267A1D0F5}"/>
    <dgm:cxn modelId="{27AA97A9-42E9-4C91-9EA4-BF91AF095133}" type="presParOf" srcId="{3F295D3E-6772-45BE-83E1-A08DD049A100}" destId="{21DEFF22-849F-472C-97EF-881F50045C6A}" srcOrd="0" destOrd="0" presId="urn:microsoft.com/office/officeart/2005/8/layout/StepDownProcess"/>
    <dgm:cxn modelId="{9E79D60E-3E23-4A7C-BEA2-7A445E73E61A}" type="presParOf" srcId="{21DEFF22-849F-472C-97EF-881F50045C6A}" destId="{8CC39C7C-6252-428F-AA65-D9282BB4DA78}" srcOrd="0" destOrd="0" presId="urn:microsoft.com/office/officeart/2005/8/layout/StepDownProcess"/>
    <dgm:cxn modelId="{6A0D5847-FC21-4EB2-82D1-67C1A6ED0799}" type="presParOf" srcId="{21DEFF22-849F-472C-97EF-881F50045C6A}" destId="{80281B4E-477F-4B9E-8A93-BE3145315AFA}" srcOrd="1" destOrd="0" presId="urn:microsoft.com/office/officeart/2005/8/layout/StepDownProcess"/>
    <dgm:cxn modelId="{47267996-2767-4F05-9655-BD1EA5983D87}" type="presParOf" srcId="{21DEFF22-849F-472C-97EF-881F50045C6A}" destId="{04BCC2BE-D776-4F0B-A979-B7119E06A3D1}" srcOrd="2" destOrd="0" presId="urn:microsoft.com/office/officeart/2005/8/layout/StepDownProcess"/>
    <dgm:cxn modelId="{C5DF52C5-DB41-4316-92F6-DCCF0E08713D}" type="presParOf" srcId="{3F295D3E-6772-45BE-83E1-A08DD049A100}" destId="{93E201FA-0903-4F94-95A6-409DBE255740}" srcOrd="1" destOrd="0" presId="urn:microsoft.com/office/officeart/2005/8/layout/StepDownProcess"/>
    <dgm:cxn modelId="{81501AF4-DAF6-48BB-926B-CC3506F58CD7}" type="presParOf" srcId="{3F295D3E-6772-45BE-83E1-A08DD049A100}" destId="{50ACF48F-1EFB-4374-B3A9-7D5E4B24C9A7}" srcOrd="2" destOrd="0" presId="urn:microsoft.com/office/officeart/2005/8/layout/StepDownProcess"/>
    <dgm:cxn modelId="{98040026-4F0A-4DB0-A15D-507374F0299E}" type="presParOf" srcId="{50ACF48F-1EFB-4374-B3A9-7D5E4B24C9A7}" destId="{30FA619F-1418-4B96-981F-D1FD4D946068}" srcOrd="0" destOrd="0" presId="urn:microsoft.com/office/officeart/2005/8/layout/StepDownProcess"/>
    <dgm:cxn modelId="{4AF1FE09-F5D9-46CB-81E0-F6A315F38232}" type="presParOf" srcId="{50ACF48F-1EFB-4374-B3A9-7D5E4B24C9A7}" destId="{B7856CDE-AB38-46EB-8A25-88D27267F89B}" srcOrd="1" destOrd="0" presId="urn:microsoft.com/office/officeart/2005/8/layout/StepDownProcess"/>
    <dgm:cxn modelId="{F37F6E74-8B77-40E0-8E2A-92F135964821}" type="presParOf" srcId="{50ACF48F-1EFB-4374-B3A9-7D5E4B24C9A7}" destId="{62EF258D-F8FB-46D7-9977-465D0D95266E}" srcOrd="2" destOrd="0" presId="urn:microsoft.com/office/officeart/2005/8/layout/StepDownProcess"/>
    <dgm:cxn modelId="{97E77086-8CC4-4B9C-AB86-5A82EE75D142}" type="presParOf" srcId="{3F295D3E-6772-45BE-83E1-A08DD049A100}" destId="{8E38B793-01B1-4239-995B-1F0C58BBBDF1}" srcOrd="3" destOrd="0" presId="urn:microsoft.com/office/officeart/2005/8/layout/StepDownProcess"/>
    <dgm:cxn modelId="{7BE93F95-8158-4A19-AAC5-CAC2097BB5E4}" type="presParOf" srcId="{3F295D3E-6772-45BE-83E1-A08DD049A100}" destId="{57A5DB88-7112-4B9B-BCE9-1B27AF8D372F}" srcOrd="4" destOrd="0" presId="urn:microsoft.com/office/officeart/2005/8/layout/StepDownProcess"/>
    <dgm:cxn modelId="{86E88F1D-5077-418B-A026-81CC0880A796}" type="presParOf" srcId="{57A5DB88-7112-4B9B-BCE9-1B27AF8D372F}" destId="{C053CA5F-C3D5-4ADC-8542-B039DB4F8150}" srcOrd="0" destOrd="0" presId="urn:microsoft.com/office/officeart/2005/8/layout/StepDownProcess"/>
    <dgm:cxn modelId="{714D7018-40A6-44E9-95D1-9A90E80DED94}" type="presParOf" srcId="{57A5DB88-7112-4B9B-BCE9-1B27AF8D372F}" destId="{60BC89D7-A446-4DD0-B000-41BE56477B8A}" srcOrd="1" destOrd="0" presId="urn:microsoft.com/office/officeart/2005/8/layout/StepDownProcess"/>
    <dgm:cxn modelId="{28E44728-167D-44D1-9C4F-B90BAFEAA9EB}" type="presParOf" srcId="{57A5DB88-7112-4B9B-BCE9-1B27AF8D372F}" destId="{88444046-0715-403F-811D-B6E23A2D20CE}" srcOrd="2" destOrd="0" presId="urn:microsoft.com/office/officeart/2005/8/layout/StepDownProcess"/>
    <dgm:cxn modelId="{127752B4-64DE-44B9-AB42-A649A329F301}" type="presParOf" srcId="{3F295D3E-6772-45BE-83E1-A08DD049A100}" destId="{3C97E9C1-7B89-4B66-A08A-CAEC5E31BA7E}" srcOrd="5" destOrd="0" presId="urn:microsoft.com/office/officeart/2005/8/layout/StepDownProcess"/>
    <dgm:cxn modelId="{A64C27D6-61E5-4880-AA71-90BFBFE0A53D}" type="presParOf" srcId="{3F295D3E-6772-45BE-83E1-A08DD049A100}" destId="{334BFDDD-83F6-48E4-B63C-D8BAF75D50CB}" srcOrd="6" destOrd="0" presId="urn:microsoft.com/office/officeart/2005/8/layout/StepDownProcess"/>
    <dgm:cxn modelId="{215A11CF-876C-4A09-B1CC-03BBB8C342AD}" type="presParOf" srcId="{334BFDDD-83F6-48E4-B63C-D8BAF75D50CB}" destId="{CB1D7FE8-60BC-4E22-8A70-7478637FC109}" srcOrd="0" destOrd="0" presId="urn:microsoft.com/office/officeart/2005/8/layout/StepDown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AA5FD9-A9AF-4CA3-A332-E05AD75C9274}" type="doc">
      <dgm:prSet loTypeId="urn:microsoft.com/office/officeart/2005/8/layout/StepDownProcess" loCatId="process" qsTypeId="urn:microsoft.com/office/officeart/2005/8/quickstyle/simple1" qsCatId="simple" csTypeId="urn:microsoft.com/office/officeart/2005/8/colors/colorful4" csCatId="colorful" phldr="1"/>
      <dgm:spPr/>
      <dgm:t>
        <a:bodyPr/>
        <a:lstStyle/>
        <a:p>
          <a:endParaRPr lang="fr-FR"/>
        </a:p>
      </dgm:t>
    </dgm:pt>
    <dgm:pt modelId="{2DFD31BC-251F-4052-913D-84070624552D}">
      <dgm:prSet phldrT="[Texte]" custT="1"/>
      <dgm:spPr>
        <a:blipFill>
          <a:blip xmlns:r="http://schemas.openxmlformats.org/officeDocument/2006/relationships" r:embed="rId1"/>
          <a:stretch>
            <a:fillRect r="-2283"/>
          </a:stretch>
        </a:blipFill>
      </dgm:spPr>
      <dgm:t>
        <a:bodyPr/>
        <a:lstStyle/>
        <a:p>
          <a:r>
            <a:rPr lang="fr-FR">
              <a:noFill/>
            </a:rPr>
            <a:t> </a:t>
          </a:r>
        </a:p>
      </dgm:t>
    </dgm:pt>
    <dgm:pt modelId="{6CA4E155-B0B7-4AAD-B2F6-56B89103DCF1}" type="parTrans" cxnId="{77E1D848-CE76-4C62-8CB7-BE8D3A5BFD6F}">
      <dgm:prSet/>
      <dgm:spPr/>
      <dgm:t>
        <a:bodyPr/>
        <a:lstStyle/>
        <a:p>
          <a:endParaRPr lang="fr-FR" sz="2400"/>
        </a:p>
      </dgm:t>
    </dgm:pt>
    <dgm:pt modelId="{D020804F-8374-49D9-AECA-DB316BF7C1C1}" type="sibTrans" cxnId="{77E1D848-CE76-4C62-8CB7-BE8D3A5BFD6F}">
      <dgm:prSet/>
      <dgm:spPr/>
      <dgm:t>
        <a:bodyPr/>
        <a:lstStyle/>
        <a:p>
          <a:endParaRPr lang="fr-FR" sz="2400"/>
        </a:p>
      </dgm:t>
    </dgm:pt>
    <dgm:pt modelId="{F450D299-D7D8-4D7B-B3FC-7F7C94BE48B7}">
      <dgm:prSet phldrT="[Texte]" custT="1"/>
      <dgm:spPr/>
      <dgm:t>
        <a:bodyPr/>
        <a:lstStyle/>
        <a:p>
          <a:r>
            <a:rPr lang="fr-FR" sz="1600" dirty="0" smtClean="0"/>
            <a:t>Pendant drop on </a:t>
          </a:r>
          <a:r>
            <a:rPr lang="fr-FR" sz="1600" dirty="0" err="1" smtClean="0"/>
            <a:t>several</a:t>
          </a:r>
          <a:r>
            <a:rPr lang="fr-FR" sz="1600" dirty="0" smtClean="0"/>
            <a:t> </a:t>
          </a:r>
          <a:r>
            <a:rPr lang="fr-FR" sz="1600" dirty="0" err="1" smtClean="0"/>
            <a:t>liquids</a:t>
          </a:r>
          <a:endParaRPr lang="fr-FR" sz="1600" dirty="0"/>
        </a:p>
      </dgm:t>
    </dgm:pt>
    <dgm:pt modelId="{4F2803F3-0E95-4329-8CB2-43B9CCE98108}" type="parTrans" cxnId="{CBE0684B-2B36-4D8D-9E5E-109337ED4939}">
      <dgm:prSet/>
      <dgm:spPr/>
      <dgm:t>
        <a:bodyPr/>
        <a:lstStyle/>
        <a:p>
          <a:endParaRPr lang="fr-FR" sz="2400"/>
        </a:p>
      </dgm:t>
    </dgm:pt>
    <dgm:pt modelId="{FBEADBAB-F1BD-42B0-AC61-94E267A1D0F5}" type="sibTrans" cxnId="{CBE0684B-2B36-4D8D-9E5E-109337ED4939}">
      <dgm:prSet/>
      <dgm:spPr/>
      <dgm:t>
        <a:bodyPr/>
        <a:lstStyle/>
        <a:p>
          <a:endParaRPr lang="fr-FR" sz="2400"/>
        </a:p>
      </dgm:t>
    </dgm:pt>
    <dgm:pt modelId="{7B7FB01E-AB60-4B94-A5CF-6F05F57D29C4}">
      <dgm:prSet phldrT="[Texte]" custT="1"/>
      <dgm:spPr>
        <a:blipFill>
          <a:blip xmlns:r="http://schemas.openxmlformats.org/officeDocument/2006/relationships" r:embed="rId2"/>
          <a:stretch>
            <a:fillRect/>
          </a:stretch>
        </a:blipFill>
      </dgm:spPr>
      <dgm:t>
        <a:bodyPr/>
        <a:lstStyle/>
        <a:p>
          <a:r>
            <a:rPr lang="fr-FR">
              <a:noFill/>
            </a:rPr>
            <a:t> </a:t>
          </a:r>
        </a:p>
      </dgm:t>
    </dgm:pt>
    <dgm:pt modelId="{F8DEBC91-3F13-4712-8599-904E98B195EA}" type="parTrans" cxnId="{5F3741B4-2417-4C7D-A392-DE4B32BF2719}">
      <dgm:prSet/>
      <dgm:spPr/>
      <dgm:t>
        <a:bodyPr/>
        <a:lstStyle/>
        <a:p>
          <a:endParaRPr lang="fr-FR" sz="2400"/>
        </a:p>
      </dgm:t>
    </dgm:pt>
    <dgm:pt modelId="{873C3FEB-18E3-4B35-8A97-A22B4348ED0B}" type="sibTrans" cxnId="{5F3741B4-2417-4C7D-A392-DE4B32BF2719}">
      <dgm:prSet/>
      <dgm:spPr/>
      <dgm:t>
        <a:bodyPr/>
        <a:lstStyle/>
        <a:p>
          <a:endParaRPr lang="fr-FR" sz="2400"/>
        </a:p>
      </dgm:t>
    </dgm:pt>
    <dgm:pt modelId="{8F2DB9AE-DF05-4BDC-B02B-8FE6B30A0A3B}">
      <dgm:prSet phldrT="[Texte]" custT="1"/>
      <dgm:spPr/>
      <dgm:t>
        <a:bodyPr/>
        <a:lstStyle/>
        <a:p>
          <a:r>
            <a:rPr lang="fr-FR" sz="1600" dirty="0" smtClean="0"/>
            <a:t>Contact angle </a:t>
          </a:r>
          <a:r>
            <a:rPr lang="fr-FR" sz="1600" dirty="0" err="1" smtClean="0"/>
            <a:t>with</a:t>
          </a:r>
          <a:r>
            <a:rPr lang="fr-FR" sz="1600" dirty="0" smtClean="0"/>
            <a:t> an </a:t>
          </a:r>
          <a:r>
            <a:rPr lang="fr-FR" sz="1600" dirty="0" err="1" smtClean="0"/>
            <a:t>apolar</a:t>
          </a:r>
          <a:r>
            <a:rPr lang="fr-FR" sz="1600" dirty="0" smtClean="0"/>
            <a:t> </a:t>
          </a:r>
          <a:r>
            <a:rPr lang="fr-FR" sz="1600" dirty="0" err="1" smtClean="0"/>
            <a:t>liquid</a:t>
          </a:r>
          <a:r>
            <a:rPr lang="fr-FR" sz="1600" dirty="0" smtClean="0"/>
            <a:t>: CH</a:t>
          </a:r>
          <a:r>
            <a:rPr lang="fr-FR" sz="1600" baseline="-25000" dirty="0" smtClean="0"/>
            <a:t>2</a:t>
          </a:r>
          <a:r>
            <a:rPr lang="fr-FR" sz="1600" dirty="0" smtClean="0"/>
            <a:t>I</a:t>
          </a:r>
          <a:r>
            <a:rPr lang="fr-FR" sz="1600" baseline="-25000" dirty="0" smtClean="0"/>
            <a:t>2</a:t>
          </a:r>
          <a:endParaRPr lang="fr-FR" sz="1600" baseline="-25000" dirty="0"/>
        </a:p>
      </dgm:t>
    </dgm:pt>
    <dgm:pt modelId="{38765821-1ACA-4780-88A9-9D09BCBB028E}" type="parTrans" cxnId="{51B33CCF-B84D-4309-8A40-989F83583B9D}">
      <dgm:prSet/>
      <dgm:spPr/>
      <dgm:t>
        <a:bodyPr/>
        <a:lstStyle/>
        <a:p>
          <a:endParaRPr lang="fr-FR" sz="2400"/>
        </a:p>
      </dgm:t>
    </dgm:pt>
    <dgm:pt modelId="{0FE63BF8-AF0C-4F37-9CD9-51770BD24A76}" type="sibTrans" cxnId="{51B33CCF-B84D-4309-8A40-989F83583B9D}">
      <dgm:prSet/>
      <dgm:spPr/>
      <dgm:t>
        <a:bodyPr/>
        <a:lstStyle/>
        <a:p>
          <a:endParaRPr lang="fr-FR" sz="2400"/>
        </a:p>
      </dgm:t>
    </dgm:pt>
    <dgm:pt modelId="{80849DEF-5DB6-4340-991B-DA2DA11F52C8}">
      <dgm:prSet phldrT="[Texte]" custT="1"/>
      <dgm:spPr>
        <a:blipFill>
          <a:blip xmlns:r="http://schemas.openxmlformats.org/officeDocument/2006/relationships" r:embed="rId3"/>
          <a:stretch>
            <a:fillRect/>
          </a:stretch>
        </a:blipFill>
      </dgm:spPr>
      <dgm:t>
        <a:bodyPr/>
        <a:lstStyle/>
        <a:p>
          <a:r>
            <a:rPr lang="fr-FR">
              <a:noFill/>
            </a:rPr>
            <a:t> </a:t>
          </a:r>
        </a:p>
      </dgm:t>
    </dgm:pt>
    <dgm:pt modelId="{EE0E14F6-C050-49A0-ABD6-55D4563E4AF1}" type="parTrans" cxnId="{71E53E37-43ED-4A52-9B1D-185F1887A342}">
      <dgm:prSet/>
      <dgm:spPr/>
      <dgm:t>
        <a:bodyPr/>
        <a:lstStyle/>
        <a:p>
          <a:endParaRPr lang="fr-FR" sz="2400"/>
        </a:p>
      </dgm:t>
    </dgm:pt>
    <dgm:pt modelId="{C65A6717-722A-4989-AC95-D3157A17D0BB}" type="sibTrans" cxnId="{71E53E37-43ED-4A52-9B1D-185F1887A342}">
      <dgm:prSet/>
      <dgm:spPr/>
      <dgm:t>
        <a:bodyPr/>
        <a:lstStyle/>
        <a:p>
          <a:endParaRPr lang="fr-FR" sz="2400"/>
        </a:p>
      </dgm:t>
    </dgm:pt>
    <dgm:pt modelId="{4A555F8A-8457-48E0-9B8C-505458BDA0E6}">
      <dgm:prSet phldrT="[Texte]" custT="1"/>
      <dgm:spPr>
        <a:blipFill>
          <a:blip xmlns:r="http://schemas.openxmlformats.org/officeDocument/2006/relationships" r:embed="rId4"/>
          <a:stretch>
            <a:fillRect/>
          </a:stretch>
        </a:blipFill>
      </dgm:spPr>
      <dgm:t>
        <a:bodyPr/>
        <a:lstStyle/>
        <a:p>
          <a:r>
            <a:rPr lang="fr-FR">
              <a:noFill/>
            </a:rPr>
            <a:t> </a:t>
          </a:r>
        </a:p>
      </dgm:t>
    </dgm:pt>
    <dgm:pt modelId="{7FF74B6B-F892-4865-BA51-07B144BEB1F6}" type="parTrans" cxnId="{B38CD166-4C07-4E3A-9BCF-0A7F13905E67}">
      <dgm:prSet/>
      <dgm:spPr/>
      <dgm:t>
        <a:bodyPr/>
        <a:lstStyle/>
        <a:p>
          <a:endParaRPr lang="fr-FR" sz="2400"/>
        </a:p>
      </dgm:t>
    </dgm:pt>
    <dgm:pt modelId="{05B7C420-0555-4DB5-BC9B-189F10BA3944}" type="sibTrans" cxnId="{B38CD166-4C07-4E3A-9BCF-0A7F13905E67}">
      <dgm:prSet/>
      <dgm:spPr/>
      <dgm:t>
        <a:bodyPr/>
        <a:lstStyle/>
        <a:p>
          <a:endParaRPr lang="fr-FR" sz="2400"/>
        </a:p>
      </dgm:t>
    </dgm:pt>
    <dgm:pt modelId="{CE5B3765-EC58-4328-A384-346A9496C212}">
      <dgm:prSet phldrT="[Texte]" custT="1"/>
      <dgm:spPr/>
      <dgm:t>
        <a:bodyPr/>
        <a:lstStyle/>
        <a:p>
          <a:r>
            <a:rPr lang="fr-FR" sz="1600" dirty="0" smtClean="0"/>
            <a:t>Contact angle </a:t>
          </a:r>
          <a:r>
            <a:rPr lang="fr-FR" sz="1600" dirty="0" err="1" smtClean="0"/>
            <a:t>with</a:t>
          </a:r>
          <a:r>
            <a:rPr lang="fr-FR" sz="1600" dirty="0" smtClean="0"/>
            <a:t> </a:t>
          </a:r>
          <a:r>
            <a:rPr lang="fr-FR" sz="1600" dirty="0" err="1" smtClean="0"/>
            <a:t>several</a:t>
          </a:r>
          <a:r>
            <a:rPr lang="fr-FR" sz="1600" dirty="0" smtClean="0"/>
            <a:t> </a:t>
          </a:r>
          <a:r>
            <a:rPr lang="fr-FR" sz="1600" dirty="0" err="1" smtClean="0"/>
            <a:t>liquids</a:t>
          </a:r>
          <a:endParaRPr lang="fr-FR" sz="1600" dirty="0"/>
        </a:p>
      </dgm:t>
    </dgm:pt>
    <dgm:pt modelId="{BE494400-C0EF-4415-92E8-464A739E4363}" type="parTrans" cxnId="{7FCB51E0-057E-4A66-8F41-82F0F393A635}">
      <dgm:prSet/>
      <dgm:spPr/>
      <dgm:t>
        <a:bodyPr/>
        <a:lstStyle/>
        <a:p>
          <a:endParaRPr lang="fr-FR" sz="2400"/>
        </a:p>
      </dgm:t>
    </dgm:pt>
    <dgm:pt modelId="{E04600C6-F75C-4282-918C-83F498BE7D7D}" type="sibTrans" cxnId="{7FCB51E0-057E-4A66-8F41-82F0F393A635}">
      <dgm:prSet/>
      <dgm:spPr/>
      <dgm:t>
        <a:bodyPr/>
        <a:lstStyle/>
        <a:p>
          <a:endParaRPr lang="fr-FR" sz="2400"/>
        </a:p>
      </dgm:t>
    </dgm:pt>
    <dgm:pt modelId="{3F295D3E-6772-45BE-83E1-A08DD049A100}" type="pres">
      <dgm:prSet presAssocID="{20AA5FD9-A9AF-4CA3-A332-E05AD75C9274}" presName="rootnode" presStyleCnt="0">
        <dgm:presLayoutVars>
          <dgm:chMax/>
          <dgm:chPref/>
          <dgm:dir/>
          <dgm:animLvl val="lvl"/>
        </dgm:presLayoutVars>
      </dgm:prSet>
      <dgm:spPr/>
    </dgm:pt>
    <dgm:pt modelId="{21DEFF22-849F-472C-97EF-881F50045C6A}" type="pres">
      <dgm:prSet presAssocID="{2DFD31BC-251F-4052-913D-84070624552D}" presName="composite" presStyleCnt="0"/>
      <dgm:spPr/>
    </dgm:pt>
    <dgm:pt modelId="{8CC39C7C-6252-428F-AA65-D9282BB4DA78}" type="pres">
      <dgm:prSet presAssocID="{2DFD31BC-251F-4052-913D-84070624552D}" presName="bentUpArrow1" presStyleLbl="alignImgPlace1" presStyleIdx="0" presStyleCnt="3"/>
      <dgm:spPr/>
    </dgm:pt>
    <dgm:pt modelId="{80281B4E-477F-4B9E-8A93-BE3145315AFA}" type="pres">
      <dgm:prSet presAssocID="{2DFD31BC-251F-4052-913D-84070624552D}" presName="ParentText" presStyleLbl="node1" presStyleIdx="0" presStyleCnt="4">
        <dgm:presLayoutVars>
          <dgm:chMax val="1"/>
          <dgm:chPref val="1"/>
          <dgm:bulletEnabled val="1"/>
        </dgm:presLayoutVars>
      </dgm:prSet>
      <dgm:spPr/>
      <dgm:t>
        <a:bodyPr/>
        <a:lstStyle/>
        <a:p>
          <a:endParaRPr lang="fr-FR"/>
        </a:p>
      </dgm:t>
    </dgm:pt>
    <dgm:pt modelId="{04BCC2BE-D776-4F0B-A979-B7119E06A3D1}" type="pres">
      <dgm:prSet presAssocID="{2DFD31BC-251F-4052-913D-84070624552D}" presName="ChildText" presStyleLbl="revTx" presStyleIdx="0" presStyleCnt="3" custScaleX="168637" custLinFactNeighborX="42347" custLinFactNeighborY="4858">
        <dgm:presLayoutVars>
          <dgm:chMax val="0"/>
          <dgm:chPref val="0"/>
          <dgm:bulletEnabled val="1"/>
        </dgm:presLayoutVars>
      </dgm:prSet>
      <dgm:spPr/>
      <dgm:t>
        <a:bodyPr/>
        <a:lstStyle/>
        <a:p>
          <a:endParaRPr lang="fr-FR"/>
        </a:p>
      </dgm:t>
    </dgm:pt>
    <dgm:pt modelId="{93E201FA-0903-4F94-95A6-409DBE255740}" type="pres">
      <dgm:prSet presAssocID="{D020804F-8374-49D9-AECA-DB316BF7C1C1}" presName="sibTrans" presStyleCnt="0"/>
      <dgm:spPr/>
    </dgm:pt>
    <dgm:pt modelId="{50ACF48F-1EFB-4374-B3A9-7D5E4B24C9A7}" type="pres">
      <dgm:prSet presAssocID="{7B7FB01E-AB60-4B94-A5CF-6F05F57D29C4}" presName="composite" presStyleCnt="0"/>
      <dgm:spPr/>
    </dgm:pt>
    <dgm:pt modelId="{30FA619F-1418-4B96-981F-D1FD4D946068}" type="pres">
      <dgm:prSet presAssocID="{7B7FB01E-AB60-4B94-A5CF-6F05F57D29C4}" presName="bentUpArrow1" presStyleLbl="alignImgPlace1" presStyleIdx="1" presStyleCnt="3"/>
      <dgm:spPr/>
    </dgm:pt>
    <dgm:pt modelId="{B7856CDE-AB38-46EB-8A25-88D27267F89B}" type="pres">
      <dgm:prSet presAssocID="{7B7FB01E-AB60-4B94-A5CF-6F05F57D29C4}" presName="ParentText" presStyleLbl="node1" presStyleIdx="1" presStyleCnt="4">
        <dgm:presLayoutVars>
          <dgm:chMax val="1"/>
          <dgm:chPref val="1"/>
          <dgm:bulletEnabled val="1"/>
        </dgm:presLayoutVars>
      </dgm:prSet>
      <dgm:spPr/>
      <dgm:t>
        <a:bodyPr/>
        <a:lstStyle/>
        <a:p>
          <a:endParaRPr lang="fr-FR"/>
        </a:p>
      </dgm:t>
    </dgm:pt>
    <dgm:pt modelId="{62EF258D-F8FB-46D7-9977-465D0D95266E}" type="pres">
      <dgm:prSet presAssocID="{7B7FB01E-AB60-4B94-A5CF-6F05F57D29C4}" presName="ChildText" presStyleLbl="revTx" presStyleIdx="1" presStyleCnt="3" custScaleX="193777" custLinFactNeighborX="60119" custLinFactNeighborY="1356">
        <dgm:presLayoutVars>
          <dgm:chMax val="0"/>
          <dgm:chPref val="0"/>
          <dgm:bulletEnabled val="1"/>
        </dgm:presLayoutVars>
      </dgm:prSet>
      <dgm:spPr/>
    </dgm:pt>
    <dgm:pt modelId="{8E38B793-01B1-4239-995B-1F0C58BBBDF1}" type="pres">
      <dgm:prSet presAssocID="{873C3FEB-18E3-4B35-8A97-A22B4348ED0B}" presName="sibTrans" presStyleCnt="0"/>
      <dgm:spPr/>
    </dgm:pt>
    <dgm:pt modelId="{57A5DB88-7112-4B9B-BCE9-1B27AF8D372F}" type="pres">
      <dgm:prSet presAssocID="{80849DEF-5DB6-4340-991B-DA2DA11F52C8}" presName="composite" presStyleCnt="0"/>
      <dgm:spPr/>
    </dgm:pt>
    <dgm:pt modelId="{C053CA5F-C3D5-4ADC-8542-B039DB4F8150}" type="pres">
      <dgm:prSet presAssocID="{80849DEF-5DB6-4340-991B-DA2DA11F52C8}" presName="bentUpArrow1" presStyleLbl="alignImgPlace1" presStyleIdx="2" presStyleCnt="3"/>
      <dgm:spPr/>
    </dgm:pt>
    <dgm:pt modelId="{60BC89D7-A446-4DD0-B000-41BE56477B8A}" type="pres">
      <dgm:prSet presAssocID="{80849DEF-5DB6-4340-991B-DA2DA11F52C8}" presName="ParentText" presStyleLbl="node1" presStyleIdx="2" presStyleCnt="4">
        <dgm:presLayoutVars>
          <dgm:chMax val="1"/>
          <dgm:chPref val="1"/>
          <dgm:bulletEnabled val="1"/>
        </dgm:presLayoutVars>
      </dgm:prSet>
      <dgm:spPr/>
      <dgm:t>
        <a:bodyPr/>
        <a:lstStyle/>
        <a:p>
          <a:endParaRPr lang="fr-FR"/>
        </a:p>
      </dgm:t>
    </dgm:pt>
    <dgm:pt modelId="{88444046-0715-403F-811D-B6E23A2D20CE}" type="pres">
      <dgm:prSet presAssocID="{80849DEF-5DB6-4340-991B-DA2DA11F52C8}" presName="ChildText" presStyleLbl="revTx" presStyleIdx="2" presStyleCnt="3" custScaleX="160785" custLinFactNeighborX="40080" custLinFactNeighborY="1356">
        <dgm:presLayoutVars>
          <dgm:chMax val="0"/>
          <dgm:chPref val="0"/>
          <dgm:bulletEnabled val="1"/>
        </dgm:presLayoutVars>
      </dgm:prSet>
      <dgm:spPr/>
    </dgm:pt>
    <dgm:pt modelId="{3C97E9C1-7B89-4B66-A08A-CAEC5E31BA7E}" type="pres">
      <dgm:prSet presAssocID="{C65A6717-722A-4989-AC95-D3157A17D0BB}" presName="sibTrans" presStyleCnt="0"/>
      <dgm:spPr/>
    </dgm:pt>
    <dgm:pt modelId="{334BFDDD-83F6-48E4-B63C-D8BAF75D50CB}" type="pres">
      <dgm:prSet presAssocID="{4A555F8A-8457-48E0-9B8C-505458BDA0E6}" presName="composite" presStyleCnt="0"/>
      <dgm:spPr/>
    </dgm:pt>
    <dgm:pt modelId="{CB1D7FE8-60BC-4E22-8A70-7478637FC109}" type="pres">
      <dgm:prSet presAssocID="{4A555F8A-8457-48E0-9B8C-505458BDA0E6}" presName="ParentText" presStyleLbl="node1" presStyleIdx="3" presStyleCnt="4" custScaleX="162890" custScaleY="230314" custLinFactNeighborX="-18346" custLinFactNeighborY="-3435">
        <dgm:presLayoutVars>
          <dgm:chMax val="1"/>
          <dgm:chPref val="1"/>
          <dgm:bulletEnabled val="1"/>
        </dgm:presLayoutVars>
      </dgm:prSet>
      <dgm:spPr/>
      <dgm:t>
        <a:bodyPr/>
        <a:lstStyle/>
        <a:p>
          <a:endParaRPr lang="fr-FR"/>
        </a:p>
      </dgm:t>
    </dgm:pt>
  </dgm:ptLst>
  <dgm:cxnLst>
    <dgm:cxn modelId="{4505C546-50D7-4ABB-B2F0-F6F193065294}" type="presOf" srcId="{2DFD31BC-251F-4052-913D-84070624552D}" destId="{80281B4E-477F-4B9E-8A93-BE3145315AFA}" srcOrd="0" destOrd="0" presId="urn:microsoft.com/office/officeart/2005/8/layout/StepDownProcess"/>
    <dgm:cxn modelId="{DED58BDD-63A9-4F30-85A0-979BFB8FF815}" type="presOf" srcId="{20AA5FD9-A9AF-4CA3-A332-E05AD75C9274}" destId="{3F295D3E-6772-45BE-83E1-A08DD049A100}" srcOrd="0" destOrd="0" presId="urn:microsoft.com/office/officeart/2005/8/layout/StepDownProcess"/>
    <dgm:cxn modelId="{B38CD166-4C07-4E3A-9BCF-0A7F13905E67}" srcId="{20AA5FD9-A9AF-4CA3-A332-E05AD75C9274}" destId="{4A555F8A-8457-48E0-9B8C-505458BDA0E6}" srcOrd="3" destOrd="0" parTransId="{7FF74B6B-F892-4865-BA51-07B144BEB1F6}" sibTransId="{05B7C420-0555-4DB5-BC9B-189F10BA3944}"/>
    <dgm:cxn modelId="{77E1D848-CE76-4C62-8CB7-BE8D3A5BFD6F}" srcId="{20AA5FD9-A9AF-4CA3-A332-E05AD75C9274}" destId="{2DFD31BC-251F-4052-913D-84070624552D}" srcOrd="0" destOrd="0" parTransId="{6CA4E155-B0B7-4AAD-B2F6-56B89103DCF1}" sibTransId="{D020804F-8374-49D9-AECA-DB316BF7C1C1}"/>
    <dgm:cxn modelId="{935ACD84-0280-41C3-985A-FF3B9E557054}" type="presOf" srcId="{CE5B3765-EC58-4328-A384-346A9496C212}" destId="{88444046-0715-403F-811D-B6E23A2D20CE}" srcOrd="0" destOrd="0" presId="urn:microsoft.com/office/officeart/2005/8/layout/StepDownProcess"/>
    <dgm:cxn modelId="{806822B9-9F60-44EA-91AB-2C5D94428CB9}" type="presOf" srcId="{4A555F8A-8457-48E0-9B8C-505458BDA0E6}" destId="{CB1D7FE8-60BC-4E22-8A70-7478637FC109}" srcOrd="0" destOrd="0" presId="urn:microsoft.com/office/officeart/2005/8/layout/StepDownProcess"/>
    <dgm:cxn modelId="{83976D56-8757-481C-BDA4-5EFBCA2096A6}" type="presOf" srcId="{7B7FB01E-AB60-4B94-A5CF-6F05F57D29C4}" destId="{B7856CDE-AB38-46EB-8A25-88D27267F89B}" srcOrd="0" destOrd="0" presId="urn:microsoft.com/office/officeart/2005/8/layout/StepDownProcess"/>
    <dgm:cxn modelId="{51B33CCF-B84D-4309-8A40-989F83583B9D}" srcId="{7B7FB01E-AB60-4B94-A5CF-6F05F57D29C4}" destId="{8F2DB9AE-DF05-4BDC-B02B-8FE6B30A0A3B}" srcOrd="0" destOrd="0" parTransId="{38765821-1ACA-4780-88A9-9D09BCBB028E}" sibTransId="{0FE63BF8-AF0C-4F37-9CD9-51770BD24A76}"/>
    <dgm:cxn modelId="{5F3741B4-2417-4C7D-A392-DE4B32BF2719}" srcId="{20AA5FD9-A9AF-4CA3-A332-E05AD75C9274}" destId="{7B7FB01E-AB60-4B94-A5CF-6F05F57D29C4}" srcOrd="1" destOrd="0" parTransId="{F8DEBC91-3F13-4712-8599-904E98B195EA}" sibTransId="{873C3FEB-18E3-4B35-8A97-A22B4348ED0B}"/>
    <dgm:cxn modelId="{AC9B4C4B-EF6A-4E95-A5DE-A8671670A937}" type="presOf" srcId="{8F2DB9AE-DF05-4BDC-B02B-8FE6B30A0A3B}" destId="{62EF258D-F8FB-46D7-9977-465D0D95266E}" srcOrd="0" destOrd="0" presId="urn:microsoft.com/office/officeart/2005/8/layout/StepDownProcess"/>
    <dgm:cxn modelId="{90504FF5-3054-4061-94CA-7D658452DA0E}" type="presOf" srcId="{F450D299-D7D8-4D7B-B3FC-7F7C94BE48B7}" destId="{04BCC2BE-D776-4F0B-A979-B7119E06A3D1}" srcOrd="0" destOrd="0" presId="urn:microsoft.com/office/officeart/2005/8/layout/StepDownProcess"/>
    <dgm:cxn modelId="{71E53E37-43ED-4A52-9B1D-185F1887A342}" srcId="{20AA5FD9-A9AF-4CA3-A332-E05AD75C9274}" destId="{80849DEF-5DB6-4340-991B-DA2DA11F52C8}" srcOrd="2" destOrd="0" parTransId="{EE0E14F6-C050-49A0-ABD6-55D4563E4AF1}" sibTransId="{C65A6717-722A-4989-AC95-D3157A17D0BB}"/>
    <dgm:cxn modelId="{7FCB51E0-057E-4A66-8F41-82F0F393A635}" srcId="{80849DEF-5DB6-4340-991B-DA2DA11F52C8}" destId="{CE5B3765-EC58-4328-A384-346A9496C212}" srcOrd="0" destOrd="0" parTransId="{BE494400-C0EF-4415-92E8-464A739E4363}" sibTransId="{E04600C6-F75C-4282-918C-83F498BE7D7D}"/>
    <dgm:cxn modelId="{B163E68F-3CA4-4D19-8BAE-9A940C15CE98}" type="presOf" srcId="{80849DEF-5DB6-4340-991B-DA2DA11F52C8}" destId="{60BC89D7-A446-4DD0-B000-41BE56477B8A}" srcOrd="0" destOrd="0" presId="urn:microsoft.com/office/officeart/2005/8/layout/StepDownProcess"/>
    <dgm:cxn modelId="{CBE0684B-2B36-4D8D-9E5E-109337ED4939}" srcId="{2DFD31BC-251F-4052-913D-84070624552D}" destId="{F450D299-D7D8-4D7B-B3FC-7F7C94BE48B7}" srcOrd="0" destOrd="0" parTransId="{4F2803F3-0E95-4329-8CB2-43B9CCE98108}" sibTransId="{FBEADBAB-F1BD-42B0-AC61-94E267A1D0F5}"/>
    <dgm:cxn modelId="{27AA97A9-42E9-4C91-9EA4-BF91AF095133}" type="presParOf" srcId="{3F295D3E-6772-45BE-83E1-A08DD049A100}" destId="{21DEFF22-849F-472C-97EF-881F50045C6A}" srcOrd="0" destOrd="0" presId="urn:microsoft.com/office/officeart/2005/8/layout/StepDownProcess"/>
    <dgm:cxn modelId="{9E79D60E-3E23-4A7C-BEA2-7A445E73E61A}" type="presParOf" srcId="{21DEFF22-849F-472C-97EF-881F50045C6A}" destId="{8CC39C7C-6252-428F-AA65-D9282BB4DA78}" srcOrd="0" destOrd="0" presId="urn:microsoft.com/office/officeart/2005/8/layout/StepDownProcess"/>
    <dgm:cxn modelId="{6A0D5847-FC21-4EB2-82D1-67C1A6ED0799}" type="presParOf" srcId="{21DEFF22-849F-472C-97EF-881F50045C6A}" destId="{80281B4E-477F-4B9E-8A93-BE3145315AFA}" srcOrd="1" destOrd="0" presId="urn:microsoft.com/office/officeart/2005/8/layout/StepDownProcess"/>
    <dgm:cxn modelId="{47267996-2767-4F05-9655-BD1EA5983D87}" type="presParOf" srcId="{21DEFF22-849F-472C-97EF-881F50045C6A}" destId="{04BCC2BE-D776-4F0B-A979-B7119E06A3D1}" srcOrd="2" destOrd="0" presId="urn:microsoft.com/office/officeart/2005/8/layout/StepDownProcess"/>
    <dgm:cxn modelId="{C5DF52C5-DB41-4316-92F6-DCCF0E08713D}" type="presParOf" srcId="{3F295D3E-6772-45BE-83E1-A08DD049A100}" destId="{93E201FA-0903-4F94-95A6-409DBE255740}" srcOrd="1" destOrd="0" presId="urn:microsoft.com/office/officeart/2005/8/layout/StepDownProcess"/>
    <dgm:cxn modelId="{81501AF4-DAF6-48BB-926B-CC3506F58CD7}" type="presParOf" srcId="{3F295D3E-6772-45BE-83E1-A08DD049A100}" destId="{50ACF48F-1EFB-4374-B3A9-7D5E4B24C9A7}" srcOrd="2" destOrd="0" presId="urn:microsoft.com/office/officeart/2005/8/layout/StepDownProcess"/>
    <dgm:cxn modelId="{98040026-4F0A-4DB0-A15D-507374F0299E}" type="presParOf" srcId="{50ACF48F-1EFB-4374-B3A9-7D5E4B24C9A7}" destId="{30FA619F-1418-4B96-981F-D1FD4D946068}" srcOrd="0" destOrd="0" presId="urn:microsoft.com/office/officeart/2005/8/layout/StepDownProcess"/>
    <dgm:cxn modelId="{4AF1FE09-F5D9-46CB-81E0-F6A315F38232}" type="presParOf" srcId="{50ACF48F-1EFB-4374-B3A9-7D5E4B24C9A7}" destId="{B7856CDE-AB38-46EB-8A25-88D27267F89B}" srcOrd="1" destOrd="0" presId="urn:microsoft.com/office/officeart/2005/8/layout/StepDownProcess"/>
    <dgm:cxn modelId="{F37F6E74-8B77-40E0-8E2A-92F135964821}" type="presParOf" srcId="{50ACF48F-1EFB-4374-B3A9-7D5E4B24C9A7}" destId="{62EF258D-F8FB-46D7-9977-465D0D95266E}" srcOrd="2" destOrd="0" presId="urn:microsoft.com/office/officeart/2005/8/layout/StepDownProcess"/>
    <dgm:cxn modelId="{97E77086-8CC4-4B9C-AB86-5A82EE75D142}" type="presParOf" srcId="{3F295D3E-6772-45BE-83E1-A08DD049A100}" destId="{8E38B793-01B1-4239-995B-1F0C58BBBDF1}" srcOrd="3" destOrd="0" presId="urn:microsoft.com/office/officeart/2005/8/layout/StepDownProcess"/>
    <dgm:cxn modelId="{7BE93F95-8158-4A19-AAC5-CAC2097BB5E4}" type="presParOf" srcId="{3F295D3E-6772-45BE-83E1-A08DD049A100}" destId="{57A5DB88-7112-4B9B-BCE9-1B27AF8D372F}" srcOrd="4" destOrd="0" presId="urn:microsoft.com/office/officeart/2005/8/layout/StepDownProcess"/>
    <dgm:cxn modelId="{86E88F1D-5077-418B-A026-81CC0880A796}" type="presParOf" srcId="{57A5DB88-7112-4B9B-BCE9-1B27AF8D372F}" destId="{C053CA5F-C3D5-4ADC-8542-B039DB4F8150}" srcOrd="0" destOrd="0" presId="urn:microsoft.com/office/officeart/2005/8/layout/StepDownProcess"/>
    <dgm:cxn modelId="{714D7018-40A6-44E9-95D1-9A90E80DED94}" type="presParOf" srcId="{57A5DB88-7112-4B9B-BCE9-1B27AF8D372F}" destId="{60BC89D7-A446-4DD0-B000-41BE56477B8A}" srcOrd="1" destOrd="0" presId="urn:microsoft.com/office/officeart/2005/8/layout/StepDownProcess"/>
    <dgm:cxn modelId="{28E44728-167D-44D1-9C4F-B90BAFEAA9EB}" type="presParOf" srcId="{57A5DB88-7112-4B9B-BCE9-1B27AF8D372F}" destId="{88444046-0715-403F-811D-B6E23A2D20CE}" srcOrd="2" destOrd="0" presId="urn:microsoft.com/office/officeart/2005/8/layout/StepDownProcess"/>
    <dgm:cxn modelId="{127752B4-64DE-44B9-AB42-A649A329F301}" type="presParOf" srcId="{3F295D3E-6772-45BE-83E1-A08DD049A100}" destId="{3C97E9C1-7B89-4B66-A08A-CAEC5E31BA7E}" srcOrd="5" destOrd="0" presId="urn:microsoft.com/office/officeart/2005/8/layout/StepDownProcess"/>
    <dgm:cxn modelId="{A64C27D6-61E5-4880-AA71-90BFBFE0A53D}" type="presParOf" srcId="{3F295D3E-6772-45BE-83E1-A08DD049A100}" destId="{334BFDDD-83F6-48E4-B63C-D8BAF75D50CB}" srcOrd="6" destOrd="0" presId="urn:microsoft.com/office/officeart/2005/8/layout/StepDownProcess"/>
    <dgm:cxn modelId="{215A11CF-876C-4A09-B1CC-03BBB8C342AD}" type="presParOf" srcId="{334BFDDD-83F6-48E4-B63C-D8BAF75D50CB}" destId="{CB1D7FE8-60BC-4E22-8A70-7478637FC109}" srcOrd="0" destOrd="0" presId="urn:microsoft.com/office/officeart/2005/8/layout/StepDown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0AA5FD9-A9AF-4CA3-A332-E05AD75C9274}" type="doc">
      <dgm:prSet loTypeId="urn:microsoft.com/office/officeart/2005/8/layout/StepDownProcess" loCatId="process" qsTypeId="urn:microsoft.com/office/officeart/2005/8/quickstyle/simple1" qsCatId="simple" csTypeId="urn:microsoft.com/office/officeart/2005/8/colors/colorful4" csCatId="colorful" phldr="1"/>
      <dgm:spPr/>
      <dgm:t>
        <a:bodyPr/>
        <a:lstStyle/>
        <a:p>
          <a:endParaRPr lang="fr-FR"/>
        </a:p>
      </dgm:t>
    </dgm:pt>
    <mc:AlternateContent xmlns:mc="http://schemas.openxmlformats.org/markup-compatibility/2006" xmlns:a14="http://schemas.microsoft.com/office/drawing/2010/main">
      <mc:Choice Requires="a14">
        <dgm:pt modelId="{2DFD31BC-251F-4052-913D-84070624552D}">
          <dgm:prSet phldrT="[Texte]" custT="1"/>
          <dgm:spPr/>
          <dgm:t>
            <a:bodyPr/>
            <a:lstStyle/>
            <a:p>
              <a14:m>
                <m:oMath xmlns:m="http://schemas.openxmlformats.org/officeDocument/2006/math">
                  <m:sSub>
                    <m:sSubPr>
                      <m:ctrlPr>
                        <a:rPr lang="fr-FR" sz="2000" i="1" smtClean="0">
                          <a:latin typeface="Cambria Math" panose="02040503050406030204" pitchFamily="18" charset="0"/>
                        </a:rPr>
                      </m:ctrlPr>
                    </m:sSubPr>
                    <m:e>
                      <m:r>
                        <a:rPr lang="fr-FR" sz="2000" i="1" smtClean="0">
                          <a:latin typeface="Cambria Math" panose="02040503050406030204" pitchFamily="18" charset="0"/>
                          <a:ea typeface="Cambria Math" panose="02040503050406030204" pitchFamily="18" charset="0"/>
                        </a:rPr>
                        <m:t>𝛾</m:t>
                      </m:r>
                    </m:e>
                    <m:sub>
                      <m:r>
                        <a:rPr lang="fr-FR" sz="2000" b="0" i="1" smtClean="0">
                          <a:latin typeface="Cambria Math" panose="02040503050406030204" pitchFamily="18" charset="0"/>
                        </a:rPr>
                        <m:t>𝑙𝑖𝑞𝑢𝑖𝑑</m:t>
                      </m:r>
                    </m:sub>
                  </m:sSub>
                </m:oMath>
              </a14:m>
              <a:r>
                <a:rPr lang="fr-FR" sz="2000" dirty="0" smtClean="0"/>
                <a:t>(T) </a:t>
              </a:r>
              <a:endParaRPr lang="fr-FR" sz="2000" dirty="0"/>
            </a:p>
          </dgm:t>
        </dgm:pt>
      </mc:Choice>
      <mc:Fallback xmlns="">
        <dgm:pt modelId="{2DFD31BC-251F-4052-913D-84070624552D}">
          <dgm:prSet phldrT="[Texte]" custT="1"/>
          <dgm:spPr/>
          <dgm:t>
            <a:bodyPr/>
            <a:lstStyle/>
            <a:p>
              <a:r>
                <a:rPr lang="fr-FR" sz="2000" i="0" smtClean="0">
                  <a:latin typeface="Cambria Math" panose="02040503050406030204" pitchFamily="18" charset="0"/>
                  <a:ea typeface="Cambria Math" panose="02040503050406030204" pitchFamily="18" charset="0"/>
                </a:rPr>
                <a:t>𝛾_</a:t>
              </a:r>
              <a:r>
                <a:rPr lang="fr-FR" sz="2000" b="0" i="0" smtClean="0">
                  <a:latin typeface="Cambria Math" panose="02040503050406030204" pitchFamily="18" charset="0"/>
                </a:rPr>
                <a:t>𝑙𝑖𝑞𝑢𝑖𝑑</a:t>
              </a:r>
              <a:r>
                <a:rPr lang="fr-FR" sz="2000" dirty="0" smtClean="0"/>
                <a:t>(</a:t>
              </a:r>
              <a:r>
                <a:rPr lang="fr-FR" sz="2000" dirty="0" smtClean="0"/>
                <a:t>T) </a:t>
              </a:r>
              <a:endParaRPr lang="fr-FR" sz="2000" dirty="0"/>
            </a:p>
          </dgm:t>
        </dgm:pt>
      </mc:Fallback>
    </mc:AlternateContent>
    <dgm:pt modelId="{6CA4E155-B0B7-4AAD-B2F6-56B89103DCF1}" type="parTrans" cxnId="{77E1D848-CE76-4C62-8CB7-BE8D3A5BFD6F}">
      <dgm:prSet/>
      <dgm:spPr/>
      <dgm:t>
        <a:bodyPr/>
        <a:lstStyle/>
        <a:p>
          <a:endParaRPr lang="fr-FR" sz="2400"/>
        </a:p>
      </dgm:t>
    </dgm:pt>
    <dgm:pt modelId="{D020804F-8374-49D9-AECA-DB316BF7C1C1}" type="sibTrans" cxnId="{77E1D848-CE76-4C62-8CB7-BE8D3A5BFD6F}">
      <dgm:prSet/>
      <dgm:spPr/>
      <dgm:t>
        <a:bodyPr/>
        <a:lstStyle/>
        <a:p>
          <a:endParaRPr lang="fr-FR" sz="2400"/>
        </a:p>
      </dgm:t>
    </dgm:pt>
    <dgm:pt modelId="{F450D299-D7D8-4D7B-B3FC-7F7C94BE48B7}">
      <dgm:prSet phldrT="[Texte]" custT="1"/>
      <dgm:spPr/>
      <dgm:t>
        <a:bodyPr/>
        <a:lstStyle/>
        <a:p>
          <a:r>
            <a:rPr lang="fr-FR" sz="1600" dirty="0" smtClean="0"/>
            <a:t>Pendant drop on </a:t>
          </a:r>
          <a:r>
            <a:rPr lang="fr-FR" sz="1600" dirty="0" err="1" smtClean="0"/>
            <a:t>several</a:t>
          </a:r>
          <a:r>
            <a:rPr lang="fr-FR" sz="1600" dirty="0" smtClean="0"/>
            <a:t> </a:t>
          </a:r>
          <a:r>
            <a:rPr lang="fr-FR" sz="1600" dirty="0" err="1" smtClean="0"/>
            <a:t>liquids</a:t>
          </a:r>
          <a:endParaRPr lang="fr-FR" sz="1600" dirty="0"/>
        </a:p>
      </dgm:t>
    </dgm:pt>
    <dgm:pt modelId="{4F2803F3-0E95-4329-8CB2-43B9CCE98108}" type="parTrans" cxnId="{CBE0684B-2B36-4D8D-9E5E-109337ED4939}">
      <dgm:prSet/>
      <dgm:spPr/>
      <dgm:t>
        <a:bodyPr/>
        <a:lstStyle/>
        <a:p>
          <a:endParaRPr lang="fr-FR" sz="2400"/>
        </a:p>
      </dgm:t>
    </dgm:pt>
    <dgm:pt modelId="{FBEADBAB-F1BD-42B0-AC61-94E267A1D0F5}" type="sibTrans" cxnId="{CBE0684B-2B36-4D8D-9E5E-109337ED4939}">
      <dgm:prSet/>
      <dgm:spPr/>
      <dgm:t>
        <a:bodyPr/>
        <a:lstStyle/>
        <a:p>
          <a:endParaRPr lang="fr-FR" sz="2400"/>
        </a:p>
      </dgm:t>
    </dgm:pt>
    <mc:AlternateContent xmlns:mc="http://schemas.openxmlformats.org/markup-compatibility/2006" xmlns:a14="http://schemas.microsoft.com/office/drawing/2010/main">
      <mc:Choice Requires="a14">
        <dgm:pt modelId="{7B7FB01E-AB60-4B94-A5CF-6F05F57D29C4}">
          <dgm:prSet phldrT="[Texte]" custT="1"/>
          <dgm:spPr/>
          <dgm:t>
            <a:bodyPr/>
            <a:lstStyle/>
            <a:p>
              <a14:m>
                <m:oMath xmlns:m="http://schemas.openxmlformats.org/officeDocument/2006/math">
                  <m:sSubSup>
                    <m:sSubSupPr>
                      <m:ctrlPr>
                        <a:rPr lang="el-GR" sz="2000" i="1" smtClean="0">
                          <a:latin typeface="Cambria Math" panose="02040503050406030204" pitchFamily="18" charset="0"/>
                          <a:cs typeface="Calibri" panose="020F0502020204030204" pitchFamily="34" charset="0"/>
                        </a:rPr>
                      </m:ctrlPr>
                    </m:sSubSupPr>
                    <m:e>
                      <m:r>
                        <a:rPr lang="el-GR" sz="2000" i="1" smtClean="0">
                          <a:latin typeface="Cambria Math" panose="02040503050406030204" pitchFamily="18" charset="0"/>
                          <a:ea typeface="Cambria Math" panose="02040503050406030204" pitchFamily="18" charset="0"/>
                          <a:cs typeface="Calibri" panose="020F0502020204030204" pitchFamily="34" charset="0"/>
                        </a:rPr>
                        <m:t>𝛾</m:t>
                      </m:r>
                    </m:e>
                    <m:sub>
                      <m:r>
                        <a:rPr lang="fr-FR" sz="2000" b="0" i="1" smtClean="0">
                          <a:latin typeface="Cambria Math" panose="02040503050406030204" pitchFamily="18" charset="0"/>
                          <a:cs typeface="Calibri" panose="020F0502020204030204" pitchFamily="34" charset="0"/>
                        </a:rPr>
                        <m:t>𝑃𝑇𝐹𝐸</m:t>
                      </m:r>
                    </m:sub>
                    <m:sup>
                      <m:r>
                        <a:rPr lang="fr-FR" sz="2000" b="0" i="1" smtClean="0">
                          <a:latin typeface="Cambria Math" panose="02040503050406030204" pitchFamily="18" charset="0"/>
                          <a:cs typeface="Calibri" panose="020F0502020204030204" pitchFamily="34" charset="0"/>
                        </a:rPr>
                        <m:t>𝐿𝑊</m:t>
                      </m:r>
                    </m:sup>
                  </m:sSubSup>
                </m:oMath>
              </a14:m>
              <a:r>
                <a:rPr lang="fr-FR" sz="2000" dirty="0" smtClean="0"/>
                <a:t>(T) </a:t>
              </a:r>
              <a:endParaRPr lang="fr-FR" sz="2000" dirty="0"/>
            </a:p>
          </dgm:t>
        </dgm:pt>
      </mc:Choice>
      <mc:Fallback xmlns="">
        <dgm:pt modelId="{7B7FB01E-AB60-4B94-A5CF-6F05F57D29C4}">
          <dgm:prSet phldrT="[Texte]" custT="1"/>
          <dgm:spPr/>
          <dgm:t>
            <a:bodyPr/>
            <a:lstStyle/>
            <a:p>
              <a:r>
                <a:rPr lang="el-GR" sz="2000" i="0" smtClean="0">
                  <a:latin typeface="Cambria Math" panose="02040503050406030204" pitchFamily="18" charset="0"/>
                  <a:ea typeface="Cambria Math" panose="02040503050406030204" pitchFamily="18" charset="0"/>
                  <a:cs typeface="Calibri" panose="020F0502020204030204" pitchFamily="34" charset="0"/>
                </a:rPr>
                <a:t>𝛾</a:t>
              </a:r>
              <a:r>
                <a:rPr lang="el-GR" sz="2000" i="0" smtClean="0">
                  <a:latin typeface="Cambria Math" panose="02040503050406030204" pitchFamily="18" charset="0"/>
                  <a:ea typeface="Cambria Math" panose="02040503050406030204" pitchFamily="18" charset="0"/>
                  <a:cs typeface="Calibri" panose="020F0502020204030204" pitchFamily="34" charset="0"/>
                </a:rPr>
                <a:t>_</a:t>
              </a:r>
              <a:r>
                <a:rPr lang="fr-FR" sz="2000" b="0" i="0" smtClean="0">
                  <a:latin typeface="Cambria Math" panose="02040503050406030204" pitchFamily="18" charset="0"/>
                  <a:cs typeface="Calibri" panose="020F0502020204030204" pitchFamily="34" charset="0"/>
                </a:rPr>
                <a:t>𝑃𝑇𝐹𝐸^𝐿𝑊</a:t>
              </a:r>
              <a:r>
                <a:rPr lang="fr-FR" sz="2000" dirty="0" smtClean="0"/>
                <a:t>(T) </a:t>
              </a:r>
              <a:endParaRPr lang="fr-FR" sz="2000" dirty="0"/>
            </a:p>
          </dgm:t>
        </dgm:pt>
      </mc:Fallback>
    </mc:AlternateContent>
    <dgm:pt modelId="{F8DEBC91-3F13-4712-8599-904E98B195EA}" type="parTrans" cxnId="{5F3741B4-2417-4C7D-A392-DE4B32BF2719}">
      <dgm:prSet/>
      <dgm:spPr/>
      <dgm:t>
        <a:bodyPr/>
        <a:lstStyle/>
        <a:p>
          <a:endParaRPr lang="fr-FR" sz="2400"/>
        </a:p>
      </dgm:t>
    </dgm:pt>
    <dgm:pt modelId="{873C3FEB-18E3-4B35-8A97-A22B4348ED0B}" type="sibTrans" cxnId="{5F3741B4-2417-4C7D-A392-DE4B32BF2719}">
      <dgm:prSet/>
      <dgm:spPr/>
      <dgm:t>
        <a:bodyPr/>
        <a:lstStyle/>
        <a:p>
          <a:endParaRPr lang="fr-FR" sz="2400"/>
        </a:p>
      </dgm:t>
    </dgm:pt>
    <dgm:pt modelId="{8F2DB9AE-DF05-4BDC-B02B-8FE6B30A0A3B}">
      <dgm:prSet phldrT="[Texte]" custT="1"/>
      <dgm:spPr/>
      <dgm:t>
        <a:bodyPr/>
        <a:lstStyle/>
        <a:p>
          <a:r>
            <a:rPr lang="fr-FR" sz="1600" dirty="0" smtClean="0"/>
            <a:t>Contact angle </a:t>
          </a:r>
          <a:r>
            <a:rPr lang="fr-FR" sz="1600" dirty="0" err="1" smtClean="0"/>
            <a:t>with</a:t>
          </a:r>
          <a:r>
            <a:rPr lang="fr-FR" sz="1600" dirty="0" smtClean="0"/>
            <a:t> an </a:t>
          </a:r>
          <a:r>
            <a:rPr lang="fr-FR" sz="1600" dirty="0" err="1" smtClean="0"/>
            <a:t>apolar</a:t>
          </a:r>
          <a:r>
            <a:rPr lang="fr-FR" sz="1600" dirty="0" smtClean="0"/>
            <a:t> </a:t>
          </a:r>
          <a:r>
            <a:rPr lang="fr-FR" sz="1600" dirty="0" err="1" smtClean="0"/>
            <a:t>liquid</a:t>
          </a:r>
          <a:r>
            <a:rPr lang="fr-FR" sz="1600" dirty="0" smtClean="0"/>
            <a:t>: CH</a:t>
          </a:r>
          <a:r>
            <a:rPr lang="fr-FR" sz="1600" baseline="-25000" dirty="0" smtClean="0"/>
            <a:t>2</a:t>
          </a:r>
          <a:r>
            <a:rPr lang="fr-FR" sz="1600" dirty="0" smtClean="0"/>
            <a:t>I</a:t>
          </a:r>
          <a:r>
            <a:rPr lang="fr-FR" sz="1600" baseline="-25000" dirty="0" smtClean="0"/>
            <a:t>2</a:t>
          </a:r>
          <a:endParaRPr lang="fr-FR" sz="1600" baseline="-25000" dirty="0"/>
        </a:p>
      </dgm:t>
    </dgm:pt>
    <dgm:pt modelId="{38765821-1ACA-4780-88A9-9D09BCBB028E}" type="parTrans" cxnId="{51B33CCF-B84D-4309-8A40-989F83583B9D}">
      <dgm:prSet/>
      <dgm:spPr/>
      <dgm:t>
        <a:bodyPr/>
        <a:lstStyle/>
        <a:p>
          <a:endParaRPr lang="fr-FR" sz="2400"/>
        </a:p>
      </dgm:t>
    </dgm:pt>
    <dgm:pt modelId="{0FE63BF8-AF0C-4F37-9CD9-51770BD24A76}" type="sibTrans" cxnId="{51B33CCF-B84D-4309-8A40-989F83583B9D}">
      <dgm:prSet/>
      <dgm:spPr/>
      <dgm:t>
        <a:bodyPr/>
        <a:lstStyle/>
        <a:p>
          <a:endParaRPr lang="fr-FR" sz="2400"/>
        </a:p>
      </dgm:t>
    </dgm:pt>
    <mc:AlternateContent xmlns:mc="http://schemas.openxmlformats.org/markup-compatibility/2006" xmlns:a14="http://schemas.microsoft.com/office/drawing/2010/main">
      <mc:Choice Requires="a14">
        <dgm:pt modelId="{80849DEF-5DB6-4340-991B-DA2DA11F52C8}">
          <dgm:prSet phldrT="[Texte]" custT="1"/>
          <dgm:spPr/>
          <dgm:t>
            <a:bodyPr/>
            <a:lstStyle/>
            <a:p>
              <a14:m>
                <m:oMath xmlns:m="http://schemas.openxmlformats.org/officeDocument/2006/math">
                  <m:sSubSup>
                    <m:sSubSupPr>
                      <m:ctrlPr>
                        <a:rPr lang="el-GR" sz="2000" i="1" smtClean="0">
                          <a:latin typeface="Cambria Math" panose="02040503050406030204" pitchFamily="18" charset="0"/>
                          <a:cs typeface="Calibri" panose="020F0502020204030204" pitchFamily="34" charset="0"/>
                        </a:rPr>
                      </m:ctrlPr>
                    </m:sSubSupPr>
                    <m:e>
                      <m:r>
                        <a:rPr lang="el-GR" sz="2000" i="1" smtClean="0">
                          <a:latin typeface="Cambria Math" panose="02040503050406030204" pitchFamily="18" charset="0"/>
                          <a:ea typeface="Cambria Math" panose="02040503050406030204" pitchFamily="18" charset="0"/>
                          <a:cs typeface="Calibri" panose="020F0502020204030204" pitchFamily="34" charset="0"/>
                        </a:rPr>
                        <m:t>𝛾</m:t>
                      </m:r>
                    </m:e>
                    <m:sub>
                      <m:r>
                        <a:rPr lang="fr-FR" sz="2000" b="0" i="1" smtClean="0">
                          <a:latin typeface="Cambria Math" panose="02040503050406030204" pitchFamily="18" charset="0"/>
                          <a:cs typeface="Calibri" panose="020F0502020204030204" pitchFamily="34" charset="0"/>
                        </a:rPr>
                        <m:t>𝑙𝑖𝑞𝑢𝑖𝑑</m:t>
                      </m:r>
                    </m:sub>
                    <m:sup>
                      <m:r>
                        <a:rPr lang="fr-FR" sz="2000" b="0" i="1" smtClean="0">
                          <a:latin typeface="Cambria Math" panose="02040503050406030204" pitchFamily="18" charset="0"/>
                          <a:cs typeface="Calibri" panose="020F0502020204030204" pitchFamily="34" charset="0"/>
                        </a:rPr>
                        <m:t>𝐿𝑊</m:t>
                      </m:r>
                    </m:sup>
                  </m:sSubSup>
                </m:oMath>
              </a14:m>
              <a:r>
                <a:rPr lang="fr-FR" sz="2000" dirty="0" smtClean="0"/>
                <a:t>(T)</a:t>
              </a:r>
              <a:endParaRPr lang="fr-FR" sz="2000" dirty="0"/>
            </a:p>
          </dgm:t>
        </dgm:pt>
      </mc:Choice>
      <mc:Fallback xmlns="">
        <dgm:pt modelId="{80849DEF-5DB6-4340-991B-DA2DA11F52C8}">
          <dgm:prSet phldrT="[Texte]" custT="1"/>
          <dgm:spPr/>
          <dgm:t>
            <a:bodyPr/>
            <a:lstStyle/>
            <a:p>
              <a:r>
                <a:rPr lang="el-GR" sz="2000" i="0" smtClean="0">
                  <a:latin typeface="Cambria Math" panose="02040503050406030204" pitchFamily="18" charset="0"/>
                  <a:ea typeface="Cambria Math" panose="02040503050406030204" pitchFamily="18" charset="0"/>
                  <a:cs typeface="Calibri" panose="020F0502020204030204" pitchFamily="34" charset="0"/>
                </a:rPr>
                <a:t>𝛾</a:t>
              </a:r>
              <a:r>
                <a:rPr lang="el-GR" sz="2000" i="0" smtClean="0">
                  <a:latin typeface="Cambria Math" panose="02040503050406030204" pitchFamily="18" charset="0"/>
                  <a:ea typeface="Cambria Math" panose="02040503050406030204" pitchFamily="18" charset="0"/>
                  <a:cs typeface="Calibri" panose="020F0502020204030204" pitchFamily="34" charset="0"/>
                </a:rPr>
                <a:t>_</a:t>
              </a:r>
              <a:r>
                <a:rPr lang="fr-FR" sz="2000" b="0" i="0" smtClean="0">
                  <a:latin typeface="Cambria Math" panose="02040503050406030204" pitchFamily="18" charset="0"/>
                  <a:cs typeface="Calibri" panose="020F0502020204030204" pitchFamily="34" charset="0"/>
                </a:rPr>
                <a:t>𝑙𝑖𝑞𝑢𝑖𝑑^</a:t>
              </a:r>
              <a:r>
                <a:rPr lang="fr-FR" sz="2000" b="0" i="0" smtClean="0">
                  <a:latin typeface="Cambria Math" panose="02040503050406030204" pitchFamily="18" charset="0"/>
                  <a:cs typeface="Calibri" panose="020F0502020204030204" pitchFamily="34" charset="0"/>
                </a:rPr>
                <a:t>𝐿𝑊</a:t>
              </a:r>
              <a:r>
                <a:rPr lang="fr-FR" sz="2000" dirty="0" smtClean="0"/>
                <a:t>(</a:t>
              </a:r>
              <a:r>
                <a:rPr lang="fr-FR" sz="2000" dirty="0" smtClean="0"/>
                <a:t>T)</a:t>
              </a:r>
              <a:endParaRPr lang="fr-FR" sz="2000" dirty="0"/>
            </a:p>
          </dgm:t>
        </dgm:pt>
      </mc:Fallback>
    </mc:AlternateContent>
    <dgm:pt modelId="{EE0E14F6-C050-49A0-ABD6-55D4563E4AF1}" type="parTrans" cxnId="{71E53E37-43ED-4A52-9B1D-185F1887A342}">
      <dgm:prSet/>
      <dgm:spPr/>
      <dgm:t>
        <a:bodyPr/>
        <a:lstStyle/>
        <a:p>
          <a:endParaRPr lang="fr-FR" sz="2400"/>
        </a:p>
      </dgm:t>
    </dgm:pt>
    <dgm:pt modelId="{C65A6717-722A-4989-AC95-D3157A17D0BB}" type="sibTrans" cxnId="{71E53E37-43ED-4A52-9B1D-185F1887A342}">
      <dgm:prSet/>
      <dgm:spPr/>
      <dgm:t>
        <a:bodyPr/>
        <a:lstStyle/>
        <a:p>
          <a:endParaRPr lang="fr-FR" sz="2400"/>
        </a:p>
      </dgm:t>
    </dgm:pt>
    <mc:AlternateContent xmlns:mc="http://schemas.openxmlformats.org/markup-compatibility/2006" xmlns:a14="http://schemas.microsoft.com/office/drawing/2010/main">
      <mc:Choice Requires="a14">
        <dgm:pt modelId="{4A555F8A-8457-48E0-9B8C-505458BDA0E6}">
          <dgm:prSet phldrT="[Texte]" custT="1"/>
          <dgm:spPr/>
          <dgm:t>
            <a:bodyPr/>
            <a:lstStyle/>
            <a:p>
              <a14:m>
                <m:oMath xmlns:m="http://schemas.openxmlformats.org/officeDocument/2006/math">
                  <m:sSubSup>
                    <m:sSubSupPr>
                      <m:ctrlPr>
                        <a:rPr lang="el-GR" sz="2000" i="1" smtClean="0">
                          <a:latin typeface="Cambria Math" panose="02040503050406030204" pitchFamily="18" charset="0"/>
                          <a:cs typeface="Calibri" panose="020F0502020204030204" pitchFamily="34" charset="0"/>
                        </a:rPr>
                      </m:ctrlPr>
                    </m:sSubSupPr>
                    <m:e>
                      <m:r>
                        <a:rPr lang="el-GR" sz="2000" i="1" smtClean="0">
                          <a:latin typeface="Cambria Math" panose="02040503050406030204" pitchFamily="18" charset="0"/>
                          <a:ea typeface="Cambria Math" panose="02040503050406030204" pitchFamily="18" charset="0"/>
                          <a:cs typeface="Calibri" panose="020F0502020204030204" pitchFamily="34" charset="0"/>
                        </a:rPr>
                        <m:t>𝛾</m:t>
                      </m:r>
                    </m:e>
                    <m:sub>
                      <m:r>
                        <a:rPr lang="fr-FR" sz="2000" b="0" i="1" smtClean="0">
                          <a:latin typeface="Cambria Math" panose="02040503050406030204" pitchFamily="18" charset="0"/>
                          <a:ea typeface="Cambria Math" panose="02040503050406030204" pitchFamily="18" charset="0"/>
                          <a:cs typeface="Calibri" panose="020F0502020204030204" pitchFamily="34" charset="0"/>
                        </a:rPr>
                        <m:t>𝑠𝑜𝑙𝑖𝑑𝑠</m:t>
                      </m:r>
                    </m:sub>
                    <m:sup>
                      <m:r>
                        <a:rPr lang="fr-FR" sz="2000" b="0" i="1" smtClean="0">
                          <a:latin typeface="Cambria Math" panose="02040503050406030204" pitchFamily="18" charset="0"/>
                          <a:cs typeface="Calibri" panose="020F0502020204030204" pitchFamily="34" charset="0"/>
                        </a:rPr>
                        <m:t>𝐿𝑊</m:t>
                      </m:r>
                    </m:sup>
                  </m:sSubSup>
                </m:oMath>
              </a14:m>
              <a:r>
                <a:rPr lang="fr-FR" sz="2000" dirty="0" smtClean="0"/>
                <a:t>(T) and </a:t>
              </a:r>
            </a:p>
            <a:p>
              <a14:m>
                <m:oMath xmlns:m="http://schemas.openxmlformats.org/officeDocument/2006/math">
                  <m:sSubSup>
                    <m:sSubSupPr>
                      <m:ctrlPr>
                        <a:rPr lang="el-GR" sz="2000" i="1" smtClean="0">
                          <a:latin typeface="Cambria Math" panose="02040503050406030204" pitchFamily="18" charset="0"/>
                          <a:cs typeface="Calibri" panose="020F0502020204030204" pitchFamily="34" charset="0"/>
                        </a:rPr>
                      </m:ctrlPr>
                    </m:sSubSupPr>
                    <m:e>
                      <m:r>
                        <a:rPr lang="el-GR" sz="2000" i="1" smtClean="0">
                          <a:latin typeface="Cambria Math" panose="02040503050406030204" pitchFamily="18" charset="0"/>
                          <a:ea typeface="Cambria Math" panose="02040503050406030204" pitchFamily="18" charset="0"/>
                          <a:cs typeface="Calibri" panose="020F0502020204030204" pitchFamily="34" charset="0"/>
                        </a:rPr>
                        <m:t>𝛾</m:t>
                      </m:r>
                    </m:e>
                    <m:sub>
                      <m:r>
                        <a:rPr lang="fr-FR" sz="2000" b="0" i="1" smtClean="0">
                          <a:latin typeface="Cambria Math" panose="02040503050406030204" pitchFamily="18" charset="0"/>
                          <a:cs typeface="Calibri" panose="020F0502020204030204" pitchFamily="34" charset="0"/>
                        </a:rPr>
                        <m:t>𝑠𝑜𝑙𝑖𝑑𝑠</m:t>
                      </m:r>
                    </m:sub>
                    <m:sup>
                      <m:r>
                        <a:rPr lang="fr-FR" sz="2000" b="0" i="1" smtClean="0">
                          <a:latin typeface="Cambria Math" panose="02040503050406030204" pitchFamily="18" charset="0"/>
                          <a:cs typeface="Calibri" panose="020F0502020204030204" pitchFamily="34" charset="0"/>
                        </a:rPr>
                        <m:t>𝐴𝐵</m:t>
                      </m:r>
                    </m:sup>
                  </m:sSubSup>
                </m:oMath>
              </a14:m>
              <a:r>
                <a:rPr lang="fr-FR" sz="2000" dirty="0" smtClean="0"/>
                <a:t>(T)</a:t>
              </a:r>
            </a:p>
            <a:p>
              <a:r>
                <a:rPr lang="fr-FR" sz="2000" dirty="0" smtClean="0"/>
                <a:t>(</a:t>
              </a:r>
              <a:r>
                <a:rPr lang="fr-FR" sz="2000" dirty="0" err="1" smtClean="0"/>
                <a:t>Fowkes</a:t>
              </a:r>
              <a:r>
                <a:rPr lang="fr-FR" sz="2000" dirty="0" smtClean="0"/>
                <a:t> or Owens-Wendt </a:t>
              </a:r>
              <a:r>
                <a:rPr lang="fr-FR" sz="2000" dirty="0" err="1" smtClean="0"/>
                <a:t>methods</a:t>
              </a:r>
              <a:r>
                <a:rPr lang="fr-FR" sz="2000" dirty="0" smtClean="0"/>
                <a:t>)</a:t>
              </a:r>
              <a:endParaRPr lang="fr-FR" sz="2000" dirty="0"/>
            </a:p>
          </dgm:t>
        </dgm:pt>
      </mc:Choice>
      <mc:Fallback xmlns="">
        <dgm:pt modelId="{4A555F8A-8457-48E0-9B8C-505458BDA0E6}">
          <dgm:prSet phldrT="[Texte]" custT="1"/>
          <dgm:spPr/>
          <dgm:t>
            <a:bodyPr/>
            <a:lstStyle/>
            <a:p>
              <a:r>
                <a:rPr lang="el-GR" sz="2000" i="0" smtClean="0">
                  <a:latin typeface="Cambria Math" panose="02040503050406030204" pitchFamily="18" charset="0"/>
                  <a:ea typeface="Cambria Math" panose="02040503050406030204" pitchFamily="18" charset="0"/>
                  <a:cs typeface="Calibri" panose="020F0502020204030204" pitchFamily="34" charset="0"/>
                </a:rPr>
                <a:t>𝛾</a:t>
              </a:r>
              <a:r>
                <a:rPr lang="el-GR" sz="2000" i="0" smtClean="0">
                  <a:latin typeface="Cambria Math" panose="02040503050406030204" pitchFamily="18" charset="0"/>
                  <a:ea typeface="Cambria Math" panose="02040503050406030204" pitchFamily="18" charset="0"/>
                  <a:cs typeface="Calibri" panose="020F0502020204030204" pitchFamily="34" charset="0"/>
                </a:rPr>
                <a:t>_</a:t>
              </a:r>
              <a:r>
                <a:rPr lang="fr-FR" sz="2000" b="0" i="0" smtClean="0">
                  <a:latin typeface="Cambria Math" panose="02040503050406030204" pitchFamily="18" charset="0"/>
                  <a:ea typeface="Cambria Math" panose="02040503050406030204" pitchFamily="18" charset="0"/>
                  <a:cs typeface="Calibri" panose="020F0502020204030204" pitchFamily="34" charset="0"/>
                </a:rPr>
                <a:t>𝑠𝑜𝑙𝑖𝑑𝑠^</a:t>
              </a:r>
              <a:r>
                <a:rPr lang="fr-FR" sz="2000" b="0" i="0" smtClean="0">
                  <a:latin typeface="Cambria Math" panose="02040503050406030204" pitchFamily="18" charset="0"/>
                  <a:cs typeface="Calibri" panose="020F0502020204030204" pitchFamily="34" charset="0"/>
                </a:rPr>
                <a:t>𝐿𝑊</a:t>
              </a:r>
              <a:r>
                <a:rPr lang="fr-FR" sz="2000" dirty="0" smtClean="0"/>
                <a:t>(T</a:t>
              </a:r>
              <a:r>
                <a:rPr lang="fr-FR" sz="2000" dirty="0" smtClean="0"/>
                <a:t>) and </a:t>
              </a:r>
            </a:p>
            <a:p>
              <a:r>
                <a:rPr lang="el-GR" sz="2000" i="0" smtClean="0">
                  <a:latin typeface="Cambria Math" panose="02040503050406030204" pitchFamily="18" charset="0"/>
                  <a:ea typeface="Cambria Math" panose="02040503050406030204" pitchFamily="18" charset="0"/>
                  <a:cs typeface="Calibri" panose="020F0502020204030204" pitchFamily="34" charset="0"/>
                </a:rPr>
                <a:t>𝛾</a:t>
              </a:r>
              <a:r>
                <a:rPr lang="el-GR" sz="2000" i="0" smtClean="0">
                  <a:latin typeface="Cambria Math" panose="02040503050406030204" pitchFamily="18" charset="0"/>
                  <a:ea typeface="Cambria Math" panose="02040503050406030204" pitchFamily="18" charset="0"/>
                  <a:cs typeface="Calibri" panose="020F0502020204030204" pitchFamily="34" charset="0"/>
                </a:rPr>
                <a:t>_</a:t>
              </a:r>
              <a:r>
                <a:rPr lang="fr-FR" sz="2000" b="0" i="0" smtClean="0">
                  <a:latin typeface="Cambria Math" panose="02040503050406030204" pitchFamily="18" charset="0"/>
                  <a:cs typeface="Calibri" panose="020F0502020204030204" pitchFamily="34" charset="0"/>
                </a:rPr>
                <a:t>𝑠𝑜𝑙𝑖𝑑𝑠^𝐴𝐵</a:t>
              </a:r>
              <a:r>
                <a:rPr lang="fr-FR" sz="2000" dirty="0" smtClean="0"/>
                <a:t>(T</a:t>
              </a:r>
              <a:r>
                <a:rPr lang="fr-FR" sz="2000" dirty="0" smtClean="0"/>
                <a:t>)</a:t>
              </a:r>
            </a:p>
            <a:p>
              <a:r>
                <a:rPr lang="fr-FR" sz="2000" dirty="0" smtClean="0"/>
                <a:t>(</a:t>
              </a:r>
              <a:r>
                <a:rPr lang="fr-FR" sz="2000" dirty="0" err="1" smtClean="0"/>
                <a:t>Fowkes</a:t>
              </a:r>
              <a:r>
                <a:rPr lang="fr-FR" sz="2000" dirty="0" smtClean="0"/>
                <a:t> or Owens-Wendt </a:t>
              </a:r>
              <a:r>
                <a:rPr lang="fr-FR" sz="2000" dirty="0" err="1" smtClean="0"/>
                <a:t>methods</a:t>
              </a:r>
              <a:r>
                <a:rPr lang="fr-FR" sz="2000" dirty="0" smtClean="0"/>
                <a:t>)</a:t>
              </a:r>
              <a:endParaRPr lang="fr-FR" sz="2000" dirty="0"/>
            </a:p>
          </dgm:t>
        </dgm:pt>
      </mc:Fallback>
    </mc:AlternateContent>
    <dgm:pt modelId="{7FF74B6B-F892-4865-BA51-07B144BEB1F6}" type="parTrans" cxnId="{B38CD166-4C07-4E3A-9BCF-0A7F13905E67}">
      <dgm:prSet/>
      <dgm:spPr/>
      <dgm:t>
        <a:bodyPr/>
        <a:lstStyle/>
        <a:p>
          <a:endParaRPr lang="fr-FR" sz="2400"/>
        </a:p>
      </dgm:t>
    </dgm:pt>
    <dgm:pt modelId="{05B7C420-0555-4DB5-BC9B-189F10BA3944}" type="sibTrans" cxnId="{B38CD166-4C07-4E3A-9BCF-0A7F13905E67}">
      <dgm:prSet/>
      <dgm:spPr/>
      <dgm:t>
        <a:bodyPr/>
        <a:lstStyle/>
        <a:p>
          <a:endParaRPr lang="fr-FR" sz="2400"/>
        </a:p>
      </dgm:t>
    </dgm:pt>
    <dgm:pt modelId="{CE5B3765-EC58-4328-A384-346A9496C212}">
      <dgm:prSet phldrT="[Texte]" custT="1"/>
      <dgm:spPr/>
      <dgm:t>
        <a:bodyPr/>
        <a:lstStyle/>
        <a:p>
          <a:r>
            <a:rPr lang="fr-FR" sz="1600" dirty="0" smtClean="0"/>
            <a:t>Contact angle </a:t>
          </a:r>
          <a:r>
            <a:rPr lang="fr-FR" sz="1600" dirty="0" err="1" smtClean="0"/>
            <a:t>with</a:t>
          </a:r>
          <a:r>
            <a:rPr lang="fr-FR" sz="1600" dirty="0" smtClean="0"/>
            <a:t> </a:t>
          </a:r>
          <a:r>
            <a:rPr lang="fr-FR" sz="1600" dirty="0" err="1" smtClean="0"/>
            <a:t>several</a:t>
          </a:r>
          <a:r>
            <a:rPr lang="fr-FR" sz="1600" dirty="0" smtClean="0"/>
            <a:t> </a:t>
          </a:r>
          <a:r>
            <a:rPr lang="fr-FR" sz="1600" dirty="0" err="1" smtClean="0"/>
            <a:t>liquids</a:t>
          </a:r>
          <a:endParaRPr lang="fr-FR" sz="1600" dirty="0"/>
        </a:p>
      </dgm:t>
    </dgm:pt>
    <dgm:pt modelId="{BE494400-C0EF-4415-92E8-464A739E4363}" type="parTrans" cxnId="{7FCB51E0-057E-4A66-8F41-82F0F393A635}">
      <dgm:prSet/>
      <dgm:spPr/>
      <dgm:t>
        <a:bodyPr/>
        <a:lstStyle/>
        <a:p>
          <a:endParaRPr lang="fr-FR" sz="2400"/>
        </a:p>
      </dgm:t>
    </dgm:pt>
    <dgm:pt modelId="{E04600C6-F75C-4282-918C-83F498BE7D7D}" type="sibTrans" cxnId="{7FCB51E0-057E-4A66-8F41-82F0F393A635}">
      <dgm:prSet/>
      <dgm:spPr/>
      <dgm:t>
        <a:bodyPr/>
        <a:lstStyle/>
        <a:p>
          <a:endParaRPr lang="fr-FR" sz="2400"/>
        </a:p>
      </dgm:t>
    </dgm:pt>
    <dgm:pt modelId="{3F295D3E-6772-45BE-83E1-A08DD049A100}" type="pres">
      <dgm:prSet presAssocID="{20AA5FD9-A9AF-4CA3-A332-E05AD75C9274}" presName="rootnode" presStyleCnt="0">
        <dgm:presLayoutVars>
          <dgm:chMax/>
          <dgm:chPref/>
          <dgm:dir/>
          <dgm:animLvl val="lvl"/>
        </dgm:presLayoutVars>
      </dgm:prSet>
      <dgm:spPr/>
      <dgm:t>
        <a:bodyPr/>
        <a:lstStyle/>
        <a:p>
          <a:endParaRPr lang="fr-FR"/>
        </a:p>
      </dgm:t>
    </dgm:pt>
    <dgm:pt modelId="{21DEFF22-849F-472C-97EF-881F50045C6A}" type="pres">
      <dgm:prSet presAssocID="{2DFD31BC-251F-4052-913D-84070624552D}" presName="composite" presStyleCnt="0"/>
      <dgm:spPr/>
    </dgm:pt>
    <dgm:pt modelId="{8CC39C7C-6252-428F-AA65-D9282BB4DA78}" type="pres">
      <dgm:prSet presAssocID="{2DFD31BC-251F-4052-913D-84070624552D}" presName="bentUpArrow1" presStyleLbl="alignImgPlace1" presStyleIdx="0" presStyleCnt="3"/>
      <dgm:spPr/>
    </dgm:pt>
    <dgm:pt modelId="{80281B4E-477F-4B9E-8A93-BE3145315AFA}" type="pres">
      <dgm:prSet presAssocID="{2DFD31BC-251F-4052-913D-84070624552D}" presName="ParentText" presStyleLbl="node1" presStyleIdx="0" presStyleCnt="4">
        <dgm:presLayoutVars>
          <dgm:chMax val="1"/>
          <dgm:chPref val="1"/>
          <dgm:bulletEnabled val="1"/>
        </dgm:presLayoutVars>
      </dgm:prSet>
      <dgm:spPr/>
      <dgm:t>
        <a:bodyPr/>
        <a:lstStyle/>
        <a:p>
          <a:endParaRPr lang="fr-FR"/>
        </a:p>
      </dgm:t>
    </dgm:pt>
    <dgm:pt modelId="{04BCC2BE-D776-4F0B-A979-B7119E06A3D1}" type="pres">
      <dgm:prSet presAssocID="{2DFD31BC-251F-4052-913D-84070624552D}" presName="ChildText" presStyleLbl="revTx" presStyleIdx="0" presStyleCnt="3" custScaleX="168637" custLinFactNeighborX="42347" custLinFactNeighborY="4858">
        <dgm:presLayoutVars>
          <dgm:chMax val="0"/>
          <dgm:chPref val="0"/>
          <dgm:bulletEnabled val="1"/>
        </dgm:presLayoutVars>
      </dgm:prSet>
      <dgm:spPr/>
      <dgm:t>
        <a:bodyPr/>
        <a:lstStyle/>
        <a:p>
          <a:endParaRPr lang="fr-FR"/>
        </a:p>
      </dgm:t>
    </dgm:pt>
    <dgm:pt modelId="{93E201FA-0903-4F94-95A6-409DBE255740}" type="pres">
      <dgm:prSet presAssocID="{D020804F-8374-49D9-AECA-DB316BF7C1C1}" presName="sibTrans" presStyleCnt="0"/>
      <dgm:spPr/>
    </dgm:pt>
    <dgm:pt modelId="{50ACF48F-1EFB-4374-B3A9-7D5E4B24C9A7}" type="pres">
      <dgm:prSet presAssocID="{7B7FB01E-AB60-4B94-A5CF-6F05F57D29C4}" presName="composite" presStyleCnt="0"/>
      <dgm:spPr/>
    </dgm:pt>
    <dgm:pt modelId="{30FA619F-1418-4B96-981F-D1FD4D946068}" type="pres">
      <dgm:prSet presAssocID="{7B7FB01E-AB60-4B94-A5CF-6F05F57D29C4}" presName="bentUpArrow1" presStyleLbl="alignImgPlace1" presStyleIdx="1" presStyleCnt="3"/>
      <dgm:spPr/>
    </dgm:pt>
    <dgm:pt modelId="{B7856CDE-AB38-46EB-8A25-88D27267F89B}" type="pres">
      <dgm:prSet presAssocID="{7B7FB01E-AB60-4B94-A5CF-6F05F57D29C4}" presName="ParentText" presStyleLbl="node1" presStyleIdx="1" presStyleCnt="4">
        <dgm:presLayoutVars>
          <dgm:chMax val="1"/>
          <dgm:chPref val="1"/>
          <dgm:bulletEnabled val="1"/>
        </dgm:presLayoutVars>
      </dgm:prSet>
      <dgm:spPr/>
      <dgm:t>
        <a:bodyPr/>
        <a:lstStyle/>
        <a:p>
          <a:endParaRPr lang="fr-FR"/>
        </a:p>
      </dgm:t>
    </dgm:pt>
    <dgm:pt modelId="{62EF258D-F8FB-46D7-9977-465D0D95266E}" type="pres">
      <dgm:prSet presAssocID="{7B7FB01E-AB60-4B94-A5CF-6F05F57D29C4}" presName="ChildText" presStyleLbl="revTx" presStyleIdx="1" presStyleCnt="3" custScaleX="193777" custLinFactNeighborX="60119" custLinFactNeighborY="1356">
        <dgm:presLayoutVars>
          <dgm:chMax val="0"/>
          <dgm:chPref val="0"/>
          <dgm:bulletEnabled val="1"/>
        </dgm:presLayoutVars>
      </dgm:prSet>
      <dgm:spPr/>
      <dgm:t>
        <a:bodyPr/>
        <a:lstStyle/>
        <a:p>
          <a:endParaRPr lang="fr-FR"/>
        </a:p>
      </dgm:t>
    </dgm:pt>
    <dgm:pt modelId="{8E38B793-01B1-4239-995B-1F0C58BBBDF1}" type="pres">
      <dgm:prSet presAssocID="{873C3FEB-18E3-4B35-8A97-A22B4348ED0B}" presName="sibTrans" presStyleCnt="0"/>
      <dgm:spPr/>
    </dgm:pt>
    <dgm:pt modelId="{57A5DB88-7112-4B9B-BCE9-1B27AF8D372F}" type="pres">
      <dgm:prSet presAssocID="{80849DEF-5DB6-4340-991B-DA2DA11F52C8}" presName="composite" presStyleCnt="0"/>
      <dgm:spPr/>
    </dgm:pt>
    <dgm:pt modelId="{C053CA5F-C3D5-4ADC-8542-B039DB4F8150}" type="pres">
      <dgm:prSet presAssocID="{80849DEF-5DB6-4340-991B-DA2DA11F52C8}" presName="bentUpArrow1" presStyleLbl="alignImgPlace1" presStyleIdx="2" presStyleCnt="3"/>
      <dgm:spPr/>
    </dgm:pt>
    <dgm:pt modelId="{60BC89D7-A446-4DD0-B000-41BE56477B8A}" type="pres">
      <dgm:prSet presAssocID="{80849DEF-5DB6-4340-991B-DA2DA11F52C8}" presName="ParentText" presStyleLbl="node1" presStyleIdx="2" presStyleCnt="4">
        <dgm:presLayoutVars>
          <dgm:chMax val="1"/>
          <dgm:chPref val="1"/>
          <dgm:bulletEnabled val="1"/>
        </dgm:presLayoutVars>
      </dgm:prSet>
      <dgm:spPr/>
      <dgm:t>
        <a:bodyPr/>
        <a:lstStyle/>
        <a:p>
          <a:endParaRPr lang="fr-FR"/>
        </a:p>
      </dgm:t>
    </dgm:pt>
    <dgm:pt modelId="{88444046-0715-403F-811D-B6E23A2D20CE}" type="pres">
      <dgm:prSet presAssocID="{80849DEF-5DB6-4340-991B-DA2DA11F52C8}" presName="ChildText" presStyleLbl="revTx" presStyleIdx="2" presStyleCnt="3" custScaleX="160785" custLinFactNeighborX="40080" custLinFactNeighborY="1356">
        <dgm:presLayoutVars>
          <dgm:chMax val="0"/>
          <dgm:chPref val="0"/>
          <dgm:bulletEnabled val="1"/>
        </dgm:presLayoutVars>
      </dgm:prSet>
      <dgm:spPr/>
      <dgm:t>
        <a:bodyPr/>
        <a:lstStyle/>
        <a:p>
          <a:endParaRPr lang="fr-FR"/>
        </a:p>
      </dgm:t>
    </dgm:pt>
    <dgm:pt modelId="{3C97E9C1-7B89-4B66-A08A-CAEC5E31BA7E}" type="pres">
      <dgm:prSet presAssocID="{C65A6717-722A-4989-AC95-D3157A17D0BB}" presName="sibTrans" presStyleCnt="0"/>
      <dgm:spPr/>
    </dgm:pt>
    <dgm:pt modelId="{334BFDDD-83F6-48E4-B63C-D8BAF75D50CB}" type="pres">
      <dgm:prSet presAssocID="{4A555F8A-8457-48E0-9B8C-505458BDA0E6}" presName="composite" presStyleCnt="0"/>
      <dgm:spPr/>
    </dgm:pt>
    <dgm:pt modelId="{CB1D7FE8-60BC-4E22-8A70-7478637FC109}" type="pres">
      <dgm:prSet presAssocID="{4A555F8A-8457-48E0-9B8C-505458BDA0E6}" presName="ParentText" presStyleLbl="node1" presStyleIdx="3" presStyleCnt="4" custScaleX="162890" custScaleY="230314" custLinFactNeighborX="-18346" custLinFactNeighborY="-3435">
        <dgm:presLayoutVars>
          <dgm:chMax val="1"/>
          <dgm:chPref val="1"/>
          <dgm:bulletEnabled val="1"/>
        </dgm:presLayoutVars>
      </dgm:prSet>
      <dgm:spPr/>
      <dgm:t>
        <a:bodyPr/>
        <a:lstStyle/>
        <a:p>
          <a:endParaRPr lang="fr-FR"/>
        </a:p>
      </dgm:t>
    </dgm:pt>
  </dgm:ptLst>
  <dgm:cxnLst>
    <dgm:cxn modelId="{4505C546-50D7-4ABB-B2F0-F6F193065294}" type="presOf" srcId="{2DFD31BC-251F-4052-913D-84070624552D}" destId="{80281B4E-477F-4B9E-8A93-BE3145315AFA}" srcOrd="0" destOrd="0" presId="urn:microsoft.com/office/officeart/2005/8/layout/StepDownProcess"/>
    <dgm:cxn modelId="{DED58BDD-63A9-4F30-85A0-979BFB8FF815}" type="presOf" srcId="{20AA5FD9-A9AF-4CA3-A332-E05AD75C9274}" destId="{3F295D3E-6772-45BE-83E1-A08DD049A100}" srcOrd="0" destOrd="0" presId="urn:microsoft.com/office/officeart/2005/8/layout/StepDownProcess"/>
    <dgm:cxn modelId="{B38CD166-4C07-4E3A-9BCF-0A7F13905E67}" srcId="{20AA5FD9-A9AF-4CA3-A332-E05AD75C9274}" destId="{4A555F8A-8457-48E0-9B8C-505458BDA0E6}" srcOrd="3" destOrd="0" parTransId="{7FF74B6B-F892-4865-BA51-07B144BEB1F6}" sibTransId="{05B7C420-0555-4DB5-BC9B-189F10BA3944}"/>
    <dgm:cxn modelId="{77E1D848-CE76-4C62-8CB7-BE8D3A5BFD6F}" srcId="{20AA5FD9-A9AF-4CA3-A332-E05AD75C9274}" destId="{2DFD31BC-251F-4052-913D-84070624552D}" srcOrd="0" destOrd="0" parTransId="{6CA4E155-B0B7-4AAD-B2F6-56B89103DCF1}" sibTransId="{D020804F-8374-49D9-AECA-DB316BF7C1C1}"/>
    <dgm:cxn modelId="{935ACD84-0280-41C3-985A-FF3B9E557054}" type="presOf" srcId="{CE5B3765-EC58-4328-A384-346A9496C212}" destId="{88444046-0715-403F-811D-B6E23A2D20CE}" srcOrd="0" destOrd="0" presId="urn:microsoft.com/office/officeart/2005/8/layout/StepDownProcess"/>
    <dgm:cxn modelId="{806822B9-9F60-44EA-91AB-2C5D94428CB9}" type="presOf" srcId="{4A555F8A-8457-48E0-9B8C-505458BDA0E6}" destId="{CB1D7FE8-60BC-4E22-8A70-7478637FC109}" srcOrd="0" destOrd="0" presId="urn:microsoft.com/office/officeart/2005/8/layout/StepDownProcess"/>
    <dgm:cxn modelId="{83976D56-8757-481C-BDA4-5EFBCA2096A6}" type="presOf" srcId="{7B7FB01E-AB60-4B94-A5CF-6F05F57D29C4}" destId="{B7856CDE-AB38-46EB-8A25-88D27267F89B}" srcOrd="0" destOrd="0" presId="urn:microsoft.com/office/officeart/2005/8/layout/StepDownProcess"/>
    <dgm:cxn modelId="{51B33CCF-B84D-4309-8A40-989F83583B9D}" srcId="{7B7FB01E-AB60-4B94-A5CF-6F05F57D29C4}" destId="{8F2DB9AE-DF05-4BDC-B02B-8FE6B30A0A3B}" srcOrd="0" destOrd="0" parTransId="{38765821-1ACA-4780-88A9-9D09BCBB028E}" sibTransId="{0FE63BF8-AF0C-4F37-9CD9-51770BD24A76}"/>
    <dgm:cxn modelId="{5F3741B4-2417-4C7D-A392-DE4B32BF2719}" srcId="{20AA5FD9-A9AF-4CA3-A332-E05AD75C9274}" destId="{7B7FB01E-AB60-4B94-A5CF-6F05F57D29C4}" srcOrd="1" destOrd="0" parTransId="{F8DEBC91-3F13-4712-8599-904E98B195EA}" sibTransId="{873C3FEB-18E3-4B35-8A97-A22B4348ED0B}"/>
    <dgm:cxn modelId="{AC9B4C4B-EF6A-4E95-A5DE-A8671670A937}" type="presOf" srcId="{8F2DB9AE-DF05-4BDC-B02B-8FE6B30A0A3B}" destId="{62EF258D-F8FB-46D7-9977-465D0D95266E}" srcOrd="0" destOrd="0" presId="urn:microsoft.com/office/officeart/2005/8/layout/StepDownProcess"/>
    <dgm:cxn modelId="{90504FF5-3054-4061-94CA-7D658452DA0E}" type="presOf" srcId="{F450D299-D7D8-4D7B-B3FC-7F7C94BE48B7}" destId="{04BCC2BE-D776-4F0B-A979-B7119E06A3D1}" srcOrd="0" destOrd="0" presId="urn:microsoft.com/office/officeart/2005/8/layout/StepDownProcess"/>
    <dgm:cxn modelId="{71E53E37-43ED-4A52-9B1D-185F1887A342}" srcId="{20AA5FD9-A9AF-4CA3-A332-E05AD75C9274}" destId="{80849DEF-5DB6-4340-991B-DA2DA11F52C8}" srcOrd="2" destOrd="0" parTransId="{EE0E14F6-C050-49A0-ABD6-55D4563E4AF1}" sibTransId="{C65A6717-722A-4989-AC95-D3157A17D0BB}"/>
    <dgm:cxn modelId="{7FCB51E0-057E-4A66-8F41-82F0F393A635}" srcId="{80849DEF-5DB6-4340-991B-DA2DA11F52C8}" destId="{CE5B3765-EC58-4328-A384-346A9496C212}" srcOrd="0" destOrd="0" parTransId="{BE494400-C0EF-4415-92E8-464A739E4363}" sibTransId="{E04600C6-F75C-4282-918C-83F498BE7D7D}"/>
    <dgm:cxn modelId="{B163E68F-3CA4-4D19-8BAE-9A940C15CE98}" type="presOf" srcId="{80849DEF-5DB6-4340-991B-DA2DA11F52C8}" destId="{60BC89D7-A446-4DD0-B000-41BE56477B8A}" srcOrd="0" destOrd="0" presId="urn:microsoft.com/office/officeart/2005/8/layout/StepDownProcess"/>
    <dgm:cxn modelId="{CBE0684B-2B36-4D8D-9E5E-109337ED4939}" srcId="{2DFD31BC-251F-4052-913D-84070624552D}" destId="{F450D299-D7D8-4D7B-B3FC-7F7C94BE48B7}" srcOrd="0" destOrd="0" parTransId="{4F2803F3-0E95-4329-8CB2-43B9CCE98108}" sibTransId="{FBEADBAB-F1BD-42B0-AC61-94E267A1D0F5}"/>
    <dgm:cxn modelId="{27AA97A9-42E9-4C91-9EA4-BF91AF095133}" type="presParOf" srcId="{3F295D3E-6772-45BE-83E1-A08DD049A100}" destId="{21DEFF22-849F-472C-97EF-881F50045C6A}" srcOrd="0" destOrd="0" presId="urn:microsoft.com/office/officeart/2005/8/layout/StepDownProcess"/>
    <dgm:cxn modelId="{9E79D60E-3E23-4A7C-BEA2-7A445E73E61A}" type="presParOf" srcId="{21DEFF22-849F-472C-97EF-881F50045C6A}" destId="{8CC39C7C-6252-428F-AA65-D9282BB4DA78}" srcOrd="0" destOrd="0" presId="urn:microsoft.com/office/officeart/2005/8/layout/StepDownProcess"/>
    <dgm:cxn modelId="{6A0D5847-FC21-4EB2-82D1-67C1A6ED0799}" type="presParOf" srcId="{21DEFF22-849F-472C-97EF-881F50045C6A}" destId="{80281B4E-477F-4B9E-8A93-BE3145315AFA}" srcOrd="1" destOrd="0" presId="urn:microsoft.com/office/officeart/2005/8/layout/StepDownProcess"/>
    <dgm:cxn modelId="{47267996-2767-4F05-9655-BD1EA5983D87}" type="presParOf" srcId="{21DEFF22-849F-472C-97EF-881F50045C6A}" destId="{04BCC2BE-D776-4F0B-A979-B7119E06A3D1}" srcOrd="2" destOrd="0" presId="urn:microsoft.com/office/officeart/2005/8/layout/StepDownProcess"/>
    <dgm:cxn modelId="{C5DF52C5-DB41-4316-92F6-DCCF0E08713D}" type="presParOf" srcId="{3F295D3E-6772-45BE-83E1-A08DD049A100}" destId="{93E201FA-0903-4F94-95A6-409DBE255740}" srcOrd="1" destOrd="0" presId="urn:microsoft.com/office/officeart/2005/8/layout/StepDownProcess"/>
    <dgm:cxn modelId="{81501AF4-DAF6-48BB-926B-CC3506F58CD7}" type="presParOf" srcId="{3F295D3E-6772-45BE-83E1-A08DD049A100}" destId="{50ACF48F-1EFB-4374-B3A9-7D5E4B24C9A7}" srcOrd="2" destOrd="0" presId="urn:microsoft.com/office/officeart/2005/8/layout/StepDownProcess"/>
    <dgm:cxn modelId="{98040026-4F0A-4DB0-A15D-507374F0299E}" type="presParOf" srcId="{50ACF48F-1EFB-4374-B3A9-7D5E4B24C9A7}" destId="{30FA619F-1418-4B96-981F-D1FD4D946068}" srcOrd="0" destOrd="0" presId="urn:microsoft.com/office/officeart/2005/8/layout/StepDownProcess"/>
    <dgm:cxn modelId="{4AF1FE09-F5D9-46CB-81E0-F6A315F38232}" type="presParOf" srcId="{50ACF48F-1EFB-4374-B3A9-7D5E4B24C9A7}" destId="{B7856CDE-AB38-46EB-8A25-88D27267F89B}" srcOrd="1" destOrd="0" presId="urn:microsoft.com/office/officeart/2005/8/layout/StepDownProcess"/>
    <dgm:cxn modelId="{F37F6E74-8B77-40E0-8E2A-92F135964821}" type="presParOf" srcId="{50ACF48F-1EFB-4374-B3A9-7D5E4B24C9A7}" destId="{62EF258D-F8FB-46D7-9977-465D0D95266E}" srcOrd="2" destOrd="0" presId="urn:microsoft.com/office/officeart/2005/8/layout/StepDownProcess"/>
    <dgm:cxn modelId="{97E77086-8CC4-4B9C-AB86-5A82EE75D142}" type="presParOf" srcId="{3F295D3E-6772-45BE-83E1-A08DD049A100}" destId="{8E38B793-01B1-4239-995B-1F0C58BBBDF1}" srcOrd="3" destOrd="0" presId="urn:microsoft.com/office/officeart/2005/8/layout/StepDownProcess"/>
    <dgm:cxn modelId="{7BE93F95-8158-4A19-AAC5-CAC2097BB5E4}" type="presParOf" srcId="{3F295D3E-6772-45BE-83E1-A08DD049A100}" destId="{57A5DB88-7112-4B9B-BCE9-1B27AF8D372F}" srcOrd="4" destOrd="0" presId="urn:microsoft.com/office/officeart/2005/8/layout/StepDownProcess"/>
    <dgm:cxn modelId="{86E88F1D-5077-418B-A026-81CC0880A796}" type="presParOf" srcId="{57A5DB88-7112-4B9B-BCE9-1B27AF8D372F}" destId="{C053CA5F-C3D5-4ADC-8542-B039DB4F8150}" srcOrd="0" destOrd="0" presId="urn:microsoft.com/office/officeart/2005/8/layout/StepDownProcess"/>
    <dgm:cxn modelId="{714D7018-40A6-44E9-95D1-9A90E80DED94}" type="presParOf" srcId="{57A5DB88-7112-4B9B-BCE9-1B27AF8D372F}" destId="{60BC89D7-A446-4DD0-B000-41BE56477B8A}" srcOrd="1" destOrd="0" presId="urn:microsoft.com/office/officeart/2005/8/layout/StepDownProcess"/>
    <dgm:cxn modelId="{28E44728-167D-44D1-9C4F-B90BAFEAA9EB}" type="presParOf" srcId="{57A5DB88-7112-4B9B-BCE9-1B27AF8D372F}" destId="{88444046-0715-403F-811D-B6E23A2D20CE}" srcOrd="2" destOrd="0" presId="urn:microsoft.com/office/officeart/2005/8/layout/StepDownProcess"/>
    <dgm:cxn modelId="{127752B4-64DE-44B9-AB42-A649A329F301}" type="presParOf" srcId="{3F295D3E-6772-45BE-83E1-A08DD049A100}" destId="{3C97E9C1-7B89-4B66-A08A-CAEC5E31BA7E}" srcOrd="5" destOrd="0" presId="urn:microsoft.com/office/officeart/2005/8/layout/StepDownProcess"/>
    <dgm:cxn modelId="{A64C27D6-61E5-4880-AA71-90BFBFE0A53D}" type="presParOf" srcId="{3F295D3E-6772-45BE-83E1-A08DD049A100}" destId="{334BFDDD-83F6-48E4-B63C-D8BAF75D50CB}" srcOrd="6" destOrd="0" presId="urn:microsoft.com/office/officeart/2005/8/layout/StepDownProcess"/>
    <dgm:cxn modelId="{215A11CF-876C-4A09-B1CC-03BBB8C342AD}" type="presParOf" srcId="{334BFDDD-83F6-48E4-B63C-D8BAF75D50CB}" destId="{CB1D7FE8-60BC-4E22-8A70-7478637FC109}" srcOrd="0" destOrd="0" presId="urn:microsoft.com/office/officeart/2005/8/layout/StepDown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0AA5FD9-A9AF-4CA3-A332-E05AD75C9274}" type="doc">
      <dgm:prSet loTypeId="urn:microsoft.com/office/officeart/2005/8/layout/StepDownProcess" loCatId="process" qsTypeId="urn:microsoft.com/office/officeart/2005/8/quickstyle/simple1" qsCatId="simple" csTypeId="urn:microsoft.com/office/officeart/2005/8/colors/colorful4" csCatId="colorful" phldr="1"/>
      <dgm:spPr/>
      <dgm:t>
        <a:bodyPr/>
        <a:lstStyle/>
        <a:p>
          <a:endParaRPr lang="fr-FR"/>
        </a:p>
      </dgm:t>
    </dgm:pt>
    <dgm:pt modelId="{2DFD31BC-251F-4052-913D-84070624552D}">
      <dgm:prSet phldrT="[Texte]" custT="1"/>
      <dgm:spPr>
        <a:blipFill>
          <a:blip xmlns:r="http://schemas.openxmlformats.org/officeDocument/2006/relationships" r:embed="rId1"/>
          <a:stretch>
            <a:fillRect r="-2283"/>
          </a:stretch>
        </a:blipFill>
      </dgm:spPr>
      <dgm:t>
        <a:bodyPr/>
        <a:lstStyle/>
        <a:p>
          <a:r>
            <a:rPr lang="fr-FR">
              <a:noFill/>
            </a:rPr>
            <a:t> </a:t>
          </a:r>
        </a:p>
      </dgm:t>
    </dgm:pt>
    <dgm:pt modelId="{6CA4E155-B0B7-4AAD-B2F6-56B89103DCF1}" type="parTrans" cxnId="{77E1D848-CE76-4C62-8CB7-BE8D3A5BFD6F}">
      <dgm:prSet/>
      <dgm:spPr/>
      <dgm:t>
        <a:bodyPr/>
        <a:lstStyle/>
        <a:p>
          <a:endParaRPr lang="fr-FR" sz="2400"/>
        </a:p>
      </dgm:t>
    </dgm:pt>
    <dgm:pt modelId="{D020804F-8374-49D9-AECA-DB316BF7C1C1}" type="sibTrans" cxnId="{77E1D848-CE76-4C62-8CB7-BE8D3A5BFD6F}">
      <dgm:prSet/>
      <dgm:spPr/>
      <dgm:t>
        <a:bodyPr/>
        <a:lstStyle/>
        <a:p>
          <a:endParaRPr lang="fr-FR" sz="2400"/>
        </a:p>
      </dgm:t>
    </dgm:pt>
    <dgm:pt modelId="{F450D299-D7D8-4D7B-B3FC-7F7C94BE48B7}">
      <dgm:prSet phldrT="[Texte]" custT="1"/>
      <dgm:spPr/>
      <dgm:t>
        <a:bodyPr/>
        <a:lstStyle/>
        <a:p>
          <a:r>
            <a:rPr lang="fr-FR" sz="1600" dirty="0" smtClean="0"/>
            <a:t>Pendant drop on </a:t>
          </a:r>
          <a:r>
            <a:rPr lang="fr-FR" sz="1600" dirty="0" err="1" smtClean="0"/>
            <a:t>several</a:t>
          </a:r>
          <a:r>
            <a:rPr lang="fr-FR" sz="1600" dirty="0" smtClean="0"/>
            <a:t> </a:t>
          </a:r>
          <a:r>
            <a:rPr lang="fr-FR" sz="1600" dirty="0" err="1" smtClean="0"/>
            <a:t>liquids</a:t>
          </a:r>
          <a:endParaRPr lang="fr-FR" sz="1600" dirty="0"/>
        </a:p>
      </dgm:t>
    </dgm:pt>
    <dgm:pt modelId="{4F2803F3-0E95-4329-8CB2-43B9CCE98108}" type="parTrans" cxnId="{CBE0684B-2B36-4D8D-9E5E-109337ED4939}">
      <dgm:prSet/>
      <dgm:spPr/>
      <dgm:t>
        <a:bodyPr/>
        <a:lstStyle/>
        <a:p>
          <a:endParaRPr lang="fr-FR" sz="2400"/>
        </a:p>
      </dgm:t>
    </dgm:pt>
    <dgm:pt modelId="{FBEADBAB-F1BD-42B0-AC61-94E267A1D0F5}" type="sibTrans" cxnId="{CBE0684B-2B36-4D8D-9E5E-109337ED4939}">
      <dgm:prSet/>
      <dgm:spPr/>
      <dgm:t>
        <a:bodyPr/>
        <a:lstStyle/>
        <a:p>
          <a:endParaRPr lang="fr-FR" sz="2400"/>
        </a:p>
      </dgm:t>
    </dgm:pt>
    <dgm:pt modelId="{7B7FB01E-AB60-4B94-A5CF-6F05F57D29C4}">
      <dgm:prSet phldrT="[Texte]" custT="1"/>
      <dgm:spPr>
        <a:blipFill>
          <a:blip xmlns:r="http://schemas.openxmlformats.org/officeDocument/2006/relationships" r:embed="rId2"/>
          <a:stretch>
            <a:fillRect/>
          </a:stretch>
        </a:blipFill>
      </dgm:spPr>
      <dgm:t>
        <a:bodyPr/>
        <a:lstStyle/>
        <a:p>
          <a:r>
            <a:rPr lang="fr-FR">
              <a:noFill/>
            </a:rPr>
            <a:t> </a:t>
          </a:r>
        </a:p>
      </dgm:t>
    </dgm:pt>
    <dgm:pt modelId="{F8DEBC91-3F13-4712-8599-904E98B195EA}" type="parTrans" cxnId="{5F3741B4-2417-4C7D-A392-DE4B32BF2719}">
      <dgm:prSet/>
      <dgm:spPr/>
      <dgm:t>
        <a:bodyPr/>
        <a:lstStyle/>
        <a:p>
          <a:endParaRPr lang="fr-FR" sz="2400"/>
        </a:p>
      </dgm:t>
    </dgm:pt>
    <dgm:pt modelId="{873C3FEB-18E3-4B35-8A97-A22B4348ED0B}" type="sibTrans" cxnId="{5F3741B4-2417-4C7D-A392-DE4B32BF2719}">
      <dgm:prSet/>
      <dgm:spPr/>
      <dgm:t>
        <a:bodyPr/>
        <a:lstStyle/>
        <a:p>
          <a:endParaRPr lang="fr-FR" sz="2400"/>
        </a:p>
      </dgm:t>
    </dgm:pt>
    <dgm:pt modelId="{8F2DB9AE-DF05-4BDC-B02B-8FE6B30A0A3B}">
      <dgm:prSet phldrT="[Texte]" custT="1"/>
      <dgm:spPr/>
      <dgm:t>
        <a:bodyPr/>
        <a:lstStyle/>
        <a:p>
          <a:r>
            <a:rPr lang="fr-FR" sz="1600" dirty="0" smtClean="0"/>
            <a:t>Contact angle </a:t>
          </a:r>
          <a:r>
            <a:rPr lang="fr-FR" sz="1600" dirty="0" err="1" smtClean="0"/>
            <a:t>with</a:t>
          </a:r>
          <a:r>
            <a:rPr lang="fr-FR" sz="1600" dirty="0" smtClean="0"/>
            <a:t> an </a:t>
          </a:r>
          <a:r>
            <a:rPr lang="fr-FR" sz="1600" dirty="0" err="1" smtClean="0"/>
            <a:t>apolar</a:t>
          </a:r>
          <a:r>
            <a:rPr lang="fr-FR" sz="1600" dirty="0" smtClean="0"/>
            <a:t> </a:t>
          </a:r>
          <a:r>
            <a:rPr lang="fr-FR" sz="1600" dirty="0" err="1" smtClean="0"/>
            <a:t>liquid</a:t>
          </a:r>
          <a:r>
            <a:rPr lang="fr-FR" sz="1600" dirty="0" smtClean="0"/>
            <a:t>: CH</a:t>
          </a:r>
          <a:r>
            <a:rPr lang="fr-FR" sz="1600" baseline="-25000" dirty="0" smtClean="0"/>
            <a:t>2</a:t>
          </a:r>
          <a:r>
            <a:rPr lang="fr-FR" sz="1600" dirty="0" smtClean="0"/>
            <a:t>I</a:t>
          </a:r>
          <a:r>
            <a:rPr lang="fr-FR" sz="1600" baseline="-25000" dirty="0" smtClean="0"/>
            <a:t>2</a:t>
          </a:r>
          <a:endParaRPr lang="fr-FR" sz="1600" baseline="-25000" dirty="0"/>
        </a:p>
      </dgm:t>
    </dgm:pt>
    <dgm:pt modelId="{38765821-1ACA-4780-88A9-9D09BCBB028E}" type="parTrans" cxnId="{51B33CCF-B84D-4309-8A40-989F83583B9D}">
      <dgm:prSet/>
      <dgm:spPr/>
      <dgm:t>
        <a:bodyPr/>
        <a:lstStyle/>
        <a:p>
          <a:endParaRPr lang="fr-FR" sz="2400"/>
        </a:p>
      </dgm:t>
    </dgm:pt>
    <dgm:pt modelId="{0FE63BF8-AF0C-4F37-9CD9-51770BD24A76}" type="sibTrans" cxnId="{51B33CCF-B84D-4309-8A40-989F83583B9D}">
      <dgm:prSet/>
      <dgm:spPr/>
      <dgm:t>
        <a:bodyPr/>
        <a:lstStyle/>
        <a:p>
          <a:endParaRPr lang="fr-FR" sz="2400"/>
        </a:p>
      </dgm:t>
    </dgm:pt>
    <dgm:pt modelId="{80849DEF-5DB6-4340-991B-DA2DA11F52C8}">
      <dgm:prSet phldrT="[Texte]" custT="1"/>
      <dgm:spPr>
        <a:blipFill>
          <a:blip xmlns:r="http://schemas.openxmlformats.org/officeDocument/2006/relationships" r:embed="rId3"/>
          <a:stretch>
            <a:fillRect/>
          </a:stretch>
        </a:blipFill>
      </dgm:spPr>
      <dgm:t>
        <a:bodyPr/>
        <a:lstStyle/>
        <a:p>
          <a:r>
            <a:rPr lang="fr-FR">
              <a:noFill/>
            </a:rPr>
            <a:t> </a:t>
          </a:r>
        </a:p>
      </dgm:t>
    </dgm:pt>
    <dgm:pt modelId="{EE0E14F6-C050-49A0-ABD6-55D4563E4AF1}" type="parTrans" cxnId="{71E53E37-43ED-4A52-9B1D-185F1887A342}">
      <dgm:prSet/>
      <dgm:spPr/>
      <dgm:t>
        <a:bodyPr/>
        <a:lstStyle/>
        <a:p>
          <a:endParaRPr lang="fr-FR" sz="2400"/>
        </a:p>
      </dgm:t>
    </dgm:pt>
    <dgm:pt modelId="{C65A6717-722A-4989-AC95-D3157A17D0BB}" type="sibTrans" cxnId="{71E53E37-43ED-4A52-9B1D-185F1887A342}">
      <dgm:prSet/>
      <dgm:spPr/>
      <dgm:t>
        <a:bodyPr/>
        <a:lstStyle/>
        <a:p>
          <a:endParaRPr lang="fr-FR" sz="2400"/>
        </a:p>
      </dgm:t>
    </dgm:pt>
    <dgm:pt modelId="{4A555F8A-8457-48E0-9B8C-505458BDA0E6}">
      <dgm:prSet phldrT="[Texte]" custT="1"/>
      <dgm:spPr>
        <a:blipFill>
          <a:blip xmlns:r="http://schemas.openxmlformats.org/officeDocument/2006/relationships" r:embed="rId4"/>
          <a:stretch>
            <a:fillRect/>
          </a:stretch>
        </a:blipFill>
      </dgm:spPr>
      <dgm:t>
        <a:bodyPr/>
        <a:lstStyle/>
        <a:p>
          <a:r>
            <a:rPr lang="fr-FR">
              <a:noFill/>
            </a:rPr>
            <a:t> </a:t>
          </a:r>
        </a:p>
      </dgm:t>
    </dgm:pt>
    <dgm:pt modelId="{7FF74B6B-F892-4865-BA51-07B144BEB1F6}" type="parTrans" cxnId="{B38CD166-4C07-4E3A-9BCF-0A7F13905E67}">
      <dgm:prSet/>
      <dgm:spPr/>
      <dgm:t>
        <a:bodyPr/>
        <a:lstStyle/>
        <a:p>
          <a:endParaRPr lang="fr-FR" sz="2400"/>
        </a:p>
      </dgm:t>
    </dgm:pt>
    <dgm:pt modelId="{05B7C420-0555-4DB5-BC9B-189F10BA3944}" type="sibTrans" cxnId="{B38CD166-4C07-4E3A-9BCF-0A7F13905E67}">
      <dgm:prSet/>
      <dgm:spPr/>
      <dgm:t>
        <a:bodyPr/>
        <a:lstStyle/>
        <a:p>
          <a:endParaRPr lang="fr-FR" sz="2400"/>
        </a:p>
      </dgm:t>
    </dgm:pt>
    <dgm:pt modelId="{CE5B3765-EC58-4328-A384-346A9496C212}">
      <dgm:prSet phldrT="[Texte]" custT="1"/>
      <dgm:spPr/>
      <dgm:t>
        <a:bodyPr/>
        <a:lstStyle/>
        <a:p>
          <a:r>
            <a:rPr lang="fr-FR" sz="1600" dirty="0" smtClean="0"/>
            <a:t>Contact angle </a:t>
          </a:r>
          <a:r>
            <a:rPr lang="fr-FR" sz="1600" dirty="0" err="1" smtClean="0"/>
            <a:t>with</a:t>
          </a:r>
          <a:r>
            <a:rPr lang="fr-FR" sz="1600" dirty="0" smtClean="0"/>
            <a:t> </a:t>
          </a:r>
          <a:r>
            <a:rPr lang="fr-FR" sz="1600" dirty="0" err="1" smtClean="0"/>
            <a:t>several</a:t>
          </a:r>
          <a:r>
            <a:rPr lang="fr-FR" sz="1600" dirty="0" smtClean="0"/>
            <a:t> </a:t>
          </a:r>
          <a:r>
            <a:rPr lang="fr-FR" sz="1600" dirty="0" err="1" smtClean="0"/>
            <a:t>liquids</a:t>
          </a:r>
          <a:endParaRPr lang="fr-FR" sz="1600" dirty="0"/>
        </a:p>
      </dgm:t>
    </dgm:pt>
    <dgm:pt modelId="{BE494400-C0EF-4415-92E8-464A739E4363}" type="parTrans" cxnId="{7FCB51E0-057E-4A66-8F41-82F0F393A635}">
      <dgm:prSet/>
      <dgm:spPr/>
      <dgm:t>
        <a:bodyPr/>
        <a:lstStyle/>
        <a:p>
          <a:endParaRPr lang="fr-FR" sz="2400"/>
        </a:p>
      </dgm:t>
    </dgm:pt>
    <dgm:pt modelId="{E04600C6-F75C-4282-918C-83F498BE7D7D}" type="sibTrans" cxnId="{7FCB51E0-057E-4A66-8F41-82F0F393A635}">
      <dgm:prSet/>
      <dgm:spPr/>
      <dgm:t>
        <a:bodyPr/>
        <a:lstStyle/>
        <a:p>
          <a:endParaRPr lang="fr-FR" sz="2400"/>
        </a:p>
      </dgm:t>
    </dgm:pt>
    <dgm:pt modelId="{3F295D3E-6772-45BE-83E1-A08DD049A100}" type="pres">
      <dgm:prSet presAssocID="{20AA5FD9-A9AF-4CA3-A332-E05AD75C9274}" presName="rootnode" presStyleCnt="0">
        <dgm:presLayoutVars>
          <dgm:chMax/>
          <dgm:chPref/>
          <dgm:dir/>
          <dgm:animLvl val="lvl"/>
        </dgm:presLayoutVars>
      </dgm:prSet>
      <dgm:spPr/>
    </dgm:pt>
    <dgm:pt modelId="{21DEFF22-849F-472C-97EF-881F50045C6A}" type="pres">
      <dgm:prSet presAssocID="{2DFD31BC-251F-4052-913D-84070624552D}" presName="composite" presStyleCnt="0"/>
      <dgm:spPr/>
    </dgm:pt>
    <dgm:pt modelId="{8CC39C7C-6252-428F-AA65-D9282BB4DA78}" type="pres">
      <dgm:prSet presAssocID="{2DFD31BC-251F-4052-913D-84070624552D}" presName="bentUpArrow1" presStyleLbl="alignImgPlace1" presStyleIdx="0" presStyleCnt="3"/>
      <dgm:spPr/>
    </dgm:pt>
    <dgm:pt modelId="{80281B4E-477F-4B9E-8A93-BE3145315AFA}" type="pres">
      <dgm:prSet presAssocID="{2DFD31BC-251F-4052-913D-84070624552D}" presName="ParentText" presStyleLbl="node1" presStyleIdx="0" presStyleCnt="4">
        <dgm:presLayoutVars>
          <dgm:chMax val="1"/>
          <dgm:chPref val="1"/>
          <dgm:bulletEnabled val="1"/>
        </dgm:presLayoutVars>
      </dgm:prSet>
      <dgm:spPr/>
      <dgm:t>
        <a:bodyPr/>
        <a:lstStyle/>
        <a:p>
          <a:endParaRPr lang="fr-FR"/>
        </a:p>
      </dgm:t>
    </dgm:pt>
    <dgm:pt modelId="{04BCC2BE-D776-4F0B-A979-B7119E06A3D1}" type="pres">
      <dgm:prSet presAssocID="{2DFD31BC-251F-4052-913D-84070624552D}" presName="ChildText" presStyleLbl="revTx" presStyleIdx="0" presStyleCnt="3" custScaleX="168637" custLinFactNeighborX="42347" custLinFactNeighborY="4858">
        <dgm:presLayoutVars>
          <dgm:chMax val="0"/>
          <dgm:chPref val="0"/>
          <dgm:bulletEnabled val="1"/>
        </dgm:presLayoutVars>
      </dgm:prSet>
      <dgm:spPr/>
      <dgm:t>
        <a:bodyPr/>
        <a:lstStyle/>
        <a:p>
          <a:endParaRPr lang="fr-FR"/>
        </a:p>
      </dgm:t>
    </dgm:pt>
    <dgm:pt modelId="{93E201FA-0903-4F94-95A6-409DBE255740}" type="pres">
      <dgm:prSet presAssocID="{D020804F-8374-49D9-AECA-DB316BF7C1C1}" presName="sibTrans" presStyleCnt="0"/>
      <dgm:spPr/>
    </dgm:pt>
    <dgm:pt modelId="{50ACF48F-1EFB-4374-B3A9-7D5E4B24C9A7}" type="pres">
      <dgm:prSet presAssocID="{7B7FB01E-AB60-4B94-A5CF-6F05F57D29C4}" presName="composite" presStyleCnt="0"/>
      <dgm:spPr/>
    </dgm:pt>
    <dgm:pt modelId="{30FA619F-1418-4B96-981F-D1FD4D946068}" type="pres">
      <dgm:prSet presAssocID="{7B7FB01E-AB60-4B94-A5CF-6F05F57D29C4}" presName="bentUpArrow1" presStyleLbl="alignImgPlace1" presStyleIdx="1" presStyleCnt="3"/>
      <dgm:spPr/>
    </dgm:pt>
    <dgm:pt modelId="{B7856CDE-AB38-46EB-8A25-88D27267F89B}" type="pres">
      <dgm:prSet presAssocID="{7B7FB01E-AB60-4B94-A5CF-6F05F57D29C4}" presName="ParentText" presStyleLbl="node1" presStyleIdx="1" presStyleCnt="4">
        <dgm:presLayoutVars>
          <dgm:chMax val="1"/>
          <dgm:chPref val="1"/>
          <dgm:bulletEnabled val="1"/>
        </dgm:presLayoutVars>
      </dgm:prSet>
      <dgm:spPr/>
      <dgm:t>
        <a:bodyPr/>
        <a:lstStyle/>
        <a:p>
          <a:endParaRPr lang="fr-FR"/>
        </a:p>
      </dgm:t>
    </dgm:pt>
    <dgm:pt modelId="{62EF258D-F8FB-46D7-9977-465D0D95266E}" type="pres">
      <dgm:prSet presAssocID="{7B7FB01E-AB60-4B94-A5CF-6F05F57D29C4}" presName="ChildText" presStyleLbl="revTx" presStyleIdx="1" presStyleCnt="3" custScaleX="193777" custLinFactNeighborX="60119" custLinFactNeighborY="1356">
        <dgm:presLayoutVars>
          <dgm:chMax val="0"/>
          <dgm:chPref val="0"/>
          <dgm:bulletEnabled val="1"/>
        </dgm:presLayoutVars>
      </dgm:prSet>
      <dgm:spPr/>
    </dgm:pt>
    <dgm:pt modelId="{8E38B793-01B1-4239-995B-1F0C58BBBDF1}" type="pres">
      <dgm:prSet presAssocID="{873C3FEB-18E3-4B35-8A97-A22B4348ED0B}" presName="sibTrans" presStyleCnt="0"/>
      <dgm:spPr/>
    </dgm:pt>
    <dgm:pt modelId="{57A5DB88-7112-4B9B-BCE9-1B27AF8D372F}" type="pres">
      <dgm:prSet presAssocID="{80849DEF-5DB6-4340-991B-DA2DA11F52C8}" presName="composite" presStyleCnt="0"/>
      <dgm:spPr/>
    </dgm:pt>
    <dgm:pt modelId="{C053CA5F-C3D5-4ADC-8542-B039DB4F8150}" type="pres">
      <dgm:prSet presAssocID="{80849DEF-5DB6-4340-991B-DA2DA11F52C8}" presName="bentUpArrow1" presStyleLbl="alignImgPlace1" presStyleIdx="2" presStyleCnt="3"/>
      <dgm:spPr/>
    </dgm:pt>
    <dgm:pt modelId="{60BC89D7-A446-4DD0-B000-41BE56477B8A}" type="pres">
      <dgm:prSet presAssocID="{80849DEF-5DB6-4340-991B-DA2DA11F52C8}" presName="ParentText" presStyleLbl="node1" presStyleIdx="2" presStyleCnt="4">
        <dgm:presLayoutVars>
          <dgm:chMax val="1"/>
          <dgm:chPref val="1"/>
          <dgm:bulletEnabled val="1"/>
        </dgm:presLayoutVars>
      </dgm:prSet>
      <dgm:spPr/>
      <dgm:t>
        <a:bodyPr/>
        <a:lstStyle/>
        <a:p>
          <a:endParaRPr lang="fr-FR"/>
        </a:p>
      </dgm:t>
    </dgm:pt>
    <dgm:pt modelId="{88444046-0715-403F-811D-B6E23A2D20CE}" type="pres">
      <dgm:prSet presAssocID="{80849DEF-5DB6-4340-991B-DA2DA11F52C8}" presName="ChildText" presStyleLbl="revTx" presStyleIdx="2" presStyleCnt="3" custScaleX="160785" custLinFactNeighborX="40080" custLinFactNeighborY="1356">
        <dgm:presLayoutVars>
          <dgm:chMax val="0"/>
          <dgm:chPref val="0"/>
          <dgm:bulletEnabled val="1"/>
        </dgm:presLayoutVars>
      </dgm:prSet>
      <dgm:spPr/>
    </dgm:pt>
    <dgm:pt modelId="{3C97E9C1-7B89-4B66-A08A-CAEC5E31BA7E}" type="pres">
      <dgm:prSet presAssocID="{C65A6717-722A-4989-AC95-D3157A17D0BB}" presName="sibTrans" presStyleCnt="0"/>
      <dgm:spPr/>
    </dgm:pt>
    <dgm:pt modelId="{334BFDDD-83F6-48E4-B63C-D8BAF75D50CB}" type="pres">
      <dgm:prSet presAssocID="{4A555F8A-8457-48E0-9B8C-505458BDA0E6}" presName="composite" presStyleCnt="0"/>
      <dgm:spPr/>
    </dgm:pt>
    <dgm:pt modelId="{CB1D7FE8-60BC-4E22-8A70-7478637FC109}" type="pres">
      <dgm:prSet presAssocID="{4A555F8A-8457-48E0-9B8C-505458BDA0E6}" presName="ParentText" presStyleLbl="node1" presStyleIdx="3" presStyleCnt="4" custScaleX="162890" custScaleY="230314" custLinFactNeighborX="-18346" custLinFactNeighborY="-3435">
        <dgm:presLayoutVars>
          <dgm:chMax val="1"/>
          <dgm:chPref val="1"/>
          <dgm:bulletEnabled val="1"/>
        </dgm:presLayoutVars>
      </dgm:prSet>
      <dgm:spPr/>
      <dgm:t>
        <a:bodyPr/>
        <a:lstStyle/>
        <a:p>
          <a:endParaRPr lang="fr-FR"/>
        </a:p>
      </dgm:t>
    </dgm:pt>
  </dgm:ptLst>
  <dgm:cxnLst>
    <dgm:cxn modelId="{4505C546-50D7-4ABB-B2F0-F6F193065294}" type="presOf" srcId="{2DFD31BC-251F-4052-913D-84070624552D}" destId="{80281B4E-477F-4B9E-8A93-BE3145315AFA}" srcOrd="0" destOrd="0" presId="urn:microsoft.com/office/officeart/2005/8/layout/StepDownProcess"/>
    <dgm:cxn modelId="{DED58BDD-63A9-4F30-85A0-979BFB8FF815}" type="presOf" srcId="{20AA5FD9-A9AF-4CA3-A332-E05AD75C9274}" destId="{3F295D3E-6772-45BE-83E1-A08DD049A100}" srcOrd="0" destOrd="0" presId="urn:microsoft.com/office/officeart/2005/8/layout/StepDownProcess"/>
    <dgm:cxn modelId="{B38CD166-4C07-4E3A-9BCF-0A7F13905E67}" srcId="{20AA5FD9-A9AF-4CA3-A332-E05AD75C9274}" destId="{4A555F8A-8457-48E0-9B8C-505458BDA0E6}" srcOrd="3" destOrd="0" parTransId="{7FF74B6B-F892-4865-BA51-07B144BEB1F6}" sibTransId="{05B7C420-0555-4DB5-BC9B-189F10BA3944}"/>
    <dgm:cxn modelId="{77E1D848-CE76-4C62-8CB7-BE8D3A5BFD6F}" srcId="{20AA5FD9-A9AF-4CA3-A332-E05AD75C9274}" destId="{2DFD31BC-251F-4052-913D-84070624552D}" srcOrd="0" destOrd="0" parTransId="{6CA4E155-B0B7-4AAD-B2F6-56B89103DCF1}" sibTransId="{D020804F-8374-49D9-AECA-DB316BF7C1C1}"/>
    <dgm:cxn modelId="{935ACD84-0280-41C3-985A-FF3B9E557054}" type="presOf" srcId="{CE5B3765-EC58-4328-A384-346A9496C212}" destId="{88444046-0715-403F-811D-B6E23A2D20CE}" srcOrd="0" destOrd="0" presId="urn:microsoft.com/office/officeart/2005/8/layout/StepDownProcess"/>
    <dgm:cxn modelId="{806822B9-9F60-44EA-91AB-2C5D94428CB9}" type="presOf" srcId="{4A555F8A-8457-48E0-9B8C-505458BDA0E6}" destId="{CB1D7FE8-60BC-4E22-8A70-7478637FC109}" srcOrd="0" destOrd="0" presId="urn:microsoft.com/office/officeart/2005/8/layout/StepDownProcess"/>
    <dgm:cxn modelId="{83976D56-8757-481C-BDA4-5EFBCA2096A6}" type="presOf" srcId="{7B7FB01E-AB60-4B94-A5CF-6F05F57D29C4}" destId="{B7856CDE-AB38-46EB-8A25-88D27267F89B}" srcOrd="0" destOrd="0" presId="urn:microsoft.com/office/officeart/2005/8/layout/StepDownProcess"/>
    <dgm:cxn modelId="{51B33CCF-B84D-4309-8A40-989F83583B9D}" srcId="{7B7FB01E-AB60-4B94-A5CF-6F05F57D29C4}" destId="{8F2DB9AE-DF05-4BDC-B02B-8FE6B30A0A3B}" srcOrd="0" destOrd="0" parTransId="{38765821-1ACA-4780-88A9-9D09BCBB028E}" sibTransId="{0FE63BF8-AF0C-4F37-9CD9-51770BD24A76}"/>
    <dgm:cxn modelId="{5F3741B4-2417-4C7D-A392-DE4B32BF2719}" srcId="{20AA5FD9-A9AF-4CA3-A332-E05AD75C9274}" destId="{7B7FB01E-AB60-4B94-A5CF-6F05F57D29C4}" srcOrd="1" destOrd="0" parTransId="{F8DEBC91-3F13-4712-8599-904E98B195EA}" sibTransId="{873C3FEB-18E3-4B35-8A97-A22B4348ED0B}"/>
    <dgm:cxn modelId="{AC9B4C4B-EF6A-4E95-A5DE-A8671670A937}" type="presOf" srcId="{8F2DB9AE-DF05-4BDC-B02B-8FE6B30A0A3B}" destId="{62EF258D-F8FB-46D7-9977-465D0D95266E}" srcOrd="0" destOrd="0" presId="urn:microsoft.com/office/officeart/2005/8/layout/StepDownProcess"/>
    <dgm:cxn modelId="{90504FF5-3054-4061-94CA-7D658452DA0E}" type="presOf" srcId="{F450D299-D7D8-4D7B-B3FC-7F7C94BE48B7}" destId="{04BCC2BE-D776-4F0B-A979-B7119E06A3D1}" srcOrd="0" destOrd="0" presId="urn:microsoft.com/office/officeart/2005/8/layout/StepDownProcess"/>
    <dgm:cxn modelId="{71E53E37-43ED-4A52-9B1D-185F1887A342}" srcId="{20AA5FD9-A9AF-4CA3-A332-E05AD75C9274}" destId="{80849DEF-5DB6-4340-991B-DA2DA11F52C8}" srcOrd="2" destOrd="0" parTransId="{EE0E14F6-C050-49A0-ABD6-55D4563E4AF1}" sibTransId="{C65A6717-722A-4989-AC95-D3157A17D0BB}"/>
    <dgm:cxn modelId="{7FCB51E0-057E-4A66-8F41-82F0F393A635}" srcId="{80849DEF-5DB6-4340-991B-DA2DA11F52C8}" destId="{CE5B3765-EC58-4328-A384-346A9496C212}" srcOrd="0" destOrd="0" parTransId="{BE494400-C0EF-4415-92E8-464A739E4363}" sibTransId="{E04600C6-F75C-4282-918C-83F498BE7D7D}"/>
    <dgm:cxn modelId="{B163E68F-3CA4-4D19-8BAE-9A940C15CE98}" type="presOf" srcId="{80849DEF-5DB6-4340-991B-DA2DA11F52C8}" destId="{60BC89D7-A446-4DD0-B000-41BE56477B8A}" srcOrd="0" destOrd="0" presId="urn:microsoft.com/office/officeart/2005/8/layout/StepDownProcess"/>
    <dgm:cxn modelId="{CBE0684B-2B36-4D8D-9E5E-109337ED4939}" srcId="{2DFD31BC-251F-4052-913D-84070624552D}" destId="{F450D299-D7D8-4D7B-B3FC-7F7C94BE48B7}" srcOrd="0" destOrd="0" parTransId="{4F2803F3-0E95-4329-8CB2-43B9CCE98108}" sibTransId="{FBEADBAB-F1BD-42B0-AC61-94E267A1D0F5}"/>
    <dgm:cxn modelId="{27AA97A9-42E9-4C91-9EA4-BF91AF095133}" type="presParOf" srcId="{3F295D3E-6772-45BE-83E1-A08DD049A100}" destId="{21DEFF22-849F-472C-97EF-881F50045C6A}" srcOrd="0" destOrd="0" presId="urn:microsoft.com/office/officeart/2005/8/layout/StepDownProcess"/>
    <dgm:cxn modelId="{9E79D60E-3E23-4A7C-BEA2-7A445E73E61A}" type="presParOf" srcId="{21DEFF22-849F-472C-97EF-881F50045C6A}" destId="{8CC39C7C-6252-428F-AA65-D9282BB4DA78}" srcOrd="0" destOrd="0" presId="urn:microsoft.com/office/officeart/2005/8/layout/StepDownProcess"/>
    <dgm:cxn modelId="{6A0D5847-FC21-4EB2-82D1-67C1A6ED0799}" type="presParOf" srcId="{21DEFF22-849F-472C-97EF-881F50045C6A}" destId="{80281B4E-477F-4B9E-8A93-BE3145315AFA}" srcOrd="1" destOrd="0" presId="urn:microsoft.com/office/officeart/2005/8/layout/StepDownProcess"/>
    <dgm:cxn modelId="{47267996-2767-4F05-9655-BD1EA5983D87}" type="presParOf" srcId="{21DEFF22-849F-472C-97EF-881F50045C6A}" destId="{04BCC2BE-D776-4F0B-A979-B7119E06A3D1}" srcOrd="2" destOrd="0" presId="urn:microsoft.com/office/officeart/2005/8/layout/StepDownProcess"/>
    <dgm:cxn modelId="{C5DF52C5-DB41-4316-92F6-DCCF0E08713D}" type="presParOf" srcId="{3F295D3E-6772-45BE-83E1-A08DD049A100}" destId="{93E201FA-0903-4F94-95A6-409DBE255740}" srcOrd="1" destOrd="0" presId="urn:microsoft.com/office/officeart/2005/8/layout/StepDownProcess"/>
    <dgm:cxn modelId="{81501AF4-DAF6-48BB-926B-CC3506F58CD7}" type="presParOf" srcId="{3F295D3E-6772-45BE-83E1-A08DD049A100}" destId="{50ACF48F-1EFB-4374-B3A9-7D5E4B24C9A7}" srcOrd="2" destOrd="0" presId="urn:microsoft.com/office/officeart/2005/8/layout/StepDownProcess"/>
    <dgm:cxn modelId="{98040026-4F0A-4DB0-A15D-507374F0299E}" type="presParOf" srcId="{50ACF48F-1EFB-4374-B3A9-7D5E4B24C9A7}" destId="{30FA619F-1418-4B96-981F-D1FD4D946068}" srcOrd="0" destOrd="0" presId="urn:microsoft.com/office/officeart/2005/8/layout/StepDownProcess"/>
    <dgm:cxn modelId="{4AF1FE09-F5D9-46CB-81E0-F6A315F38232}" type="presParOf" srcId="{50ACF48F-1EFB-4374-B3A9-7D5E4B24C9A7}" destId="{B7856CDE-AB38-46EB-8A25-88D27267F89B}" srcOrd="1" destOrd="0" presId="urn:microsoft.com/office/officeart/2005/8/layout/StepDownProcess"/>
    <dgm:cxn modelId="{F37F6E74-8B77-40E0-8E2A-92F135964821}" type="presParOf" srcId="{50ACF48F-1EFB-4374-B3A9-7D5E4B24C9A7}" destId="{62EF258D-F8FB-46D7-9977-465D0D95266E}" srcOrd="2" destOrd="0" presId="urn:microsoft.com/office/officeart/2005/8/layout/StepDownProcess"/>
    <dgm:cxn modelId="{97E77086-8CC4-4B9C-AB86-5A82EE75D142}" type="presParOf" srcId="{3F295D3E-6772-45BE-83E1-A08DD049A100}" destId="{8E38B793-01B1-4239-995B-1F0C58BBBDF1}" srcOrd="3" destOrd="0" presId="urn:microsoft.com/office/officeart/2005/8/layout/StepDownProcess"/>
    <dgm:cxn modelId="{7BE93F95-8158-4A19-AAC5-CAC2097BB5E4}" type="presParOf" srcId="{3F295D3E-6772-45BE-83E1-A08DD049A100}" destId="{57A5DB88-7112-4B9B-BCE9-1B27AF8D372F}" srcOrd="4" destOrd="0" presId="urn:microsoft.com/office/officeart/2005/8/layout/StepDownProcess"/>
    <dgm:cxn modelId="{86E88F1D-5077-418B-A026-81CC0880A796}" type="presParOf" srcId="{57A5DB88-7112-4B9B-BCE9-1B27AF8D372F}" destId="{C053CA5F-C3D5-4ADC-8542-B039DB4F8150}" srcOrd="0" destOrd="0" presId="urn:microsoft.com/office/officeart/2005/8/layout/StepDownProcess"/>
    <dgm:cxn modelId="{714D7018-40A6-44E9-95D1-9A90E80DED94}" type="presParOf" srcId="{57A5DB88-7112-4B9B-BCE9-1B27AF8D372F}" destId="{60BC89D7-A446-4DD0-B000-41BE56477B8A}" srcOrd="1" destOrd="0" presId="urn:microsoft.com/office/officeart/2005/8/layout/StepDownProcess"/>
    <dgm:cxn modelId="{28E44728-167D-44D1-9C4F-B90BAFEAA9EB}" type="presParOf" srcId="{57A5DB88-7112-4B9B-BCE9-1B27AF8D372F}" destId="{88444046-0715-403F-811D-B6E23A2D20CE}" srcOrd="2" destOrd="0" presId="urn:microsoft.com/office/officeart/2005/8/layout/StepDownProcess"/>
    <dgm:cxn modelId="{127752B4-64DE-44B9-AB42-A649A329F301}" type="presParOf" srcId="{3F295D3E-6772-45BE-83E1-A08DD049A100}" destId="{3C97E9C1-7B89-4B66-A08A-CAEC5E31BA7E}" srcOrd="5" destOrd="0" presId="urn:microsoft.com/office/officeart/2005/8/layout/StepDownProcess"/>
    <dgm:cxn modelId="{A64C27D6-61E5-4880-AA71-90BFBFE0A53D}" type="presParOf" srcId="{3F295D3E-6772-45BE-83E1-A08DD049A100}" destId="{334BFDDD-83F6-48E4-B63C-D8BAF75D50CB}" srcOrd="6" destOrd="0" presId="urn:microsoft.com/office/officeart/2005/8/layout/StepDownProcess"/>
    <dgm:cxn modelId="{215A11CF-876C-4A09-B1CC-03BBB8C342AD}" type="presParOf" srcId="{334BFDDD-83F6-48E4-B63C-D8BAF75D50CB}" destId="{CB1D7FE8-60BC-4E22-8A70-7478637FC109}" srcOrd="0" destOrd="0" presId="urn:microsoft.com/office/officeart/2005/8/layout/StepDown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0AA5FD9-A9AF-4CA3-A332-E05AD75C9274}" type="doc">
      <dgm:prSet loTypeId="urn:microsoft.com/office/officeart/2005/8/layout/StepDownProcess" loCatId="process" qsTypeId="urn:microsoft.com/office/officeart/2005/8/quickstyle/simple1" qsCatId="simple" csTypeId="urn:microsoft.com/office/officeart/2005/8/colors/colorful4" csCatId="colorful" phldr="1"/>
      <dgm:spPr/>
      <dgm:t>
        <a:bodyPr/>
        <a:lstStyle/>
        <a:p>
          <a:endParaRPr lang="fr-FR"/>
        </a:p>
      </dgm:t>
    </dgm:pt>
    <mc:AlternateContent xmlns:mc="http://schemas.openxmlformats.org/markup-compatibility/2006" xmlns:a14="http://schemas.microsoft.com/office/drawing/2010/main">
      <mc:Choice Requires="a14">
        <dgm:pt modelId="{2DFD31BC-251F-4052-913D-84070624552D}">
          <dgm:prSet phldrT="[Texte]" custT="1"/>
          <dgm:spPr/>
          <dgm:t>
            <a:bodyPr/>
            <a:lstStyle/>
            <a:p>
              <a14:m>
                <m:oMath xmlns:m="http://schemas.openxmlformats.org/officeDocument/2006/math">
                  <m:sSub>
                    <m:sSubPr>
                      <m:ctrlPr>
                        <a:rPr lang="fr-FR" sz="2000" i="1" smtClean="0">
                          <a:latin typeface="Cambria Math" panose="02040503050406030204" pitchFamily="18" charset="0"/>
                        </a:rPr>
                      </m:ctrlPr>
                    </m:sSubPr>
                    <m:e>
                      <m:r>
                        <a:rPr lang="fr-FR" sz="2000" i="1" smtClean="0">
                          <a:latin typeface="Cambria Math" panose="02040503050406030204" pitchFamily="18" charset="0"/>
                          <a:ea typeface="Cambria Math" panose="02040503050406030204" pitchFamily="18" charset="0"/>
                        </a:rPr>
                        <m:t>𝛾</m:t>
                      </m:r>
                    </m:e>
                    <m:sub>
                      <m:r>
                        <a:rPr lang="fr-FR" sz="2000" b="0" i="1" smtClean="0">
                          <a:latin typeface="Cambria Math" panose="02040503050406030204" pitchFamily="18" charset="0"/>
                        </a:rPr>
                        <m:t>𝑙𝑖𝑞𝑢𝑖𝑑</m:t>
                      </m:r>
                    </m:sub>
                  </m:sSub>
                </m:oMath>
              </a14:m>
              <a:r>
                <a:rPr lang="fr-FR" sz="2000" dirty="0" smtClean="0"/>
                <a:t>(T) </a:t>
              </a:r>
              <a:endParaRPr lang="fr-FR" sz="2000" dirty="0"/>
            </a:p>
          </dgm:t>
        </dgm:pt>
      </mc:Choice>
      <mc:Fallback xmlns="">
        <dgm:pt modelId="{2DFD31BC-251F-4052-913D-84070624552D}">
          <dgm:prSet phldrT="[Texte]" custT="1"/>
          <dgm:spPr/>
          <dgm:t>
            <a:bodyPr/>
            <a:lstStyle/>
            <a:p>
              <a:r>
                <a:rPr lang="fr-FR" sz="2000" i="0" smtClean="0">
                  <a:latin typeface="Cambria Math" panose="02040503050406030204" pitchFamily="18" charset="0"/>
                  <a:ea typeface="Cambria Math" panose="02040503050406030204" pitchFamily="18" charset="0"/>
                </a:rPr>
                <a:t>𝛾_</a:t>
              </a:r>
              <a:r>
                <a:rPr lang="fr-FR" sz="2000" b="0" i="0" smtClean="0">
                  <a:latin typeface="Cambria Math" panose="02040503050406030204" pitchFamily="18" charset="0"/>
                </a:rPr>
                <a:t>𝑙𝑖𝑞𝑢𝑖𝑑</a:t>
              </a:r>
              <a:r>
                <a:rPr lang="fr-FR" sz="2000" dirty="0" smtClean="0"/>
                <a:t>(</a:t>
              </a:r>
              <a:r>
                <a:rPr lang="fr-FR" sz="2000" dirty="0" smtClean="0"/>
                <a:t>T) </a:t>
              </a:r>
              <a:endParaRPr lang="fr-FR" sz="2000" dirty="0"/>
            </a:p>
          </dgm:t>
        </dgm:pt>
      </mc:Fallback>
    </mc:AlternateContent>
    <dgm:pt modelId="{6CA4E155-B0B7-4AAD-B2F6-56B89103DCF1}" type="parTrans" cxnId="{77E1D848-CE76-4C62-8CB7-BE8D3A5BFD6F}">
      <dgm:prSet/>
      <dgm:spPr/>
      <dgm:t>
        <a:bodyPr/>
        <a:lstStyle/>
        <a:p>
          <a:endParaRPr lang="fr-FR" sz="2400"/>
        </a:p>
      </dgm:t>
    </dgm:pt>
    <dgm:pt modelId="{D020804F-8374-49D9-AECA-DB316BF7C1C1}" type="sibTrans" cxnId="{77E1D848-CE76-4C62-8CB7-BE8D3A5BFD6F}">
      <dgm:prSet/>
      <dgm:spPr/>
      <dgm:t>
        <a:bodyPr/>
        <a:lstStyle/>
        <a:p>
          <a:endParaRPr lang="fr-FR" sz="2400"/>
        </a:p>
      </dgm:t>
    </dgm:pt>
    <dgm:pt modelId="{F450D299-D7D8-4D7B-B3FC-7F7C94BE48B7}">
      <dgm:prSet phldrT="[Texte]" custT="1"/>
      <dgm:spPr/>
      <dgm:t>
        <a:bodyPr/>
        <a:lstStyle/>
        <a:p>
          <a:r>
            <a:rPr lang="fr-FR" sz="1600" dirty="0" smtClean="0"/>
            <a:t>Pendant drop on </a:t>
          </a:r>
          <a:r>
            <a:rPr lang="fr-FR" sz="1600" dirty="0" err="1" smtClean="0"/>
            <a:t>several</a:t>
          </a:r>
          <a:r>
            <a:rPr lang="fr-FR" sz="1600" dirty="0" smtClean="0"/>
            <a:t> </a:t>
          </a:r>
          <a:r>
            <a:rPr lang="fr-FR" sz="1600" dirty="0" err="1" smtClean="0"/>
            <a:t>liquids</a:t>
          </a:r>
          <a:endParaRPr lang="fr-FR" sz="1600" dirty="0"/>
        </a:p>
      </dgm:t>
    </dgm:pt>
    <dgm:pt modelId="{4F2803F3-0E95-4329-8CB2-43B9CCE98108}" type="parTrans" cxnId="{CBE0684B-2B36-4D8D-9E5E-109337ED4939}">
      <dgm:prSet/>
      <dgm:spPr/>
      <dgm:t>
        <a:bodyPr/>
        <a:lstStyle/>
        <a:p>
          <a:endParaRPr lang="fr-FR" sz="2400"/>
        </a:p>
      </dgm:t>
    </dgm:pt>
    <dgm:pt modelId="{FBEADBAB-F1BD-42B0-AC61-94E267A1D0F5}" type="sibTrans" cxnId="{CBE0684B-2B36-4D8D-9E5E-109337ED4939}">
      <dgm:prSet/>
      <dgm:spPr/>
      <dgm:t>
        <a:bodyPr/>
        <a:lstStyle/>
        <a:p>
          <a:endParaRPr lang="fr-FR" sz="2400"/>
        </a:p>
      </dgm:t>
    </dgm:pt>
    <mc:AlternateContent xmlns:mc="http://schemas.openxmlformats.org/markup-compatibility/2006" xmlns:a14="http://schemas.microsoft.com/office/drawing/2010/main">
      <mc:Choice Requires="a14">
        <dgm:pt modelId="{7B7FB01E-AB60-4B94-A5CF-6F05F57D29C4}">
          <dgm:prSet phldrT="[Texte]" custT="1"/>
          <dgm:spPr/>
          <dgm:t>
            <a:bodyPr/>
            <a:lstStyle/>
            <a:p>
              <a14:m>
                <m:oMath xmlns:m="http://schemas.openxmlformats.org/officeDocument/2006/math">
                  <m:sSubSup>
                    <m:sSubSupPr>
                      <m:ctrlPr>
                        <a:rPr lang="el-GR" sz="2000" i="1" smtClean="0">
                          <a:latin typeface="Cambria Math" panose="02040503050406030204" pitchFamily="18" charset="0"/>
                          <a:cs typeface="Calibri" panose="020F0502020204030204" pitchFamily="34" charset="0"/>
                        </a:rPr>
                      </m:ctrlPr>
                    </m:sSubSupPr>
                    <m:e>
                      <m:r>
                        <a:rPr lang="el-GR" sz="2000" i="1" smtClean="0">
                          <a:latin typeface="Cambria Math" panose="02040503050406030204" pitchFamily="18" charset="0"/>
                          <a:ea typeface="Cambria Math" panose="02040503050406030204" pitchFamily="18" charset="0"/>
                          <a:cs typeface="Calibri" panose="020F0502020204030204" pitchFamily="34" charset="0"/>
                        </a:rPr>
                        <m:t>𝛾</m:t>
                      </m:r>
                    </m:e>
                    <m:sub>
                      <m:r>
                        <a:rPr lang="fr-FR" sz="2000" b="0" i="1" smtClean="0">
                          <a:latin typeface="Cambria Math" panose="02040503050406030204" pitchFamily="18" charset="0"/>
                          <a:cs typeface="Calibri" panose="020F0502020204030204" pitchFamily="34" charset="0"/>
                        </a:rPr>
                        <m:t>𝑃𝑇𝐹𝐸</m:t>
                      </m:r>
                    </m:sub>
                    <m:sup>
                      <m:r>
                        <a:rPr lang="fr-FR" sz="2000" b="0" i="1" smtClean="0">
                          <a:latin typeface="Cambria Math" panose="02040503050406030204" pitchFamily="18" charset="0"/>
                          <a:cs typeface="Calibri" panose="020F0502020204030204" pitchFamily="34" charset="0"/>
                        </a:rPr>
                        <m:t>𝐿𝑊</m:t>
                      </m:r>
                    </m:sup>
                  </m:sSubSup>
                </m:oMath>
              </a14:m>
              <a:r>
                <a:rPr lang="fr-FR" sz="2000" dirty="0" smtClean="0"/>
                <a:t>(T) </a:t>
              </a:r>
              <a:endParaRPr lang="fr-FR" sz="2000" dirty="0"/>
            </a:p>
          </dgm:t>
        </dgm:pt>
      </mc:Choice>
      <mc:Fallback xmlns="">
        <dgm:pt modelId="{7B7FB01E-AB60-4B94-A5CF-6F05F57D29C4}">
          <dgm:prSet phldrT="[Texte]" custT="1"/>
          <dgm:spPr/>
          <dgm:t>
            <a:bodyPr/>
            <a:lstStyle/>
            <a:p>
              <a:r>
                <a:rPr lang="el-GR" sz="2000" i="0" smtClean="0">
                  <a:latin typeface="Cambria Math" panose="02040503050406030204" pitchFamily="18" charset="0"/>
                  <a:ea typeface="Cambria Math" panose="02040503050406030204" pitchFamily="18" charset="0"/>
                  <a:cs typeface="Calibri" panose="020F0502020204030204" pitchFamily="34" charset="0"/>
                </a:rPr>
                <a:t>𝛾</a:t>
              </a:r>
              <a:r>
                <a:rPr lang="el-GR" sz="2000" i="0" smtClean="0">
                  <a:latin typeface="Cambria Math" panose="02040503050406030204" pitchFamily="18" charset="0"/>
                  <a:ea typeface="Cambria Math" panose="02040503050406030204" pitchFamily="18" charset="0"/>
                  <a:cs typeface="Calibri" panose="020F0502020204030204" pitchFamily="34" charset="0"/>
                </a:rPr>
                <a:t>_</a:t>
              </a:r>
              <a:r>
                <a:rPr lang="fr-FR" sz="2000" b="0" i="0" smtClean="0">
                  <a:latin typeface="Cambria Math" panose="02040503050406030204" pitchFamily="18" charset="0"/>
                  <a:cs typeface="Calibri" panose="020F0502020204030204" pitchFamily="34" charset="0"/>
                </a:rPr>
                <a:t>𝑃𝑇𝐹𝐸^𝐿𝑊</a:t>
              </a:r>
              <a:r>
                <a:rPr lang="fr-FR" sz="2000" dirty="0" smtClean="0"/>
                <a:t>(T) </a:t>
              </a:r>
              <a:endParaRPr lang="fr-FR" sz="2000" dirty="0"/>
            </a:p>
          </dgm:t>
        </dgm:pt>
      </mc:Fallback>
    </mc:AlternateContent>
    <dgm:pt modelId="{F8DEBC91-3F13-4712-8599-904E98B195EA}" type="parTrans" cxnId="{5F3741B4-2417-4C7D-A392-DE4B32BF2719}">
      <dgm:prSet/>
      <dgm:spPr/>
      <dgm:t>
        <a:bodyPr/>
        <a:lstStyle/>
        <a:p>
          <a:endParaRPr lang="fr-FR" sz="2400"/>
        </a:p>
      </dgm:t>
    </dgm:pt>
    <dgm:pt modelId="{873C3FEB-18E3-4B35-8A97-A22B4348ED0B}" type="sibTrans" cxnId="{5F3741B4-2417-4C7D-A392-DE4B32BF2719}">
      <dgm:prSet/>
      <dgm:spPr/>
      <dgm:t>
        <a:bodyPr/>
        <a:lstStyle/>
        <a:p>
          <a:endParaRPr lang="fr-FR" sz="2400"/>
        </a:p>
      </dgm:t>
    </dgm:pt>
    <dgm:pt modelId="{8F2DB9AE-DF05-4BDC-B02B-8FE6B30A0A3B}">
      <dgm:prSet phldrT="[Texte]" custT="1"/>
      <dgm:spPr/>
      <dgm:t>
        <a:bodyPr/>
        <a:lstStyle/>
        <a:p>
          <a:r>
            <a:rPr lang="fr-FR" sz="1600" dirty="0" smtClean="0"/>
            <a:t>Contact angle </a:t>
          </a:r>
          <a:r>
            <a:rPr lang="fr-FR" sz="1600" dirty="0" err="1" smtClean="0"/>
            <a:t>with</a:t>
          </a:r>
          <a:r>
            <a:rPr lang="fr-FR" sz="1600" dirty="0" smtClean="0"/>
            <a:t> an </a:t>
          </a:r>
          <a:r>
            <a:rPr lang="fr-FR" sz="1600" dirty="0" err="1" smtClean="0"/>
            <a:t>apolar</a:t>
          </a:r>
          <a:r>
            <a:rPr lang="fr-FR" sz="1600" dirty="0" smtClean="0"/>
            <a:t> </a:t>
          </a:r>
          <a:r>
            <a:rPr lang="fr-FR" sz="1600" dirty="0" err="1" smtClean="0"/>
            <a:t>liquid</a:t>
          </a:r>
          <a:r>
            <a:rPr lang="fr-FR" sz="1600" dirty="0" smtClean="0"/>
            <a:t>: CH</a:t>
          </a:r>
          <a:r>
            <a:rPr lang="fr-FR" sz="1600" baseline="-25000" dirty="0" smtClean="0"/>
            <a:t>2</a:t>
          </a:r>
          <a:r>
            <a:rPr lang="fr-FR" sz="1600" dirty="0" smtClean="0"/>
            <a:t>I</a:t>
          </a:r>
          <a:r>
            <a:rPr lang="fr-FR" sz="1600" baseline="-25000" dirty="0" smtClean="0"/>
            <a:t>2</a:t>
          </a:r>
          <a:endParaRPr lang="fr-FR" sz="1600" baseline="-25000" dirty="0"/>
        </a:p>
      </dgm:t>
    </dgm:pt>
    <dgm:pt modelId="{38765821-1ACA-4780-88A9-9D09BCBB028E}" type="parTrans" cxnId="{51B33CCF-B84D-4309-8A40-989F83583B9D}">
      <dgm:prSet/>
      <dgm:spPr/>
      <dgm:t>
        <a:bodyPr/>
        <a:lstStyle/>
        <a:p>
          <a:endParaRPr lang="fr-FR" sz="2400"/>
        </a:p>
      </dgm:t>
    </dgm:pt>
    <dgm:pt modelId="{0FE63BF8-AF0C-4F37-9CD9-51770BD24A76}" type="sibTrans" cxnId="{51B33CCF-B84D-4309-8A40-989F83583B9D}">
      <dgm:prSet/>
      <dgm:spPr/>
      <dgm:t>
        <a:bodyPr/>
        <a:lstStyle/>
        <a:p>
          <a:endParaRPr lang="fr-FR" sz="2400"/>
        </a:p>
      </dgm:t>
    </dgm:pt>
    <mc:AlternateContent xmlns:mc="http://schemas.openxmlformats.org/markup-compatibility/2006" xmlns:a14="http://schemas.microsoft.com/office/drawing/2010/main">
      <mc:Choice Requires="a14">
        <dgm:pt modelId="{80849DEF-5DB6-4340-991B-DA2DA11F52C8}">
          <dgm:prSet phldrT="[Texte]" custT="1"/>
          <dgm:spPr/>
          <dgm:t>
            <a:bodyPr/>
            <a:lstStyle/>
            <a:p>
              <a14:m>
                <m:oMath xmlns:m="http://schemas.openxmlformats.org/officeDocument/2006/math">
                  <m:sSubSup>
                    <m:sSubSupPr>
                      <m:ctrlPr>
                        <a:rPr lang="el-GR" sz="2000" i="1" smtClean="0">
                          <a:latin typeface="Cambria Math" panose="02040503050406030204" pitchFamily="18" charset="0"/>
                          <a:cs typeface="Calibri" panose="020F0502020204030204" pitchFamily="34" charset="0"/>
                        </a:rPr>
                      </m:ctrlPr>
                    </m:sSubSupPr>
                    <m:e>
                      <m:r>
                        <a:rPr lang="el-GR" sz="2000" i="1" smtClean="0">
                          <a:latin typeface="Cambria Math" panose="02040503050406030204" pitchFamily="18" charset="0"/>
                          <a:ea typeface="Cambria Math" panose="02040503050406030204" pitchFamily="18" charset="0"/>
                          <a:cs typeface="Calibri" panose="020F0502020204030204" pitchFamily="34" charset="0"/>
                        </a:rPr>
                        <m:t>𝛾</m:t>
                      </m:r>
                    </m:e>
                    <m:sub>
                      <m:r>
                        <a:rPr lang="fr-FR" sz="2000" b="0" i="1" smtClean="0">
                          <a:latin typeface="Cambria Math" panose="02040503050406030204" pitchFamily="18" charset="0"/>
                          <a:cs typeface="Calibri" panose="020F0502020204030204" pitchFamily="34" charset="0"/>
                        </a:rPr>
                        <m:t>𝑙𝑖𝑞𝑢𝑖𝑑</m:t>
                      </m:r>
                    </m:sub>
                    <m:sup>
                      <m:r>
                        <a:rPr lang="fr-FR" sz="2000" b="0" i="1" smtClean="0">
                          <a:latin typeface="Cambria Math" panose="02040503050406030204" pitchFamily="18" charset="0"/>
                          <a:cs typeface="Calibri" panose="020F0502020204030204" pitchFamily="34" charset="0"/>
                        </a:rPr>
                        <m:t>𝐿𝑊</m:t>
                      </m:r>
                    </m:sup>
                  </m:sSubSup>
                </m:oMath>
              </a14:m>
              <a:r>
                <a:rPr lang="fr-FR" sz="2000" dirty="0" smtClean="0"/>
                <a:t>(T)</a:t>
              </a:r>
              <a:endParaRPr lang="fr-FR" sz="2000" dirty="0"/>
            </a:p>
          </dgm:t>
        </dgm:pt>
      </mc:Choice>
      <mc:Fallback xmlns="">
        <dgm:pt modelId="{80849DEF-5DB6-4340-991B-DA2DA11F52C8}">
          <dgm:prSet phldrT="[Texte]" custT="1"/>
          <dgm:spPr/>
          <dgm:t>
            <a:bodyPr/>
            <a:lstStyle/>
            <a:p>
              <a:r>
                <a:rPr lang="el-GR" sz="2000" i="0" smtClean="0">
                  <a:latin typeface="Cambria Math" panose="02040503050406030204" pitchFamily="18" charset="0"/>
                  <a:ea typeface="Cambria Math" panose="02040503050406030204" pitchFamily="18" charset="0"/>
                  <a:cs typeface="Calibri" panose="020F0502020204030204" pitchFamily="34" charset="0"/>
                </a:rPr>
                <a:t>𝛾</a:t>
              </a:r>
              <a:r>
                <a:rPr lang="el-GR" sz="2000" i="0" smtClean="0">
                  <a:latin typeface="Cambria Math" panose="02040503050406030204" pitchFamily="18" charset="0"/>
                  <a:ea typeface="Cambria Math" panose="02040503050406030204" pitchFamily="18" charset="0"/>
                  <a:cs typeface="Calibri" panose="020F0502020204030204" pitchFamily="34" charset="0"/>
                </a:rPr>
                <a:t>_</a:t>
              </a:r>
              <a:r>
                <a:rPr lang="fr-FR" sz="2000" b="0" i="0" smtClean="0">
                  <a:latin typeface="Cambria Math" panose="02040503050406030204" pitchFamily="18" charset="0"/>
                  <a:cs typeface="Calibri" panose="020F0502020204030204" pitchFamily="34" charset="0"/>
                </a:rPr>
                <a:t>𝑙𝑖𝑞𝑢𝑖𝑑^</a:t>
              </a:r>
              <a:r>
                <a:rPr lang="fr-FR" sz="2000" b="0" i="0" smtClean="0">
                  <a:latin typeface="Cambria Math" panose="02040503050406030204" pitchFamily="18" charset="0"/>
                  <a:cs typeface="Calibri" panose="020F0502020204030204" pitchFamily="34" charset="0"/>
                </a:rPr>
                <a:t>𝐿𝑊</a:t>
              </a:r>
              <a:r>
                <a:rPr lang="fr-FR" sz="2000" dirty="0" smtClean="0"/>
                <a:t>(</a:t>
              </a:r>
              <a:r>
                <a:rPr lang="fr-FR" sz="2000" dirty="0" smtClean="0"/>
                <a:t>T)</a:t>
              </a:r>
              <a:endParaRPr lang="fr-FR" sz="2000" dirty="0"/>
            </a:p>
          </dgm:t>
        </dgm:pt>
      </mc:Fallback>
    </mc:AlternateContent>
    <dgm:pt modelId="{EE0E14F6-C050-49A0-ABD6-55D4563E4AF1}" type="parTrans" cxnId="{71E53E37-43ED-4A52-9B1D-185F1887A342}">
      <dgm:prSet/>
      <dgm:spPr/>
      <dgm:t>
        <a:bodyPr/>
        <a:lstStyle/>
        <a:p>
          <a:endParaRPr lang="fr-FR" sz="2400"/>
        </a:p>
      </dgm:t>
    </dgm:pt>
    <dgm:pt modelId="{C65A6717-722A-4989-AC95-D3157A17D0BB}" type="sibTrans" cxnId="{71E53E37-43ED-4A52-9B1D-185F1887A342}">
      <dgm:prSet/>
      <dgm:spPr/>
      <dgm:t>
        <a:bodyPr/>
        <a:lstStyle/>
        <a:p>
          <a:endParaRPr lang="fr-FR" sz="2400"/>
        </a:p>
      </dgm:t>
    </dgm:pt>
    <mc:AlternateContent xmlns:mc="http://schemas.openxmlformats.org/markup-compatibility/2006" xmlns:a14="http://schemas.microsoft.com/office/drawing/2010/main">
      <mc:Choice Requires="a14">
        <dgm:pt modelId="{4A555F8A-8457-48E0-9B8C-505458BDA0E6}">
          <dgm:prSet phldrT="[Texte]" custT="1"/>
          <dgm:spPr/>
          <dgm:t>
            <a:bodyPr/>
            <a:lstStyle/>
            <a:p>
              <a14:m>
                <m:oMath xmlns:m="http://schemas.openxmlformats.org/officeDocument/2006/math">
                  <m:sSubSup>
                    <m:sSubSupPr>
                      <m:ctrlPr>
                        <a:rPr lang="el-GR" sz="2000" i="1" smtClean="0">
                          <a:latin typeface="Cambria Math" panose="02040503050406030204" pitchFamily="18" charset="0"/>
                          <a:cs typeface="Calibri" panose="020F0502020204030204" pitchFamily="34" charset="0"/>
                        </a:rPr>
                      </m:ctrlPr>
                    </m:sSubSupPr>
                    <m:e>
                      <m:r>
                        <a:rPr lang="el-GR" sz="2000" i="1" smtClean="0">
                          <a:latin typeface="Cambria Math" panose="02040503050406030204" pitchFamily="18" charset="0"/>
                          <a:ea typeface="Cambria Math" panose="02040503050406030204" pitchFamily="18" charset="0"/>
                          <a:cs typeface="Calibri" panose="020F0502020204030204" pitchFamily="34" charset="0"/>
                        </a:rPr>
                        <m:t>𝛾</m:t>
                      </m:r>
                    </m:e>
                    <m:sub>
                      <m:r>
                        <a:rPr lang="fr-FR" sz="2000" b="0" i="1" smtClean="0">
                          <a:latin typeface="Cambria Math" panose="02040503050406030204" pitchFamily="18" charset="0"/>
                          <a:ea typeface="Cambria Math" panose="02040503050406030204" pitchFamily="18" charset="0"/>
                          <a:cs typeface="Calibri" panose="020F0502020204030204" pitchFamily="34" charset="0"/>
                        </a:rPr>
                        <m:t>𝑠𝑜𝑙𝑖𝑑𝑠</m:t>
                      </m:r>
                    </m:sub>
                    <m:sup>
                      <m:r>
                        <a:rPr lang="fr-FR" sz="2000" b="0" i="1" smtClean="0">
                          <a:latin typeface="Cambria Math" panose="02040503050406030204" pitchFamily="18" charset="0"/>
                          <a:cs typeface="Calibri" panose="020F0502020204030204" pitchFamily="34" charset="0"/>
                        </a:rPr>
                        <m:t>𝐿𝑊</m:t>
                      </m:r>
                    </m:sup>
                  </m:sSubSup>
                </m:oMath>
              </a14:m>
              <a:r>
                <a:rPr lang="fr-FR" sz="2000" dirty="0" smtClean="0"/>
                <a:t>(T) and </a:t>
              </a:r>
            </a:p>
            <a:p>
              <a14:m>
                <m:oMath xmlns:m="http://schemas.openxmlformats.org/officeDocument/2006/math">
                  <m:sSubSup>
                    <m:sSubSupPr>
                      <m:ctrlPr>
                        <a:rPr lang="el-GR" sz="2000" i="1" smtClean="0">
                          <a:latin typeface="Cambria Math" panose="02040503050406030204" pitchFamily="18" charset="0"/>
                          <a:cs typeface="Calibri" panose="020F0502020204030204" pitchFamily="34" charset="0"/>
                        </a:rPr>
                      </m:ctrlPr>
                    </m:sSubSupPr>
                    <m:e>
                      <m:r>
                        <a:rPr lang="el-GR" sz="2000" i="1" smtClean="0">
                          <a:latin typeface="Cambria Math" panose="02040503050406030204" pitchFamily="18" charset="0"/>
                          <a:ea typeface="Cambria Math" panose="02040503050406030204" pitchFamily="18" charset="0"/>
                          <a:cs typeface="Calibri" panose="020F0502020204030204" pitchFamily="34" charset="0"/>
                        </a:rPr>
                        <m:t>𝛾</m:t>
                      </m:r>
                    </m:e>
                    <m:sub>
                      <m:r>
                        <a:rPr lang="fr-FR" sz="2000" b="0" i="1" smtClean="0">
                          <a:latin typeface="Cambria Math" panose="02040503050406030204" pitchFamily="18" charset="0"/>
                          <a:cs typeface="Calibri" panose="020F0502020204030204" pitchFamily="34" charset="0"/>
                        </a:rPr>
                        <m:t>𝑠𝑜𝑙𝑖𝑑𝑠</m:t>
                      </m:r>
                    </m:sub>
                    <m:sup>
                      <m:r>
                        <a:rPr lang="fr-FR" sz="2000" b="0" i="1" smtClean="0">
                          <a:latin typeface="Cambria Math" panose="02040503050406030204" pitchFamily="18" charset="0"/>
                          <a:cs typeface="Calibri" panose="020F0502020204030204" pitchFamily="34" charset="0"/>
                        </a:rPr>
                        <m:t>𝐴𝐵</m:t>
                      </m:r>
                    </m:sup>
                  </m:sSubSup>
                </m:oMath>
              </a14:m>
              <a:r>
                <a:rPr lang="fr-FR" sz="2000" dirty="0" smtClean="0"/>
                <a:t>(T)</a:t>
              </a:r>
            </a:p>
            <a:p>
              <a:r>
                <a:rPr lang="fr-FR" sz="2000" dirty="0" smtClean="0"/>
                <a:t>(</a:t>
              </a:r>
              <a:r>
                <a:rPr lang="fr-FR" sz="2000" dirty="0" err="1" smtClean="0"/>
                <a:t>Fowkes</a:t>
              </a:r>
              <a:r>
                <a:rPr lang="fr-FR" sz="2000" dirty="0" smtClean="0"/>
                <a:t> or Owens-Wendt </a:t>
              </a:r>
              <a:r>
                <a:rPr lang="fr-FR" sz="2000" dirty="0" err="1" smtClean="0"/>
                <a:t>methods</a:t>
              </a:r>
              <a:r>
                <a:rPr lang="fr-FR" sz="2000" dirty="0" smtClean="0"/>
                <a:t>)</a:t>
              </a:r>
              <a:endParaRPr lang="fr-FR" sz="2000" dirty="0"/>
            </a:p>
          </dgm:t>
        </dgm:pt>
      </mc:Choice>
      <mc:Fallback xmlns="">
        <dgm:pt modelId="{4A555F8A-8457-48E0-9B8C-505458BDA0E6}">
          <dgm:prSet phldrT="[Texte]" custT="1"/>
          <dgm:spPr/>
          <dgm:t>
            <a:bodyPr/>
            <a:lstStyle/>
            <a:p>
              <a:r>
                <a:rPr lang="el-GR" sz="2000" i="0" smtClean="0">
                  <a:latin typeface="Cambria Math" panose="02040503050406030204" pitchFamily="18" charset="0"/>
                  <a:ea typeface="Cambria Math" panose="02040503050406030204" pitchFamily="18" charset="0"/>
                  <a:cs typeface="Calibri" panose="020F0502020204030204" pitchFamily="34" charset="0"/>
                </a:rPr>
                <a:t>𝛾</a:t>
              </a:r>
              <a:r>
                <a:rPr lang="el-GR" sz="2000" i="0" smtClean="0">
                  <a:latin typeface="Cambria Math" panose="02040503050406030204" pitchFamily="18" charset="0"/>
                  <a:ea typeface="Cambria Math" panose="02040503050406030204" pitchFamily="18" charset="0"/>
                  <a:cs typeface="Calibri" panose="020F0502020204030204" pitchFamily="34" charset="0"/>
                </a:rPr>
                <a:t>_</a:t>
              </a:r>
              <a:r>
                <a:rPr lang="fr-FR" sz="2000" b="0" i="0" smtClean="0">
                  <a:latin typeface="Cambria Math" panose="02040503050406030204" pitchFamily="18" charset="0"/>
                  <a:ea typeface="Cambria Math" panose="02040503050406030204" pitchFamily="18" charset="0"/>
                  <a:cs typeface="Calibri" panose="020F0502020204030204" pitchFamily="34" charset="0"/>
                </a:rPr>
                <a:t>𝑠𝑜𝑙𝑖𝑑𝑠^</a:t>
              </a:r>
              <a:r>
                <a:rPr lang="fr-FR" sz="2000" b="0" i="0" smtClean="0">
                  <a:latin typeface="Cambria Math" panose="02040503050406030204" pitchFamily="18" charset="0"/>
                  <a:cs typeface="Calibri" panose="020F0502020204030204" pitchFamily="34" charset="0"/>
                </a:rPr>
                <a:t>𝐿𝑊</a:t>
              </a:r>
              <a:r>
                <a:rPr lang="fr-FR" sz="2000" dirty="0" smtClean="0"/>
                <a:t>(T</a:t>
              </a:r>
              <a:r>
                <a:rPr lang="fr-FR" sz="2000" dirty="0" smtClean="0"/>
                <a:t>) and </a:t>
              </a:r>
            </a:p>
            <a:p>
              <a:r>
                <a:rPr lang="el-GR" sz="2000" i="0" smtClean="0">
                  <a:latin typeface="Cambria Math" panose="02040503050406030204" pitchFamily="18" charset="0"/>
                  <a:ea typeface="Cambria Math" panose="02040503050406030204" pitchFamily="18" charset="0"/>
                  <a:cs typeface="Calibri" panose="020F0502020204030204" pitchFamily="34" charset="0"/>
                </a:rPr>
                <a:t>𝛾</a:t>
              </a:r>
              <a:r>
                <a:rPr lang="el-GR" sz="2000" i="0" smtClean="0">
                  <a:latin typeface="Cambria Math" panose="02040503050406030204" pitchFamily="18" charset="0"/>
                  <a:ea typeface="Cambria Math" panose="02040503050406030204" pitchFamily="18" charset="0"/>
                  <a:cs typeface="Calibri" panose="020F0502020204030204" pitchFamily="34" charset="0"/>
                </a:rPr>
                <a:t>_</a:t>
              </a:r>
              <a:r>
                <a:rPr lang="fr-FR" sz="2000" b="0" i="0" smtClean="0">
                  <a:latin typeface="Cambria Math" panose="02040503050406030204" pitchFamily="18" charset="0"/>
                  <a:cs typeface="Calibri" panose="020F0502020204030204" pitchFamily="34" charset="0"/>
                </a:rPr>
                <a:t>𝑠𝑜𝑙𝑖𝑑𝑠^𝐴𝐵</a:t>
              </a:r>
              <a:r>
                <a:rPr lang="fr-FR" sz="2000" dirty="0" smtClean="0"/>
                <a:t>(T</a:t>
              </a:r>
              <a:r>
                <a:rPr lang="fr-FR" sz="2000" dirty="0" smtClean="0"/>
                <a:t>)</a:t>
              </a:r>
            </a:p>
            <a:p>
              <a:r>
                <a:rPr lang="fr-FR" sz="2000" dirty="0" smtClean="0"/>
                <a:t>(</a:t>
              </a:r>
              <a:r>
                <a:rPr lang="fr-FR" sz="2000" dirty="0" err="1" smtClean="0"/>
                <a:t>Fowkes</a:t>
              </a:r>
              <a:r>
                <a:rPr lang="fr-FR" sz="2000" dirty="0" smtClean="0"/>
                <a:t> or Owens-Wendt </a:t>
              </a:r>
              <a:r>
                <a:rPr lang="fr-FR" sz="2000" dirty="0" err="1" smtClean="0"/>
                <a:t>methods</a:t>
              </a:r>
              <a:r>
                <a:rPr lang="fr-FR" sz="2000" dirty="0" smtClean="0"/>
                <a:t>)</a:t>
              </a:r>
              <a:endParaRPr lang="fr-FR" sz="2000" dirty="0"/>
            </a:p>
          </dgm:t>
        </dgm:pt>
      </mc:Fallback>
    </mc:AlternateContent>
    <dgm:pt modelId="{7FF74B6B-F892-4865-BA51-07B144BEB1F6}" type="parTrans" cxnId="{B38CD166-4C07-4E3A-9BCF-0A7F13905E67}">
      <dgm:prSet/>
      <dgm:spPr/>
      <dgm:t>
        <a:bodyPr/>
        <a:lstStyle/>
        <a:p>
          <a:endParaRPr lang="fr-FR" sz="2400"/>
        </a:p>
      </dgm:t>
    </dgm:pt>
    <dgm:pt modelId="{05B7C420-0555-4DB5-BC9B-189F10BA3944}" type="sibTrans" cxnId="{B38CD166-4C07-4E3A-9BCF-0A7F13905E67}">
      <dgm:prSet/>
      <dgm:spPr/>
      <dgm:t>
        <a:bodyPr/>
        <a:lstStyle/>
        <a:p>
          <a:endParaRPr lang="fr-FR" sz="2400"/>
        </a:p>
      </dgm:t>
    </dgm:pt>
    <dgm:pt modelId="{CE5B3765-EC58-4328-A384-346A9496C212}">
      <dgm:prSet phldrT="[Texte]" custT="1"/>
      <dgm:spPr/>
      <dgm:t>
        <a:bodyPr/>
        <a:lstStyle/>
        <a:p>
          <a:r>
            <a:rPr lang="fr-FR" sz="1600" dirty="0" smtClean="0"/>
            <a:t>Contact angle </a:t>
          </a:r>
          <a:r>
            <a:rPr lang="fr-FR" sz="1600" dirty="0" err="1" smtClean="0"/>
            <a:t>with</a:t>
          </a:r>
          <a:r>
            <a:rPr lang="fr-FR" sz="1600" dirty="0" smtClean="0"/>
            <a:t> </a:t>
          </a:r>
          <a:r>
            <a:rPr lang="fr-FR" sz="1600" dirty="0" err="1" smtClean="0"/>
            <a:t>several</a:t>
          </a:r>
          <a:r>
            <a:rPr lang="fr-FR" sz="1600" dirty="0" smtClean="0"/>
            <a:t> </a:t>
          </a:r>
          <a:r>
            <a:rPr lang="fr-FR" sz="1600" dirty="0" err="1" smtClean="0"/>
            <a:t>liquids</a:t>
          </a:r>
          <a:endParaRPr lang="fr-FR" sz="1600" dirty="0"/>
        </a:p>
      </dgm:t>
    </dgm:pt>
    <dgm:pt modelId="{BE494400-C0EF-4415-92E8-464A739E4363}" type="parTrans" cxnId="{7FCB51E0-057E-4A66-8F41-82F0F393A635}">
      <dgm:prSet/>
      <dgm:spPr/>
      <dgm:t>
        <a:bodyPr/>
        <a:lstStyle/>
        <a:p>
          <a:endParaRPr lang="fr-FR" sz="2400"/>
        </a:p>
      </dgm:t>
    </dgm:pt>
    <dgm:pt modelId="{E04600C6-F75C-4282-918C-83F498BE7D7D}" type="sibTrans" cxnId="{7FCB51E0-057E-4A66-8F41-82F0F393A635}">
      <dgm:prSet/>
      <dgm:spPr/>
      <dgm:t>
        <a:bodyPr/>
        <a:lstStyle/>
        <a:p>
          <a:endParaRPr lang="fr-FR" sz="2400"/>
        </a:p>
      </dgm:t>
    </dgm:pt>
    <dgm:pt modelId="{3F295D3E-6772-45BE-83E1-A08DD049A100}" type="pres">
      <dgm:prSet presAssocID="{20AA5FD9-A9AF-4CA3-A332-E05AD75C9274}" presName="rootnode" presStyleCnt="0">
        <dgm:presLayoutVars>
          <dgm:chMax/>
          <dgm:chPref/>
          <dgm:dir/>
          <dgm:animLvl val="lvl"/>
        </dgm:presLayoutVars>
      </dgm:prSet>
      <dgm:spPr/>
      <dgm:t>
        <a:bodyPr/>
        <a:lstStyle/>
        <a:p>
          <a:endParaRPr lang="fr-FR"/>
        </a:p>
      </dgm:t>
    </dgm:pt>
    <dgm:pt modelId="{21DEFF22-849F-472C-97EF-881F50045C6A}" type="pres">
      <dgm:prSet presAssocID="{2DFD31BC-251F-4052-913D-84070624552D}" presName="composite" presStyleCnt="0"/>
      <dgm:spPr/>
    </dgm:pt>
    <dgm:pt modelId="{8CC39C7C-6252-428F-AA65-D9282BB4DA78}" type="pres">
      <dgm:prSet presAssocID="{2DFD31BC-251F-4052-913D-84070624552D}" presName="bentUpArrow1" presStyleLbl="alignImgPlace1" presStyleIdx="0" presStyleCnt="3"/>
      <dgm:spPr/>
    </dgm:pt>
    <dgm:pt modelId="{80281B4E-477F-4B9E-8A93-BE3145315AFA}" type="pres">
      <dgm:prSet presAssocID="{2DFD31BC-251F-4052-913D-84070624552D}" presName="ParentText" presStyleLbl="node1" presStyleIdx="0" presStyleCnt="4">
        <dgm:presLayoutVars>
          <dgm:chMax val="1"/>
          <dgm:chPref val="1"/>
          <dgm:bulletEnabled val="1"/>
        </dgm:presLayoutVars>
      </dgm:prSet>
      <dgm:spPr/>
      <dgm:t>
        <a:bodyPr/>
        <a:lstStyle/>
        <a:p>
          <a:endParaRPr lang="fr-FR"/>
        </a:p>
      </dgm:t>
    </dgm:pt>
    <dgm:pt modelId="{04BCC2BE-D776-4F0B-A979-B7119E06A3D1}" type="pres">
      <dgm:prSet presAssocID="{2DFD31BC-251F-4052-913D-84070624552D}" presName="ChildText" presStyleLbl="revTx" presStyleIdx="0" presStyleCnt="3" custScaleX="168637" custLinFactNeighborX="42347" custLinFactNeighborY="4858">
        <dgm:presLayoutVars>
          <dgm:chMax val="0"/>
          <dgm:chPref val="0"/>
          <dgm:bulletEnabled val="1"/>
        </dgm:presLayoutVars>
      </dgm:prSet>
      <dgm:spPr/>
      <dgm:t>
        <a:bodyPr/>
        <a:lstStyle/>
        <a:p>
          <a:endParaRPr lang="fr-FR"/>
        </a:p>
      </dgm:t>
    </dgm:pt>
    <dgm:pt modelId="{93E201FA-0903-4F94-95A6-409DBE255740}" type="pres">
      <dgm:prSet presAssocID="{D020804F-8374-49D9-AECA-DB316BF7C1C1}" presName="sibTrans" presStyleCnt="0"/>
      <dgm:spPr/>
    </dgm:pt>
    <dgm:pt modelId="{50ACF48F-1EFB-4374-B3A9-7D5E4B24C9A7}" type="pres">
      <dgm:prSet presAssocID="{7B7FB01E-AB60-4B94-A5CF-6F05F57D29C4}" presName="composite" presStyleCnt="0"/>
      <dgm:spPr/>
    </dgm:pt>
    <dgm:pt modelId="{30FA619F-1418-4B96-981F-D1FD4D946068}" type="pres">
      <dgm:prSet presAssocID="{7B7FB01E-AB60-4B94-A5CF-6F05F57D29C4}" presName="bentUpArrow1" presStyleLbl="alignImgPlace1" presStyleIdx="1" presStyleCnt="3"/>
      <dgm:spPr/>
    </dgm:pt>
    <dgm:pt modelId="{B7856CDE-AB38-46EB-8A25-88D27267F89B}" type="pres">
      <dgm:prSet presAssocID="{7B7FB01E-AB60-4B94-A5CF-6F05F57D29C4}" presName="ParentText" presStyleLbl="node1" presStyleIdx="1" presStyleCnt="4">
        <dgm:presLayoutVars>
          <dgm:chMax val="1"/>
          <dgm:chPref val="1"/>
          <dgm:bulletEnabled val="1"/>
        </dgm:presLayoutVars>
      </dgm:prSet>
      <dgm:spPr/>
      <dgm:t>
        <a:bodyPr/>
        <a:lstStyle/>
        <a:p>
          <a:endParaRPr lang="fr-FR"/>
        </a:p>
      </dgm:t>
    </dgm:pt>
    <dgm:pt modelId="{62EF258D-F8FB-46D7-9977-465D0D95266E}" type="pres">
      <dgm:prSet presAssocID="{7B7FB01E-AB60-4B94-A5CF-6F05F57D29C4}" presName="ChildText" presStyleLbl="revTx" presStyleIdx="1" presStyleCnt="3" custScaleX="193777" custLinFactNeighborX="60119" custLinFactNeighborY="1356">
        <dgm:presLayoutVars>
          <dgm:chMax val="0"/>
          <dgm:chPref val="0"/>
          <dgm:bulletEnabled val="1"/>
        </dgm:presLayoutVars>
      </dgm:prSet>
      <dgm:spPr/>
      <dgm:t>
        <a:bodyPr/>
        <a:lstStyle/>
        <a:p>
          <a:endParaRPr lang="fr-FR"/>
        </a:p>
      </dgm:t>
    </dgm:pt>
    <dgm:pt modelId="{8E38B793-01B1-4239-995B-1F0C58BBBDF1}" type="pres">
      <dgm:prSet presAssocID="{873C3FEB-18E3-4B35-8A97-A22B4348ED0B}" presName="sibTrans" presStyleCnt="0"/>
      <dgm:spPr/>
    </dgm:pt>
    <dgm:pt modelId="{57A5DB88-7112-4B9B-BCE9-1B27AF8D372F}" type="pres">
      <dgm:prSet presAssocID="{80849DEF-5DB6-4340-991B-DA2DA11F52C8}" presName="composite" presStyleCnt="0"/>
      <dgm:spPr/>
    </dgm:pt>
    <dgm:pt modelId="{C053CA5F-C3D5-4ADC-8542-B039DB4F8150}" type="pres">
      <dgm:prSet presAssocID="{80849DEF-5DB6-4340-991B-DA2DA11F52C8}" presName="bentUpArrow1" presStyleLbl="alignImgPlace1" presStyleIdx="2" presStyleCnt="3"/>
      <dgm:spPr/>
    </dgm:pt>
    <dgm:pt modelId="{60BC89D7-A446-4DD0-B000-41BE56477B8A}" type="pres">
      <dgm:prSet presAssocID="{80849DEF-5DB6-4340-991B-DA2DA11F52C8}" presName="ParentText" presStyleLbl="node1" presStyleIdx="2" presStyleCnt="4">
        <dgm:presLayoutVars>
          <dgm:chMax val="1"/>
          <dgm:chPref val="1"/>
          <dgm:bulletEnabled val="1"/>
        </dgm:presLayoutVars>
      </dgm:prSet>
      <dgm:spPr/>
      <dgm:t>
        <a:bodyPr/>
        <a:lstStyle/>
        <a:p>
          <a:endParaRPr lang="fr-FR"/>
        </a:p>
      </dgm:t>
    </dgm:pt>
    <dgm:pt modelId="{88444046-0715-403F-811D-B6E23A2D20CE}" type="pres">
      <dgm:prSet presAssocID="{80849DEF-5DB6-4340-991B-DA2DA11F52C8}" presName="ChildText" presStyleLbl="revTx" presStyleIdx="2" presStyleCnt="3" custScaleX="160785" custLinFactNeighborX="40080" custLinFactNeighborY="1356">
        <dgm:presLayoutVars>
          <dgm:chMax val="0"/>
          <dgm:chPref val="0"/>
          <dgm:bulletEnabled val="1"/>
        </dgm:presLayoutVars>
      </dgm:prSet>
      <dgm:spPr/>
      <dgm:t>
        <a:bodyPr/>
        <a:lstStyle/>
        <a:p>
          <a:endParaRPr lang="fr-FR"/>
        </a:p>
      </dgm:t>
    </dgm:pt>
    <dgm:pt modelId="{3C97E9C1-7B89-4B66-A08A-CAEC5E31BA7E}" type="pres">
      <dgm:prSet presAssocID="{C65A6717-722A-4989-AC95-D3157A17D0BB}" presName="sibTrans" presStyleCnt="0"/>
      <dgm:spPr/>
    </dgm:pt>
    <dgm:pt modelId="{334BFDDD-83F6-48E4-B63C-D8BAF75D50CB}" type="pres">
      <dgm:prSet presAssocID="{4A555F8A-8457-48E0-9B8C-505458BDA0E6}" presName="composite" presStyleCnt="0"/>
      <dgm:spPr/>
    </dgm:pt>
    <dgm:pt modelId="{CB1D7FE8-60BC-4E22-8A70-7478637FC109}" type="pres">
      <dgm:prSet presAssocID="{4A555F8A-8457-48E0-9B8C-505458BDA0E6}" presName="ParentText" presStyleLbl="node1" presStyleIdx="3" presStyleCnt="4" custScaleX="162890" custScaleY="230314" custLinFactNeighborX="-18346" custLinFactNeighborY="-3435">
        <dgm:presLayoutVars>
          <dgm:chMax val="1"/>
          <dgm:chPref val="1"/>
          <dgm:bulletEnabled val="1"/>
        </dgm:presLayoutVars>
      </dgm:prSet>
      <dgm:spPr/>
      <dgm:t>
        <a:bodyPr/>
        <a:lstStyle/>
        <a:p>
          <a:endParaRPr lang="fr-FR"/>
        </a:p>
      </dgm:t>
    </dgm:pt>
  </dgm:ptLst>
  <dgm:cxnLst>
    <dgm:cxn modelId="{4505C546-50D7-4ABB-B2F0-F6F193065294}" type="presOf" srcId="{2DFD31BC-251F-4052-913D-84070624552D}" destId="{80281B4E-477F-4B9E-8A93-BE3145315AFA}" srcOrd="0" destOrd="0" presId="urn:microsoft.com/office/officeart/2005/8/layout/StepDownProcess"/>
    <dgm:cxn modelId="{DED58BDD-63A9-4F30-85A0-979BFB8FF815}" type="presOf" srcId="{20AA5FD9-A9AF-4CA3-A332-E05AD75C9274}" destId="{3F295D3E-6772-45BE-83E1-A08DD049A100}" srcOrd="0" destOrd="0" presId="urn:microsoft.com/office/officeart/2005/8/layout/StepDownProcess"/>
    <dgm:cxn modelId="{B38CD166-4C07-4E3A-9BCF-0A7F13905E67}" srcId="{20AA5FD9-A9AF-4CA3-A332-E05AD75C9274}" destId="{4A555F8A-8457-48E0-9B8C-505458BDA0E6}" srcOrd="3" destOrd="0" parTransId="{7FF74B6B-F892-4865-BA51-07B144BEB1F6}" sibTransId="{05B7C420-0555-4DB5-BC9B-189F10BA3944}"/>
    <dgm:cxn modelId="{77E1D848-CE76-4C62-8CB7-BE8D3A5BFD6F}" srcId="{20AA5FD9-A9AF-4CA3-A332-E05AD75C9274}" destId="{2DFD31BC-251F-4052-913D-84070624552D}" srcOrd="0" destOrd="0" parTransId="{6CA4E155-B0B7-4AAD-B2F6-56B89103DCF1}" sibTransId="{D020804F-8374-49D9-AECA-DB316BF7C1C1}"/>
    <dgm:cxn modelId="{935ACD84-0280-41C3-985A-FF3B9E557054}" type="presOf" srcId="{CE5B3765-EC58-4328-A384-346A9496C212}" destId="{88444046-0715-403F-811D-B6E23A2D20CE}" srcOrd="0" destOrd="0" presId="urn:microsoft.com/office/officeart/2005/8/layout/StepDownProcess"/>
    <dgm:cxn modelId="{806822B9-9F60-44EA-91AB-2C5D94428CB9}" type="presOf" srcId="{4A555F8A-8457-48E0-9B8C-505458BDA0E6}" destId="{CB1D7FE8-60BC-4E22-8A70-7478637FC109}" srcOrd="0" destOrd="0" presId="urn:microsoft.com/office/officeart/2005/8/layout/StepDownProcess"/>
    <dgm:cxn modelId="{83976D56-8757-481C-BDA4-5EFBCA2096A6}" type="presOf" srcId="{7B7FB01E-AB60-4B94-A5CF-6F05F57D29C4}" destId="{B7856CDE-AB38-46EB-8A25-88D27267F89B}" srcOrd="0" destOrd="0" presId="urn:microsoft.com/office/officeart/2005/8/layout/StepDownProcess"/>
    <dgm:cxn modelId="{51B33CCF-B84D-4309-8A40-989F83583B9D}" srcId="{7B7FB01E-AB60-4B94-A5CF-6F05F57D29C4}" destId="{8F2DB9AE-DF05-4BDC-B02B-8FE6B30A0A3B}" srcOrd="0" destOrd="0" parTransId="{38765821-1ACA-4780-88A9-9D09BCBB028E}" sibTransId="{0FE63BF8-AF0C-4F37-9CD9-51770BD24A76}"/>
    <dgm:cxn modelId="{5F3741B4-2417-4C7D-A392-DE4B32BF2719}" srcId="{20AA5FD9-A9AF-4CA3-A332-E05AD75C9274}" destId="{7B7FB01E-AB60-4B94-A5CF-6F05F57D29C4}" srcOrd="1" destOrd="0" parTransId="{F8DEBC91-3F13-4712-8599-904E98B195EA}" sibTransId="{873C3FEB-18E3-4B35-8A97-A22B4348ED0B}"/>
    <dgm:cxn modelId="{AC9B4C4B-EF6A-4E95-A5DE-A8671670A937}" type="presOf" srcId="{8F2DB9AE-DF05-4BDC-B02B-8FE6B30A0A3B}" destId="{62EF258D-F8FB-46D7-9977-465D0D95266E}" srcOrd="0" destOrd="0" presId="urn:microsoft.com/office/officeart/2005/8/layout/StepDownProcess"/>
    <dgm:cxn modelId="{90504FF5-3054-4061-94CA-7D658452DA0E}" type="presOf" srcId="{F450D299-D7D8-4D7B-B3FC-7F7C94BE48B7}" destId="{04BCC2BE-D776-4F0B-A979-B7119E06A3D1}" srcOrd="0" destOrd="0" presId="urn:microsoft.com/office/officeart/2005/8/layout/StepDownProcess"/>
    <dgm:cxn modelId="{71E53E37-43ED-4A52-9B1D-185F1887A342}" srcId="{20AA5FD9-A9AF-4CA3-A332-E05AD75C9274}" destId="{80849DEF-5DB6-4340-991B-DA2DA11F52C8}" srcOrd="2" destOrd="0" parTransId="{EE0E14F6-C050-49A0-ABD6-55D4563E4AF1}" sibTransId="{C65A6717-722A-4989-AC95-D3157A17D0BB}"/>
    <dgm:cxn modelId="{7FCB51E0-057E-4A66-8F41-82F0F393A635}" srcId="{80849DEF-5DB6-4340-991B-DA2DA11F52C8}" destId="{CE5B3765-EC58-4328-A384-346A9496C212}" srcOrd="0" destOrd="0" parTransId="{BE494400-C0EF-4415-92E8-464A739E4363}" sibTransId="{E04600C6-F75C-4282-918C-83F498BE7D7D}"/>
    <dgm:cxn modelId="{B163E68F-3CA4-4D19-8BAE-9A940C15CE98}" type="presOf" srcId="{80849DEF-5DB6-4340-991B-DA2DA11F52C8}" destId="{60BC89D7-A446-4DD0-B000-41BE56477B8A}" srcOrd="0" destOrd="0" presId="urn:microsoft.com/office/officeart/2005/8/layout/StepDownProcess"/>
    <dgm:cxn modelId="{CBE0684B-2B36-4D8D-9E5E-109337ED4939}" srcId="{2DFD31BC-251F-4052-913D-84070624552D}" destId="{F450D299-D7D8-4D7B-B3FC-7F7C94BE48B7}" srcOrd="0" destOrd="0" parTransId="{4F2803F3-0E95-4329-8CB2-43B9CCE98108}" sibTransId="{FBEADBAB-F1BD-42B0-AC61-94E267A1D0F5}"/>
    <dgm:cxn modelId="{27AA97A9-42E9-4C91-9EA4-BF91AF095133}" type="presParOf" srcId="{3F295D3E-6772-45BE-83E1-A08DD049A100}" destId="{21DEFF22-849F-472C-97EF-881F50045C6A}" srcOrd="0" destOrd="0" presId="urn:microsoft.com/office/officeart/2005/8/layout/StepDownProcess"/>
    <dgm:cxn modelId="{9E79D60E-3E23-4A7C-BEA2-7A445E73E61A}" type="presParOf" srcId="{21DEFF22-849F-472C-97EF-881F50045C6A}" destId="{8CC39C7C-6252-428F-AA65-D9282BB4DA78}" srcOrd="0" destOrd="0" presId="urn:microsoft.com/office/officeart/2005/8/layout/StepDownProcess"/>
    <dgm:cxn modelId="{6A0D5847-FC21-4EB2-82D1-67C1A6ED0799}" type="presParOf" srcId="{21DEFF22-849F-472C-97EF-881F50045C6A}" destId="{80281B4E-477F-4B9E-8A93-BE3145315AFA}" srcOrd="1" destOrd="0" presId="urn:microsoft.com/office/officeart/2005/8/layout/StepDownProcess"/>
    <dgm:cxn modelId="{47267996-2767-4F05-9655-BD1EA5983D87}" type="presParOf" srcId="{21DEFF22-849F-472C-97EF-881F50045C6A}" destId="{04BCC2BE-D776-4F0B-A979-B7119E06A3D1}" srcOrd="2" destOrd="0" presId="urn:microsoft.com/office/officeart/2005/8/layout/StepDownProcess"/>
    <dgm:cxn modelId="{C5DF52C5-DB41-4316-92F6-DCCF0E08713D}" type="presParOf" srcId="{3F295D3E-6772-45BE-83E1-A08DD049A100}" destId="{93E201FA-0903-4F94-95A6-409DBE255740}" srcOrd="1" destOrd="0" presId="urn:microsoft.com/office/officeart/2005/8/layout/StepDownProcess"/>
    <dgm:cxn modelId="{81501AF4-DAF6-48BB-926B-CC3506F58CD7}" type="presParOf" srcId="{3F295D3E-6772-45BE-83E1-A08DD049A100}" destId="{50ACF48F-1EFB-4374-B3A9-7D5E4B24C9A7}" srcOrd="2" destOrd="0" presId="urn:microsoft.com/office/officeart/2005/8/layout/StepDownProcess"/>
    <dgm:cxn modelId="{98040026-4F0A-4DB0-A15D-507374F0299E}" type="presParOf" srcId="{50ACF48F-1EFB-4374-B3A9-7D5E4B24C9A7}" destId="{30FA619F-1418-4B96-981F-D1FD4D946068}" srcOrd="0" destOrd="0" presId="urn:microsoft.com/office/officeart/2005/8/layout/StepDownProcess"/>
    <dgm:cxn modelId="{4AF1FE09-F5D9-46CB-81E0-F6A315F38232}" type="presParOf" srcId="{50ACF48F-1EFB-4374-B3A9-7D5E4B24C9A7}" destId="{B7856CDE-AB38-46EB-8A25-88D27267F89B}" srcOrd="1" destOrd="0" presId="urn:microsoft.com/office/officeart/2005/8/layout/StepDownProcess"/>
    <dgm:cxn modelId="{F37F6E74-8B77-40E0-8E2A-92F135964821}" type="presParOf" srcId="{50ACF48F-1EFB-4374-B3A9-7D5E4B24C9A7}" destId="{62EF258D-F8FB-46D7-9977-465D0D95266E}" srcOrd="2" destOrd="0" presId="urn:microsoft.com/office/officeart/2005/8/layout/StepDownProcess"/>
    <dgm:cxn modelId="{97E77086-8CC4-4B9C-AB86-5A82EE75D142}" type="presParOf" srcId="{3F295D3E-6772-45BE-83E1-A08DD049A100}" destId="{8E38B793-01B1-4239-995B-1F0C58BBBDF1}" srcOrd="3" destOrd="0" presId="urn:microsoft.com/office/officeart/2005/8/layout/StepDownProcess"/>
    <dgm:cxn modelId="{7BE93F95-8158-4A19-AAC5-CAC2097BB5E4}" type="presParOf" srcId="{3F295D3E-6772-45BE-83E1-A08DD049A100}" destId="{57A5DB88-7112-4B9B-BCE9-1B27AF8D372F}" srcOrd="4" destOrd="0" presId="urn:microsoft.com/office/officeart/2005/8/layout/StepDownProcess"/>
    <dgm:cxn modelId="{86E88F1D-5077-418B-A026-81CC0880A796}" type="presParOf" srcId="{57A5DB88-7112-4B9B-BCE9-1B27AF8D372F}" destId="{C053CA5F-C3D5-4ADC-8542-B039DB4F8150}" srcOrd="0" destOrd="0" presId="urn:microsoft.com/office/officeart/2005/8/layout/StepDownProcess"/>
    <dgm:cxn modelId="{714D7018-40A6-44E9-95D1-9A90E80DED94}" type="presParOf" srcId="{57A5DB88-7112-4B9B-BCE9-1B27AF8D372F}" destId="{60BC89D7-A446-4DD0-B000-41BE56477B8A}" srcOrd="1" destOrd="0" presId="urn:microsoft.com/office/officeart/2005/8/layout/StepDownProcess"/>
    <dgm:cxn modelId="{28E44728-167D-44D1-9C4F-B90BAFEAA9EB}" type="presParOf" srcId="{57A5DB88-7112-4B9B-BCE9-1B27AF8D372F}" destId="{88444046-0715-403F-811D-B6E23A2D20CE}" srcOrd="2" destOrd="0" presId="urn:microsoft.com/office/officeart/2005/8/layout/StepDownProcess"/>
    <dgm:cxn modelId="{127752B4-64DE-44B9-AB42-A649A329F301}" type="presParOf" srcId="{3F295D3E-6772-45BE-83E1-A08DD049A100}" destId="{3C97E9C1-7B89-4B66-A08A-CAEC5E31BA7E}" srcOrd="5" destOrd="0" presId="urn:microsoft.com/office/officeart/2005/8/layout/StepDownProcess"/>
    <dgm:cxn modelId="{A64C27D6-61E5-4880-AA71-90BFBFE0A53D}" type="presParOf" srcId="{3F295D3E-6772-45BE-83E1-A08DD049A100}" destId="{334BFDDD-83F6-48E4-B63C-D8BAF75D50CB}" srcOrd="6" destOrd="0" presId="urn:microsoft.com/office/officeart/2005/8/layout/StepDownProcess"/>
    <dgm:cxn modelId="{215A11CF-876C-4A09-B1CC-03BBB8C342AD}" type="presParOf" srcId="{334BFDDD-83F6-48E4-B63C-D8BAF75D50CB}" destId="{CB1D7FE8-60BC-4E22-8A70-7478637FC109}"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0AA5FD9-A9AF-4CA3-A332-E05AD75C9274}" type="doc">
      <dgm:prSet loTypeId="urn:microsoft.com/office/officeart/2005/8/layout/StepDownProcess" loCatId="process" qsTypeId="urn:microsoft.com/office/officeart/2005/8/quickstyle/simple1" qsCatId="simple" csTypeId="urn:microsoft.com/office/officeart/2005/8/colors/colorful4" csCatId="colorful" phldr="1"/>
      <dgm:spPr/>
      <dgm:t>
        <a:bodyPr/>
        <a:lstStyle/>
        <a:p>
          <a:endParaRPr lang="fr-FR"/>
        </a:p>
      </dgm:t>
    </dgm:pt>
    <dgm:pt modelId="{2DFD31BC-251F-4052-913D-84070624552D}">
      <dgm:prSet phldrT="[Texte]" custT="1"/>
      <dgm:spPr>
        <a:blipFill>
          <a:blip xmlns:r="http://schemas.openxmlformats.org/officeDocument/2006/relationships" r:embed="rId1"/>
          <a:stretch>
            <a:fillRect r="-2283"/>
          </a:stretch>
        </a:blipFill>
      </dgm:spPr>
      <dgm:t>
        <a:bodyPr/>
        <a:lstStyle/>
        <a:p>
          <a:r>
            <a:rPr lang="fr-FR">
              <a:noFill/>
            </a:rPr>
            <a:t> </a:t>
          </a:r>
        </a:p>
      </dgm:t>
    </dgm:pt>
    <dgm:pt modelId="{6CA4E155-B0B7-4AAD-B2F6-56B89103DCF1}" type="parTrans" cxnId="{77E1D848-CE76-4C62-8CB7-BE8D3A5BFD6F}">
      <dgm:prSet/>
      <dgm:spPr/>
      <dgm:t>
        <a:bodyPr/>
        <a:lstStyle/>
        <a:p>
          <a:endParaRPr lang="fr-FR" sz="2400"/>
        </a:p>
      </dgm:t>
    </dgm:pt>
    <dgm:pt modelId="{D020804F-8374-49D9-AECA-DB316BF7C1C1}" type="sibTrans" cxnId="{77E1D848-CE76-4C62-8CB7-BE8D3A5BFD6F}">
      <dgm:prSet/>
      <dgm:spPr/>
      <dgm:t>
        <a:bodyPr/>
        <a:lstStyle/>
        <a:p>
          <a:endParaRPr lang="fr-FR" sz="2400"/>
        </a:p>
      </dgm:t>
    </dgm:pt>
    <dgm:pt modelId="{F450D299-D7D8-4D7B-B3FC-7F7C94BE48B7}">
      <dgm:prSet phldrT="[Texte]" custT="1"/>
      <dgm:spPr/>
      <dgm:t>
        <a:bodyPr/>
        <a:lstStyle/>
        <a:p>
          <a:r>
            <a:rPr lang="fr-FR" sz="1600" dirty="0" smtClean="0"/>
            <a:t>Pendant drop on </a:t>
          </a:r>
          <a:r>
            <a:rPr lang="fr-FR" sz="1600" dirty="0" err="1" smtClean="0"/>
            <a:t>several</a:t>
          </a:r>
          <a:r>
            <a:rPr lang="fr-FR" sz="1600" dirty="0" smtClean="0"/>
            <a:t> </a:t>
          </a:r>
          <a:r>
            <a:rPr lang="fr-FR" sz="1600" dirty="0" err="1" smtClean="0"/>
            <a:t>liquids</a:t>
          </a:r>
          <a:endParaRPr lang="fr-FR" sz="1600" dirty="0"/>
        </a:p>
      </dgm:t>
    </dgm:pt>
    <dgm:pt modelId="{4F2803F3-0E95-4329-8CB2-43B9CCE98108}" type="parTrans" cxnId="{CBE0684B-2B36-4D8D-9E5E-109337ED4939}">
      <dgm:prSet/>
      <dgm:spPr/>
      <dgm:t>
        <a:bodyPr/>
        <a:lstStyle/>
        <a:p>
          <a:endParaRPr lang="fr-FR" sz="2400"/>
        </a:p>
      </dgm:t>
    </dgm:pt>
    <dgm:pt modelId="{FBEADBAB-F1BD-42B0-AC61-94E267A1D0F5}" type="sibTrans" cxnId="{CBE0684B-2B36-4D8D-9E5E-109337ED4939}">
      <dgm:prSet/>
      <dgm:spPr/>
      <dgm:t>
        <a:bodyPr/>
        <a:lstStyle/>
        <a:p>
          <a:endParaRPr lang="fr-FR" sz="2400"/>
        </a:p>
      </dgm:t>
    </dgm:pt>
    <dgm:pt modelId="{7B7FB01E-AB60-4B94-A5CF-6F05F57D29C4}">
      <dgm:prSet phldrT="[Texte]" custT="1"/>
      <dgm:spPr>
        <a:blipFill>
          <a:blip xmlns:r="http://schemas.openxmlformats.org/officeDocument/2006/relationships" r:embed="rId2"/>
          <a:stretch>
            <a:fillRect/>
          </a:stretch>
        </a:blipFill>
      </dgm:spPr>
      <dgm:t>
        <a:bodyPr/>
        <a:lstStyle/>
        <a:p>
          <a:r>
            <a:rPr lang="fr-FR">
              <a:noFill/>
            </a:rPr>
            <a:t> </a:t>
          </a:r>
        </a:p>
      </dgm:t>
    </dgm:pt>
    <dgm:pt modelId="{F8DEBC91-3F13-4712-8599-904E98B195EA}" type="parTrans" cxnId="{5F3741B4-2417-4C7D-A392-DE4B32BF2719}">
      <dgm:prSet/>
      <dgm:spPr/>
      <dgm:t>
        <a:bodyPr/>
        <a:lstStyle/>
        <a:p>
          <a:endParaRPr lang="fr-FR" sz="2400"/>
        </a:p>
      </dgm:t>
    </dgm:pt>
    <dgm:pt modelId="{873C3FEB-18E3-4B35-8A97-A22B4348ED0B}" type="sibTrans" cxnId="{5F3741B4-2417-4C7D-A392-DE4B32BF2719}">
      <dgm:prSet/>
      <dgm:spPr/>
      <dgm:t>
        <a:bodyPr/>
        <a:lstStyle/>
        <a:p>
          <a:endParaRPr lang="fr-FR" sz="2400"/>
        </a:p>
      </dgm:t>
    </dgm:pt>
    <dgm:pt modelId="{8F2DB9AE-DF05-4BDC-B02B-8FE6B30A0A3B}">
      <dgm:prSet phldrT="[Texte]" custT="1"/>
      <dgm:spPr/>
      <dgm:t>
        <a:bodyPr/>
        <a:lstStyle/>
        <a:p>
          <a:r>
            <a:rPr lang="fr-FR" sz="1600" dirty="0" smtClean="0"/>
            <a:t>Contact angle </a:t>
          </a:r>
          <a:r>
            <a:rPr lang="fr-FR" sz="1600" dirty="0" err="1" smtClean="0"/>
            <a:t>with</a:t>
          </a:r>
          <a:r>
            <a:rPr lang="fr-FR" sz="1600" dirty="0" smtClean="0"/>
            <a:t> an </a:t>
          </a:r>
          <a:r>
            <a:rPr lang="fr-FR" sz="1600" dirty="0" err="1" smtClean="0"/>
            <a:t>apolar</a:t>
          </a:r>
          <a:r>
            <a:rPr lang="fr-FR" sz="1600" dirty="0" smtClean="0"/>
            <a:t> </a:t>
          </a:r>
          <a:r>
            <a:rPr lang="fr-FR" sz="1600" dirty="0" err="1" smtClean="0"/>
            <a:t>liquid</a:t>
          </a:r>
          <a:r>
            <a:rPr lang="fr-FR" sz="1600" dirty="0" smtClean="0"/>
            <a:t>: CH</a:t>
          </a:r>
          <a:r>
            <a:rPr lang="fr-FR" sz="1600" baseline="-25000" dirty="0" smtClean="0"/>
            <a:t>2</a:t>
          </a:r>
          <a:r>
            <a:rPr lang="fr-FR" sz="1600" dirty="0" smtClean="0"/>
            <a:t>I</a:t>
          </a:r>
          <a:r>
            <a:rPr lang="fr-FR" sz="1600" baseline="-25000" dirty="0" smtClean="0"/>
            <a:t>2</a:t>
          </a:r>
          <a:endParaRPr lang="fr-FR" sz="1600" baseline="-25000" dirty="0"/>
        </a:p>
      </dgm:t>
    </dgm:pt>
    <dgm:pt modelId="{38765821-1ACA-4780-88A9-9D09BCBB028E}" type="parTrans" cxnId="{51B33CCF-B84D-4309-8A40-989F83583B9D}">
      <dgm:prSet/>
      <dgm:spPr/>
      <dgm:t>
        <a:bodyPr/>
        <a:lstStyle/>
        <a:p>
          <a:endParaRPr lang="fr-FR" sz="2400"/>
        </a:p>
      </dgm:t>
    </dgm:pt>
    <dgm:pt modelId="{0FE63BF8-AF0C-4F37-9CD9-51770BD24A76}" type="sibTrans" cxnId="{51B33CCF-B84D-4309-8A40-989F83583B9D}">
      <dgm:prSet/>
      <dgm:spPr/>
      <dgm:t>
        <a:bodyPr/>
        <a:lstStyle/>
        <a:p>
          <a:endParaRPr lang="fr-FR" sz="2400"/>
        </a:p>
      </dgm:t>
    </dgm:pt>
    <dgm:pt modelId="{80849DEF-5DB6-4340-991B-DA2DA11F52C8}">
      <dgm:prSet phldrT="[Texte]" custT="1"/>
      <dgm:spPr>
        <a:blipFill>
          <a:blip xmlns:r="http://schemas.openxmlformats.org/officeDocument/2006/relationships" r:embed="rId3"/>
          <a:stretch>
            <a:fillRect/>
          </a:stretch>
        </a:blipFill>
      </dgm:spPr>
      <dgm:t>
        <a:bodyPr/>
        <a:lstStyle/>
        <a:p>
          <a:r>
            <a:rPr lang="fr-FR">
              <a:noFill/>
            </a:rPr>
            <a:t> </a:t>
          </a:r>
        </a:p>
      </dgm:t>
    </dgm:pt>
    <dgm:pt modelId="{EE0E14F6-C050-49A0-ABD6-55D4563E4AF1}" type="parTrans" cxnId="{71E53E37-43ED-4A52-9B1D-185F1887A342}">
      <dgm:prSet/>
      <dgm:spPr/>
      <dgm:t>
        <a:bodyPr/>
        <a:lstStyle/>
        <a:p>
          <a:endParaRPr lang="fr-FR" sz="2400"/>
        </a:p>
      </dgm:t>
    </dgm:pt>
    <dgm:pt modelId="{C65A6717-722A-4989-AC95-D3157A17D0BB}" type="sibTrans" cxnId="{71E53E37-43ED-4A52-9B1D-185F1887A342}">
      <dgm:prSet/>
      <dgm:spPr/>
      <dgm:t>
        <a:bodyPr/>
        <a:lstStyle/>
        <a:p>
          <a:endParaRPr lang="fr-FR" sz="2400"/>
        </a:p>
      </dgm:t>
    </dgm:pt>
    <dgm:pt modelId="{4A555F8A-8457-48E0-9B8C-505458BDA0E6}">
      <dgm:prSet phldrT="[Texte]" custT="1"/>
      <dgm:spPr>
        <a:blipFill>
          <a:blip xmlns:r="http://schemas.openxmlformats.org/officeDocument/2006/relationships" r:embed="rId4"/>
          <a:stretch>
            <a:fillRect/>
          </a:stretch>
        </a:blipFill>
      </dgm:spPr>
      <dgm:t>
        <a:bodyPr/>
        <a:lstStyle/>
        <a:p>
          <a:r>
            <a:rPr lang="fr-FR">
              <a:noFill/>
            </a:rPr>
            <a:t> </a:t>
          </a:r>
        </a:p>
      </dgm:t>
    </dgm:pt>
    <dgm:pt modelId="{7FF74B6B-F892-4865-BA51-07B144BEB1F6}" type="parTrans" cxnId="{B38CD166-4C07-4E3A-9BCF-0A7F13905E67}">
      <dgm:prSet/>
      <dgm:spPr/>
      <dgm:t>
        <a:bodyPr/>
        <a:lstStyle/>
        <a:p>
          <a:endParaRPr lang="fr-FR" sz="2400"/>
        </a:p>
      </dgm:t>
    </dgm:pt>
    <dgm:pt modelId="{05B7C420-0555-4DB5-BC9B-189F10BA3944}" type="sibTrans" cxnId="{B38CD166-4C07-4E3A-9BCF-0A7F13905E67}">
      <dgm:prSet/>
      <dgm:spPr/>
      <dgm:t>
        <a:bodyPr/>
        <a:lstStyle/>
        <a:p>
          <a:endParaRPr lang="fr-FR" sz="2400"/>
        </a:p>
      </dgm:t>
    </dgm:pt>
    <dgm:pt modelId="{CE5B3765-EC58-4328-A384-346A9496C212}">
      <dgm:prSet phldrT="[Texte]" custT="1"/>
      <dgm:spPr/>
      <dgm:t>
        <a:bodyPr/>
        <a:lstStyle/>
        <a:p>
          <a:r>
            <a:rPr lang="fr-FR" sz="1600" dirty="0" smtClean="0"/>
            <a:t>Contact angle </a:t>
          </a:r>
          <a:r>
            <a:rPr lang="fr-FR" sz="1600" dirty="0" err="1" smtClean="0"/>
            <a:t>with</a:t>
          </a:r>
          <a:r>
            <a:rPr lang="fr-FR" sz="1600" dirty="0" smtClean="0"/>
            <a:t> </a:t>
          </a:r>
          <a:r>
            <a:rPr lang="fr-FR" sz="1600" dirty="0" err="1" smtClean="0"/>
            <a:t>several</a:t>
          </a:r>
          <a:r>
            <a:rPr lang="fr-FR" sz="1600" dirty="0" smtClean="0"/>
            <a:t> </a:t>
          </a:r>
          <a:r>
            <a:rPr lang="fr-FR" sz="1600" dirty="0" err="1" smtClean="0"/>
            <a:t>liquids</a:t>
          </a:r>
          <a:endParaRPr lang="fr-FR" sz="1600" dirty="0"/>
        </a:p>
      </dgm:t>
    </dgm:pt>
    <dgm:pt modelId="{BE494400-C0EF-4415-92E8-464A739E4363}" type="parTrans" cxnId="{7FCB51E0-057E-4A66-8F41-82F0F393A635}">
      <dgm:prSet/>
      <dgm:spPr/>
      <dgm:t>
        <a:bodyPr/>
        <a:lstStyle/>
        <a:p>
          <a:endParaRPr lang="fr-FR" sz="2400"/>
        </a:p>
      </dgm:t>
    </dgm:pt>
    <dgm:pt modelId="{E04600C6-F75C-4282-918C-83F498BE7D7D}" type="sibTrans" cxnId="{7FCB51E0-057E-4A66-8F41-82F0F393A635}">
      <dgm:prSet/>
      <dgm:spPr/>
      <dgm:t>
        <a:bodyPr/>
        <a:lstStyle/>
        <a:p>
          <a:endParaRPr lang="fr-FR" sz="2400"/>
        </a:p>
      </dgm:t>
    </dgm:pt>
    <dgm:pt modelId="{3F295D3E-6772-45BE-83E1-A08DD049A100}" type="pres">
      <dgm:prSet presAssocID="{20AA5FD9-A9AF-4CA3-A332-E05AD75C9274}" presName="rootnode" presStyleCnt="0">
        <dgm:presLayoutVars>
          <dgm:chMax/>
          <dgm:chPref/>
          <dgm:dir/>
          <dgm:animLvl val="lvl"/>
        </dgm:presLayoutVars>
      </dgm:prSet>
      <dgm:spPr/>
    </dgm:pt>
    <dgm:pt modelId="{21DEFF22-849F-472C-97EF-881F50045C6A}" type="pres">
      <dgm:prSet presAssocID="{2DFD31BC-251F-4052-913D-84070624552D}" presName="composite" presStyleCnt="0"/>
      <dgm:spPr/>
    </dgm:pt>
    <dgm:pt modelId="{8CC39C7C-6252-428F-AA65-D9282BB4DA78}" type="pres">
      <dgm:prSet presAssocID="{2DFD31BC-251F-4052-913D-84070624552D}" presName="bentUpArrow1" presStyleLbl="alignImgPlace1" presStyleIdx="0" presStyleCnt="3"/>
      <dgm:spPr/>
    </dgm:pt>
    <dgm:pt modelId="{80281B4E-477F-4B9E-8A93-BE3145315AFA}" type="pres">
      <dgm:prSet presAssocID="{2DFD31BC-251F-4052-913D-84070624552D}" presName="ParentText" presStyleLbl="node1" presStyleIdx="0" presStyleCnt="4">
        <dgm:presLayoutVars>
          <dgm:chMax val="1"/>
          <dgm:chPref val="1"/>
          <dgm:bulletEnabled val="1"/>
        </dgm:presLayoutVars>
      </dgm:prSet>
      <dgm:spPr/>
      <dgm:t>
        <a:bodyPr/>
        <a:lstStyle/>
        <a:p>
          <a:endParaRPr lang="fr-FR"/>
        </a:p>
      </dgm:t>
    </dgm:pt>
    <dgm:pt modelId="{04BCC2BE-D776-4F0B-A979-B7119E06A3D1}" type="pres">
      <dgm:prSet presAssocID="{2DFD31BC-251F-4052-913D-84070624552D}" presName="ChildText" presStyleLbl="revTx" presStyleIdx="0" presStyleCnt="3" custScaleX="168637" custLinFactNeighborX="42347" custLinFactNeighborY="4858">
        <dgm:presLayoutVars>
          <dgm:chMax val="0"/>
          <dgm:chPref val="0"/>
          <dgm:bulletEnabled val="1"/>
        </dgm:presLayoutVars>
      </dgm:prSet>
      <dgm:spPr/>
      <dgm:t>
        <a:bodyPr/>
        <a:lstStyle/>
        <a:p>
          <a:endParaRPr lang="fr-FR"/>
        </a:p>
      </dgm:t>
    </dgm:pt>
    <dgm:pt modelId="{93E201FA-0903-4F94-95A6-409DBE255740}" type="pres">
      <dgm:prSet presAssocID="{D020804F-8374-49D9-AECA-DB316BF7C1C1}" presName="sibTrans" presStyleCnt="0"/>
      <dgm:spPr/>
    </dgm:pt>
    <dgm:pt modelId="{50ACF48F-1EFB-4374-B3A9-7D5E4B24C9A7}" type="pres">
      <dgm:prSet presAssocID="{7B7FB01E-AB60-4B94-A5CF-6F05F57D29C4}" presName="composite" presStyleCnt="0"/>
      <dgm:spPr/>
    </dgm:pt>
    <dgm:pt modelId="{30FA619F-1418-4B96-981F-D1FD4D946068}" type="pres">
      <dgm:prSet presAssocID="{7B7FB01E-AB60-4B94-A5CF-6F05F57D29C4}" presName="bentUpArrow1" presStyleLbl="alignImgPlace1" presStyleIdx="1" presStyleCnt="3"/>
      <dgm:spPr/>
    </dgm:pt>
    <dgm:pt modelId="{B7856CDE-AB38-46EB-8A25-88D27267F89B}" type="pres">
      <dgm:prSet presAssocID="{7B7FB01E-AB60-4B94-A5CF-6F05F57D29C4}" presName="ParentText" presStyleLbl="node1" presStyleIdx="1" presStyleCnt="4">
        <dgm:presLayoutVars>
          <dgm:chMax val="1"/>
          <dgm:chPref val="1"/>
          <dgm:bulletEnabled val="1"/>
        </dgm:presLayoutVars>
      </dgm:prSet>
      <dgm:spPr/>
      <dgm:t>
        <a:bodyPr/>
        <a:lstStyle/>
        <a:p>
          <a:endParaRPr lang="fr-FR"/>
        </a:p>
      </dgm:t>
    </dgm:pt>
    <dgm:pt modelId="{62EF258D-F8FB-46D7-9977-465D0D95266E}" type="pres">
      <dgm:prSet presAssocID="{7B7FB01E-AB60-4B94-A5CF-6F05F57D29C4}" presName="ChildText" presStyleLbl="revTx" presStyleIdx="1" presStyleCnt="3" custScaleX="193777" custLinFactNeighborX="60119" custLinFactNeighborY="1356">
        <dgm:presLayoutVars>
          <dgm:chMax val="0"/>
          <dgm:chPref val="0"/>
          <dgm:bulletEnabled val="1"/>
        </dgm:presLayoutVars>
      </dgm:prSet>
      <dgm:spPr/>
    </dgm:pt>
    <dgm:pt modelId="{8E38B793-01B1-4239-995B-1F0C58BBBDF1}" type="pres">
      <dgm:prSet presAssocID="{873C3FEB-18E3-4B35-8A97-A22B4348ED0B}" presName="sibTrans" presStyleCnt="0"/>
      <dgm:spPr/>
    </dgm:pt>
    <dgm:pt modelId="{57A5DB88-7112-4B9B-BCE9-1B27AF8D372F}" type="pres">
      <dgm:prSet presAssocID="{80849DEF-5DB6-4340-991B-DA2DA11F52C8}" presName="composite" presStyleCnt="0"/>
      <dgm:spPr/>
    </dgm:pt>
    <dgm:pt modelId="{C053CA5F-C3D5-4ADC-8542-B039DB4F8150}" type="pres">
      <dgm:prSet presAssocID="{80849DEF-5DB6-4340-991B-DA2DA11F52C8}" presName="bentUpArrow1" presStyleLbl="alignImgPlace1" presStyleIdx="2" presStyleCnt="3"/>
      <dgm:spPr/>
    </dgm:pt>
    <dgm:pt modelId="{60BC89D7-A446-4DD0-B000-41BE56477B8A}" type="pres">
      <dgm:prSet presAssocID="{80849DEF-5DB6-4340-991B-DA2DA11F52C8}" presName="ParentText" presStyleLbl="node1" presStyleIdx="2" presStyleCnt="4">
        <dgm:presLayoutVars>
          <dgm:chMax val="1"/>
          <dgm:chPref val="1"/>
          <dgm:bulletEnabled val="1"/>
        </dgm:presLayoutVars>
      </dgm:prSet>
      <dgm:spPr/>
      <dgm:t>
        <a:bodyPr/>
        <a:lstStyle/>
        <a:p>
          <a:endParaRPr lang="fr-FR"/>
        </a:p>
      </dgm:t>
    </dgm:pt>
    <dgm:pt modelId="{88444046-0715-403F-811D-B6E23A2D20CE}" type="pres">
      <dgm:prSet presAssocID="{80849DEF-5DB6-4340-991B-DA2DA11F52C8}" presName="ChildText" presStyleLbl="revTx" presStyleIdx="2" presStyleCnt="3" custScaleX="160785" custLinFactNeighborX="40080" custLinFactNeighborY="1356">
        <dgm:presLayoutVars>
          <dgm:chMax val="0"/>
          <dgm:chPref val="0"/>
          <dgm:bulletEnabled val="1"/>
        </dgm:presLayoutVars>
      </dgm:prSet>
      <dgm:spPr/>
    </dgm:pt>
    <dgm:pt modelId="{3C97E9C1-7B89-4B66-A08A-CAEC5E31BA7E}" type="pres">
      <dgm:prSet presAssocID="{C65A6717-722A-4989-AC95-D3157A17D0BB}" presName="sibTrans" presStyleCnt="0"/>
      <dgm:spPr/>
    </dgm:pt>
    <dgm:pt modelId="{334BFDDD-83F6-48E4-B63C-D8BAF75D50CB}" type="pres">
      <dgm:prSet presAssocID="{4A555F8A-8457-48E0-9B8C-505458BDA0E6}" presName="composite" presStyleCnt="0"/>
      <dgm:spPr/>
    </dgm:pt>
    <dgm:pt modelId="{CB1D7FE8-60BC-4E22-8A70-7478637FC109}" type="pres">
      <dgm:prSet presAssocID="{4A555F8A-8457-48E0-9B8C-505458BDA0E6}" presName="ParentText" presStyleLbl="node1" presStyleIdx="3" presStyleCnt="4" custScaleX="162890" custScaleY="230314" custLinFactNeighborX="-18346" custLinFactNeighborY="-3435">
        <dgm:presLayoutVars>
          <dgm:chMax val="1"/>
          <dgm:chPref val="1"/>
          <dgm:bulletEnabled val="1"/>
        </dgm:presLayoutVars>
      </dgm:prSet>
      <dgm:spPr/>
      <dgm:t>
        <a:bodyPr/>
        <a:lstStyle/>
        <a:p>
          <a:endParaRPr lang="fr-FR"/>
        </a:p>
      </dgm:t>
    </dgm:pt>
  </dgm:ptLst>
  <dgm:cxnLst>
    <dgm:cxn modelId="{4505C546-50D7-4ABB-B2F0-F6F193065294}" type="presOf" srcId="{2DFD31BC-251F-4052-913D-84070624552D}" destId="{80281B4E-477F-4B9E-8A93-BE3145315AFA}" srcOrd="0" destOrd="0" presId="urn:microsoft.com/office/officeart/2005/8/layout/StepDownProcess"/>
    <dgm:cxn modelId="{DED58BDD-63A9-4F30-85A0-979BFB8FF815}" type="presOf" srcId="{20AA5FD9-A9AF-4CA3-A332-E05AD75C9274}" destId="{3F295D3E-6772-45BE-83E1-A08DD049A100}" srcOrd="0" destOrd="0" presId="urn:microsoft.com/office/officeart/2005/8/layout/StepDownProcess"/>
    <dgm:cxn modelId="{B38CD166-4C07-4E3A-9BCF-0A7F13905E67}" srcId="{20AA5FD9-A9AF-4CA3-A332-E05AD75C9274}" destId="{4A555F8A-8457-48E0-9B8C-505458BDA0E6}" srcOrd="3" destOrd="0" parTransId="{7FF74B6B-F892-4865-BA51-07B144BEB1F6}" sibTransId="{05B7C420-0555-4DB5-BC9B-189F10BA3944}"/>
    <dgm:cxn modelId="{77E1D848-CE76-4C62-8CB7-BE8D3A5BFD6F}" srcId="{20AA5FD9-A9AF-4CA3-A332-E05AD75C9274}" destId="{2DFD31BC-251F-4052-913D-84070624552D}" srcOrd="0" destOrd="0" parTransId="{6CA4E155-B0B7-4AAD-B2F6-56B89103DCF1}" sibTransId="{D020804F-8374-49D9-AECA-DB316BF7C1C1}"/>
    <dgm:cxn modelId="{935ACD84-0280-41C3-985A-FF3B9E557054}" type="presOf" srcId="{CE5B3765-EC58-4328-A384-346A9496C212}" destId="{88444046-0715-403F-811D-B6E23A2D20CE}" srcOrd="0" destOrd="0" presId="urn:microsoft.com/office/officeart/2005/8/layout/StepDownProcess"/>
    <dgm:cxn modelId="{806822B9-9F60-44EA-91AB-2C5D94428CB9}" type="presOf" srcId="{4A555F8A-8457-48E0-9B8C-505458BDA0E6}" destId="{CB1D7FE8-60BC-4E22-8A70-7478637FC109}" srcOrd="0" destOrd="0" presId="urn:microsoft.com/office/officeart/2005/8/layout/StepDownProcess"/>
    <dgm:cxn modelId="{83976D56-8757-481C-BDA4-5EFBCA2096A6}" type="presOf" srcId="{7B7FB01E-AB60-4B94-A5CF-6F05F57D29C4}" destId="{B7856CDE-AB38-46EB-8A25-88D27267F89B}" srcOrd="0" destOrd="0" presId="urn:microsoft.com/office/officeart/2005/8/layout/StepDownProcess"/>
    <dgm:cxn modelId="{51B33CCF-B84D-4309-8A40-989F83583B9D}" srcId="{7B7FB01E-AB60-4B94-A5CF-6F05F57D29C4}" destId="{8F2DB9AE-DF05-4BDC-B02B-8FE6B30A0A3B}" srcOrd="0" destOrd="0" parTransId="{38765821-1ACA-4780-88A9-9D09BCBB028E}" sibTransId="{0FE63BF8-AF0C-4F37-9CD9-51770BD24A76}"/>
    <dgm:cxn modelId="{5F3741B4-2417-4C7D-A392-DE4B32BF2719}" srcId="{20AA5FD9-A9AF-4CA3-A332-E05AD75C9274}" destId="{7B7FB01E-AB60-4B94-A5CF-6F05F57D29C4}" srcOrd="1" destOrd="0" parTransId="{F8DEBC91-3F13-4712-8599-904E98B195EA}" sibTransId="{873C3FEB-18E3-4B35-8A97-A22B4348ED0B}"/>
    <dgm:cxn modelId="{AC9B4C4B-EF6A-4E95-A5DE-A8671670A937}" type="presOf" srcId="{8F2DB9AE-DF05-4BDC-B02B-8FE6B30A0A3B}" destId="{62EF258D-F8FB-46D7-9977-465D0D95266E}" srcOrd="0" destOrd="0" presId="urn:microsoft.com/office/officeart/2005/8/layout/StepDownProcess"/>
    <dgm:cxn modelId="{90504FF5-3054-4061-94CA-7D658452DA0E}" type="presOf" srcId="{F450D299-D7D8-4D7B-B3FC-7F7C94BE48B7}" destId="{04BCC2BE-D776-4F0B-A979-B7119E06A3D1}" srcOrd="0" destOrd="0" presId="urn:microsoft.com/office/officeart/2005/8/layout/StepDownProcess"/>
    <dgm:cxn modelId="{71E53E37-43ED-4A52-9B1D-185F1887A342}" srcId="{20AA5FD9-A9AF-4CA3-A332-E05AD75C9274}" destId="{80849DEF-5DB6-4340-991B-DA2DA11F52C8}" srcOrd="2" destOrd="0" parTransId="{EE0E14F6-C050-49A0-ABD6-55D4563E4AF1}" sibTransId="{C65A6717-722A-4989-AC95-D3157A17D0BB}"/>
    <dgm:cxn modelId="{7FCB51E0-057E-4A66-8F41-82F0F393A635}" srcId="{80849DEF-5DB6-4340-991B-DA2DA11F52C8}" destId="{CE5B3765-EC58-4328-A384-346A9496C212}" srcOrd="0" destOrd="0" parTransId="{BE494400-C0EF-4415-92E8-464A739E4363}" sibTransId="{E04600C6-F75C-4282-918C-83F498BE7D7D}"/>
    <dgm:cxn modelId="{B163E68F-3CA4-4D19-8BAE-9A940C15CE98}" type="presOf" srcId="{80849DEF-5DB6-4340-991B-DA2DA11F52C8}" destId="{60BC89D7-A446-4DD0-B000-41BE56477B8A}" srcOrd="0" destOrd="0" presId="urn:microsoft.com/office/officeart/2005/8/layout/StepDownProcess"/>
    <dgm:cxn modelId="{CBE0684B-2B36-4D8D-9E5E-109337ED4939}" srcId="{2DFD31BC-251F-4052-913D-84070624552D}" destId="{F450D299-D7D8-4D7B-B3FC-7F7C94BE48B7}" srcOrd="0" destOrd="0" parTransId="{4F2803F3-0E95-4329-8CB2-43B9CCE98108}" sibTransId="{FBEADBAB-F1BD-42B0-AC61-94E267A1D0F5}"/>
    <dgm:cxn modelId="{27AA97A9-42E9-4C91-9EA4-BF91AF095133}" type="presParOf" srcId="{3F295D3E-6772-45BE-83E1-A08DD049A100}" destId="{21DEFF22-849F-472C-97EF-881F50045C6A}" srcOrd="0" destOrd="0" presId="urn:microsoft.com/office/officeart/2005/8/layout/StepDownProcess"/>
    <dgm:cxn modelId="{9E79D60E-3E23-4A7C-BEA2-7A445E73E61A}" type="presParOf" srcId="{21DEFF22-849F-472C-97EF-881F50045C6A}" destId="{8CC39C7C-6252-428F-AA65-D9282BB4DA78}" srcOrd="0" destOrd="0" presId="urn:microsoft.com/office/officeart/2005/8/layout/StepDownProcess"/>
    <dgm:cxn modelId="{6A0D5847-FC21-4EB2-82D1-67C1A6ED0799}" type="presParOf" srcId="{21DEFF22-849F-472C-97EF-881F50045C6A}" destId="{80281B4E-477F-4B9E-8A93-BE3145315AFA}" srcOrd="1" destOrd="0" presId="urn:microsoft.com/office/officeart/2005/8/layout/StepDownProcess"/>
    <dgm:cxn modelId="{47267996-2767-4F05-9655-BD1EA5983D87}" type="presParOf" srcId="{21DEFF22-849F-472C-97EF-881F50045C6A}" destId="{04BCC2BE-D776-4F0B-A979-B7119E06A3D1}" srcOrd="2" destOrd="0" presId="urn:microsoft.com/office/officeart/2005/8/layout/StepDownProcess"/>
    <dgm:cxn modelId="{C5DF52C5-DB41-4316-92F6-DCCF0E08713D}" type="presParOf" srcId="{3F295D3E-6772-45BE-83E1-A08DD049A100}" destId="{93E201FA-0903-4F94-95A6-409DBE255740}" srcOrd="1" destOrd="0" presId="urn:microsoft.com/office/officeart/2005/8/layout/StepDownProcess"/>
    <dgm:cxn modelId="{81501AF4-DAF6-48BB-926B-CC3506F58CD7}" type="presParOf" srcId="{3F295D3E-6772-45BE-83E1-A08DD049A100}" destId="{50ACF48F-1EFB-4374-B3A9-7D5E4B24C9A7}" srcOrd="2" destOrd="0" presId="urn:microsoft.com/office/officeart/2005/8/layout/StepDownProcess"/>
    <dgm:cxn modelId="{98040026-4F0A-4DB0-A15D-507374F0299E}" type="presParOf" srcId="{50ACF48F-1EFB-4374-B3A9-7D5E4B24C9A7}" destId="{30FA619F-1418-4B96-981F-D1FD4D946068}" srcOrd="0" destOrd="0" presId="urn:microsoft.com/office/officeart/2005/8/layout/StepDownProcess"/>
    <dgm:cxn modelId="{4AF1FE09-F5D9-46CB-81E0-F6A315F38232}" type="presParOf" srcId="{50ACF48F-1EFB-4374-B3A9-7D5E4B24C9A7}" destId="{B7856CDE-AB38-46EB-8A25-88D27267F89B}" srcOrd="1" destOrd="0" presId="urn:microsoft.com/office/officeart/2005/8/layout/StepDownProcess"/>
    <dgm:cxn modelId="{F37F6E74-8B77-40E0-8E2A-92F135964821}" type="presParOf" srcId="{50ACF48F-1EFB-4374-B3A9-7D5E4B24C9A7}" destId="{62EF258D-F8FB-46D7-9977-465D0D95266E}" srcOrd="2" destOrd="0" presId="urn:microsoft.com/office/officeart/2005/8/layout/StepDownProcess"/>
    <dgm:cxn modelId="{97E77086-8CC4-4B9C-AB86-5A82EE75D142}" type="presParOf" srcId="{3F295D3E-6772-45BE-83E1-A08DD049A100}" destId="{8E38B793-01B1-4239-995B-1F0C58BBBDF1}" srcOrd="3" destOrd="0" presId="urn:microsoft.com/office/officeart/2005/8/layout/StepDownProcess"/>
    <dgm:cxn modelId="{7BE93F95-8158-4A19-AAC5-CAC2097BB5E4}" type="presParOf" srcId="{3F295D3E-6772-45BE-83E1-A08DD049A100}" destId="{57A5DB88-7112-4B9B-BCE9-1B27AF8D372F}" srcOrd="4" destOrd="0" presId="urn:microsoft.com/office/officeart/2005/8/layout/StepDownProcess"/>
    <dgm:cxn modelId="{86E88F1D-5077-418B-A026-81CC0880A796}" type="presParOf" srcId="{57A5DB88-7112-4B9B-BCE9-1B27AF8D372F}" destId="{C053CA5F-C3D5-4ADC-8542-B039DB4F8150}" srcOrd="0" destOrd="0" presId="urn:microsoft.com/office/officeart/2005/8/layout/StepDownProcess"/>
    <dgm:cxn modelId="{714D7018-40A6-44E9-95D1-9A90E80DED94}" type="presParOf" srcId="{57A5DB88-7112-4B9B-BCE9-1B27AF8D372F}" destId="{60BC89D7-A446-4DD0-B000-41BE56477B8A}" srcOrd="1" destOrd="0" presId="urn:microsoft.com/office/officeart/2005/8/layout/StepDownProcess"/>
    <dgm:cxn modelId="{28E44728-167D-44D1-9C4F-B90BAFEAA9EB}" type="presParOf" srcId="{57A5DB88-7112-4B9B-BCE9-1B27AF8D372F}" destId="{88444046-0715-403F-811D-B6E23A2D20CE}" srcOrd="2" destOrd="0" presId="urn:microsoft.com/office/officeart/2005/8/layout/StepDownProcess"/>
    <dgm:cxn modelId="{127752B4-64DE-44B9-AB42-A649A329F301}" type="presParOf" srcId="{3F295D3E-6772-45BE-83E1-A08DD049A100}" destId="{3C97E9C1-7B89-4B66-A08A-CAEC5E31BA7E}" srcOrd="5" destOrd="0" presId="urn:microsoft.com/office/officeart/2005/8/layout/StepDownProcess"/>
    <dgm:cxn modelId="{A64C27D6-61E5-4880-AA71-90BFBFE0A53D}" type="presParOf" srcId="{3F295D3E-6772-45BE-83E1-A08DD049A100}" destId="{334BFDDD-83F6-48E4-B63C-D8BAF75D50CB}" srcOrd="6" destOrd="0" presId="urn:microsoft.com/office/officeart/2005/8/layout/StepDownProcess"/>
    <dgm:cxn modelId="{215A11CF-876C-4A09-B1CC-03BBB8C342AD}" type="presParOf" srcId="{334BFDDD-83F6-48E4-B63C-D8BAF75D50CB}" destId="{CB1D7FE8-60BC-4E22-8A70-7478637FC109}"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0AA5FD9-A9AF-4CA3-A332-E05AD75C9274}" type="doc">
      <dgm:prSet loTypeId="urn:microsoft.com/office/officeart/2005/8/layout/StepDownProcess" loCatId="process" qsTypeId="urn:microsoft.com/office/officeart/2005/8/quickstyle/simple1" qsCatId="simple" csTypeId="urn:microsoft.com/office/officeart/2005/8/colors/colorful4" csCatId="colorful" phldr="1"/>
      <dgm:spPr/>
      <dgm:t>
        <a:bodyPr/>
        <a:lstStyle/>
        <a:p>
          <a:endParaRPr lang="fr-FR"/>
        </a:p>
      </dgm:t>
    </dgm:pt>
    <mc:AlternateContent xmlns:mc="http://schemas.openxmlformats.org/markup-compatibility/2006" xmlns:a14="http://schemas.microsoft.com/office/drawing/2010/main">
      <mc:Choice Requires="a14">
        <dgm:pt modelId="{2DFD31BC-251F-4052-913D-84070624552D}">
          <dgm:prSet phldrT="[Texte]" custT="1"/>
          <dgm:spPr/>
          <dgm:t>
            <a:bodyPr/>
            <a:lstStyle/>
            <a:p>
              <a14:m>
                <m:oMath xmlns:m="http://schemas.openxmlformats.org/officeDocument/2006/math">
                  <m:sSub>
                    <m:sSubPr>
                      <m:ctrlPr>
                        <a:rPr lang="fr-FR" sz="2000" i="1" smtClean="0">
                          <a:latin typeface="Cambria Math" panose="02040503050406030204" pitchFamily="18" charset="0"/>
                        </a:rPr>
                      </m:ctrlPr>
                    </m:sSubPr>
                    <m:e>
                      <m:r>
                        <a:rPr lang="fr-FR" sz="2000" i="1" smtClean="0">
                          <a:latin typeface="Cambria Math" panose="02040503050406030204" pitchFamily="18" charset="0"/>
                          <a:ea typeface="Cambria Math" panose="02040503050406030204" pitchFamily="18" charset="0"/>
                        </a:rPr>
                        <m:t>𝛾</m:t>
                      </m:r>
                    </m:e>
                    <m:sub>
                      <m:r>
                        <a:rPr lang="fr-FR" sz="2000" b="0" i="1" smtClean="0">
                          <a:latin typeface="Cambria Math" panose="02040503050406030204" pitchFamily="18" charset="0"/>
                        </a:rPr>
                        <m:t>𝑙𝑖𝑞𝑢𝑖𝑑</m:t>
                      </m:r>
                    </m:sub>
                  </m:sSub>
                </m:oMath>
              </a14:m>
              <a:r>
                <a:rPr lang="fr-FR" sz="2000" dirty="0" smtClean="0"/>
                <a:t>(T) </a:t>
              </a:r>
              <a:endParaRPr lang="fr-FR" sz="2000" dirty="0"/>
            </a:p>
          </dgm:t>
        </dgm:pt>
      </mc:Choice>
      <mc:Fallback xmlns="">
        <dgm:pt modelId="{2DFD31BC-251F-4052-913D-84070624552D}">
          <dgm:prSet phldrT="[Texte]" custT="1"/>
          <dgm:spPr/>
          <dgm:t>
            <a:bodyPr/>
            <a:lstStyle/>
            <a:p>
              <a:r>
                <a:rPr lang="fr-FR" sz="2000" i="0" smtClean="0">
                  <a:latin typeface="Cambria Math" panose="02040503050406030204" pitchFamily="18" charset="0"/>
                  <a:ea typeface="Cambria Math" panose="02040503050406030204" pitchFamily="18" charset="0"/>
                </a:rPr>
                <a:t>𝛾_</a:t>
              </a:r>
              <a:r>
                <a:rPr lang="fr-FR" sz="2000" b="0" i="0" smtClean="0">
                  <a:latin typeface="Cambria Math" panose="02040503050406030204" pitchFamily="18" charset="0"/>
                </a:rPr>
                <a:t>𝑙𝑖𝑞𝑢𝑖𝑑</a:t>
              </a:r>
              <a:r>
                <a:rPr lang="fr-FR" sz="2000" dirty="0" smtClean="0"/>
                <a:t>(</a:t>
              </a:r>
              <a:r>
                <a:rPr lang="fr-FR" sz="2000" dirty="0" smtClean="0"/>
                <a:t>T) </a:t>
              </a:r>
              <a:endParaRPr lang="fr-FR" sz="2000" dirty="0"/>
            </a:p>
          </dgm:t>
        </dgm:pt>
      </mc:Fallback>
    </mc:AlternateContent>
    <dgm:pt modelId="{6CA4E155-B0B7-4AAD-B2F6-56B89103DCF1}" type="parTrans" cxnId="{77E1D848-CE76-4C62-8CB7-BE8D3A5BFD6F}">
      <dgm:prSet/>
      <dgm:spPr/>
      <dgm:t>
        <a:bodyPr/>
        <a:lstStyle/>
        <a:p>
          <a:endParaRPr lang="fr-FR" sz="2400"/>
        </a:p>
      </dgm:t>
    </dgm:pt>
    <dgm:pt modelId="{D020804F-8374-49D9-AECA-DB316BF7C1C1}" type="sibTrans" cxnId="{77E1D848-CE76-4C62-8CB7-BE8D3A5BFD6F}">
      <dgm:prSet/>
      <dgm:spPr/>
      <dgm:t>
        <a:bodyPr/>
        <a:lstStyle/>
        <a:p>
          <a:endParaRPr lang="fr-FR" sz="2400"/>
        </a:p>
      </dgm:t>
    </dgm:pt>
    <dgm:pt modelId="{F450D299-D7D8-4D7B-B3FC-7F7C94BE48B7}">
      <dgm:prSet phldrT="[Texte]" custT="1"/>
      <dgm:spPr/>
      <dgm:t>
        <a:bodyPr/>
        <a:lstStyle/>
        <a:p>
          <a:r>
            <a:rPr lang="fr-FR" sz="1600" dirty="0" smtClean="0"/>
            <a:t>Pendant drop on </a:t>
          </a:r>
          <a:r>
            <a:rPr lang="fr-FR" sz="1600" dirty="0" err="1" smtClean="0"/>
            <a:t>several</a:t>
          </a:r>
          <a:r>
            <a:rPr lang="fr-FR" sz="1600" dirty="0" smtClean="0"/>
            <a:t> </a:t>
          </a:r>
          <a:r>
            <a:rPr lang="fr-FR" sz="1600" dirty="0" err="1" smtClean="0"/>
            <a:t>liquids</a:t>
          </a:r>
          <a:endParaRPr lang="fr-FR" sz="1600" dirty="0"/>
        </a:p>
      </dgm:t>
    </dgm:pt>
    <dgm:pt modelId="{4F2803F3-0E95-4329-8CB2-43B9CCE98108}" type="parTrans" cxnId="{CBE0684B-2B36-4D8D-9E5E-109337ED4939}">
      <dgm:prSet/>
      <dgm:spPr/>
      <dgm:t>
        <a:bodyPr/>
        <a:lstStyle/>
        <a:p>
          <a:endParaRPr lang="fr-FR" sz="2400"/>
        </a:p>
      </dgm:t>
    </dgm:pt>
    <dgm:pt modelId="{FBEADBAB-F1BD-42B0-AC61-94E267A1D0F5}" type="sibTrans" cxnId="{CBE0684B-2B36-4D8D-9E5E-109337ED4939}">
      <dgm:prSet/>
      <dgm:spPr/>
      <dgm:t>
        <a:bodyPr/>
        <a:lstStyle/>
        <a:p>
          <a:endParaRPr lang="fr-FR" sz="2400"/>
        </a:p>
      </dgm:t>
    </dgm:pt>
    <mc:AlternateContent xmlns:mc="http://schemas.openxmlformats.org/markup-compatibility/2006" xmlns:a14="http://schemas.microsoft.com/office/drawing/2010/main">
      <mc:Choice Requires="a14">
        <dgm:pt modelId="{7B7FB01E-AB60-4B94-A5CF-6F05F57D29C4}">
          <dgm:prSet phldrT="[Texte]" custT="1"/>
          <dgm:spPr/>
          <dgm:t>
            <a:bodyPr/>
            <a:lstStyle/>
            <a:p>
              <a14:m>
                <m:oMath xmlns:m="http://schemas.openxmlformats.org/officeDocument/2006/math">
                  <m:sSubSup>
                    <m:sSubSupPr>
                      <m:ctrlPr>
                        <a:rPr lang="el-GR" sz="2000" i="1" smtClean="0">
                          <a:latin typeface="Cambria Math" panose="02040503050406030204" pitchFamily="18" charset="0"/>
                          <a:cs typeface="Calibri" panose="020F0502020204030204" pitchFamily="34" charset="0"/>
                        </a:rPr>
                      </m:ctrlPr>
                    </m:sSubSupPr>
                    <m:e>
                      <m:r>
                        <a:rPr lang="el-GR" sz="2000" i="1" smtClean="0">
                          <a:latin typeface="Cambria Math" panose="02040503050406030204" pitchFamily="18" charset="0"/>
                          <a:ea typeface="Cambria Math" panose="02040503050406030204" pitchFamily="18" charset="0"/>
                          <a:cs typeface="Calibri" panose="020F0502020204030204" pitchFamily="34" charset="0"/>
                        </a:rPr>
                        <m:t>𝛾</m:t>
                      </m:r>
                    </m:e>
                    <m:sub>
                      <m:r>
                        <a:rPr lang="fr-FR" sz="2000" b="0" i="1" smtClean="0">
                          <a:latin typeface="Cambria Math" panose="02040503050406030204" pitchFamily="18" charset="0"/>
                          <a:cs typeface="Calibri" panose="020F0502020204030204" pitchFamily="34" charset="0"/>
                        </a:rPr>
                        <m:t>𝑃𝑇𝐹𝐸</m:t>
                      </m:r>
                    </m:sub>
                    <m:sup>
                      <m:r>
                        <a:rPr lang="fr-FR" sz="2000" b="0" i="1" smtClean="0">
                          <a:latin typeface="Cambria Math" panose="02040503050406030204" pitchFamily="18" charset="0"/>
                          <a:cs typeface="Calibri" panose="020F0502020204030204" pitchFamily="34" charset="0"/>
                        </a:rPr>
                        <m:t>𝐿𝑊</m:t>
                      </m:r>
                    </m:sup>
                  </m:sSubSup>
                </m:oMath>
              </a14:m>
              <a:r>
                <a:rPr lang="fr-FR" sz="2000" dirty="0" smtClean="0"/>
                <a:t>(T) </a:t>
              </a:r>
              <a:endParaRPr lang="fr-FR" sz="2000" dirty="0"/>
            </a:p>
          </dgm:t>
        </dgm:pt>
      </mc:Choice>
      <mc:Fallback xmlns="">
        <dgm:pt modelId="{7B7FB01E-AB60-4B94-A5CF-6F05F57D29C4}">
          <dgm:prSet phldrT="[Texte]" custT="1"/>
          <dgm:spPr/>
          <dgm:t>
            <a:bodyPr/>
            <a:lstStyle/>
            <a:p>
              <a:r>
                <a:rPr lang="el-GR" sz="2000" i="0" smtClean="0">
                  <a:latin typeface="Cambria Math" panose="02040503050406030204" pitchFamily="18" charset="0"/>
                  <a:ea typeface="Cambria Math" panose="02040503050406030204" pitchFamily="18" charset="0"/>
                  <a:cs typeface="Calibri" panose="020F0502020204030204" pitchFamily="34" charset="0"/>
                </a:rPr>
                <a:t>𝛾</a:t>
              </a:r>
              <a:r>
                <a:rPr lang="el-GR" sz="2000" i="0" smtClean="0">
                  <a:latin typeface="Cambria Math" panose="02040503050406030204" pitchFamily="18" charset="0"/>
                  <a:ea typeface="Cambria Math" panose="02040503050406030204" pitchFamily="18" charset="0"/>
                  <a:cs typeface="Calibri" panose="020F0502020204030204" pitchFamily="34" charset="0"/>
                </a:rPr>
                <a:t>_</a:t>
              </a:r>
              <a:r>
                <a:rPr lang="fr-FR" sz="2000" b="0" i="0" smtClean="0">
                  <a:latin typeface="Cambria Math" panose="02040503050406030204" pitchFamily="18" charset="0"/>
                  <a:cs typeface="Calibri" panose="020F0502020204030204" pitchFamily="34" charset="0"/>
                </a:rPr>
                <a:t>𝑃𝑇𝐹𝐸^𝐿𝑊</a:t>
              </a:r>
              <a:r>
                <a:rPr lang="fr-FR" sz="2000" dirty="0" smtClean="0"/>
                <a:t>(T) </a:t>
              </a:r>
              <a:endParaRPr lang="fr-FR" sz="2000" dirty="0"/>
            </a:p>
          </dgm:t>
        </dgm:pt>
      </mc:Fallback>
    </mc:AlternateContent>
    <dgm:pt modelId="{F8DEBC91-3F13-4712-8599-904E98B195EA}" type="parTrans" cxnId="{5F3741B4-2417-4C7D-A392-DE4B32BF2719}">
      <dgm:prSet/>
      <dgm:spPr/>
      <dgm:t>
        <a:bodyPr/>
        <a:lstStyle/>
        <a:p>
          <a:endParaRPr lang="fr-FR" sz="2400"/>
        </a:p>
      </dgm:t>
    </dgm:pt>
    <dgm:pt modelId="{873C3FEB-18E3-4B35-8A97-A22B4348ED0B}" type="sibTrans" cxnId="{5F3741B4-2417-4C7D-A392-DE4B32BF2719}">
      <dgm:prSet/>
      <dgm:spPr/>
      <dgm:t>
        <a:bodyPr/>
        <a:lstStyle/>
        <a:p>
          <a:endParaRPr lang="fr-FR" sz="2400"/>
        </a:p>
      </dgm:t>
    </dgm:pt>
    <dgm:pt modelId="{8F2DB9AE-DF05-4BDC-B02B-8FE6B30A0A3B}">
      <dgm:prSet phldrT="[Texte]" custT="1"/>
      <dgm:spPr/>
      <dgm:t>
        <a:bodyPr/>
        <a:lstStyle/>
        <a:p>
          <a:r>
            <a:rPr lang="fr-FR" sz="1600" dirty="0" smtClean="0"/>
            <a:t>Contact angle </a:t>
          </a:r>
          <a:r>
            <a:rPr lang="fr-FR" sz="1600" dirty="0" err="1" smtClean="0"/>
            <a:t>with</a:t>
          </a:r>
          <a:r>
            <a:rPr lang="fr-FR" sz="1600" dirty="0" smtClean="0"/>
            <a:t> an </a:t>
          </a:r>
          <a:r>
            <a:rPr lang="fr-FR" sz="1600" dirty="0" err="1" smtClean="0"/>
            <a:t>apolar</a:t>
          </a:r>
          <a:r>
            <a:rPr lang="fr-FR" sz="1600" dirty="0" smtClean="0"/>
            <a:t> </a:t>
          </a:r>
          <a:r>
            <a:rPr lang="fr-FR" sz="1600" dirty="0" err="1" smtClean="0"/>
            <a:t>liquid</a:t>
          </a:r>
          <a:r>
            <a:rPr lang="fr-FR" sz="1600" dirty="0" smtClean="0"/>
            <a:t>: CH</a:t>
          </a:r>
          <a:r>
            <a:rPr lang="fr-FR" sz="1600" baseline="-25000" dirty="0" smtClean="0"/>
            <a:t>2</a:t>
          </a:r>
          <a:r>
            <a:rPr lang="fr-FR" sz="1600" dirty="0" smtClean="0"/>
            <a:t>I</a:t>
          </a:r>
          <a:r>
            <a:rPr lang="fr-FR" sz="1600" baseline="-25000" dirty="0" smtClean="0"/>
            <a:t>2</a:t>
          </a:r>
          <a:endParaRPr lang="fr-FR" sz="1600" baseline="-25000" dirty="0"/>
        </a:p>
      </dgm:t>
    </dgm:pt>
    <dgm:pt modelId="{38765821-1ACA-4780-88A9-9D09BCBB028E}" type="parTrans" cxnId="{51B33CCF-B84D-4309-8A40-989F83583B9D}">
      <dgm:prSet/>
      <dgm:spPr/>
      <dgm:t>
        <a:bodyPr/>
        <a:lstStyle/>
        <a:p>
          <a:endParaRPr lang="fr-FR" sz="2400"/>
        </a:p>
      </dgm:t>
    </dgm:pt>
    <dgm:pt modelId="{0FE63BF8-AF0C-4F37-9CD9-51770BD24A76}" type="sibTrans" cxnId="{51B33CCF-B84D-4309-8A40-989F83583B9D}">
      <dgm:prSet/>
      <dgm:spPr/>
      <dgm:t>
        <a:bodyPr/>
        <a:lstStyle/>
        <a:p>
          <a:endParaRPr lang="fr-FR" sz="2400"/>
        </a:p>
      </dgm:t>
    </dgm:pt>
    <mc:AlternateContent xmlns:mc="http://schemas.openxmlformats.org/markup-compatibility/2006" xmlns:a14="http://schemas.microsoft.com/office/drawing/2010/main">
      <mc:Choice Requires="a14">
        <dgm:pt modelId="{80849DEF-5DB6-4340-991B-DA2DA11F52C8}">
          <dgm:prSet phldrT="[Texte]" custT="1"/>
          <dgm:spPr/>
          <dgm:t>
            <a:bodyPr/>
            <a:lstStyle/>
            <a:p>
              <a14:m>
                <m:oMath xmlns:m="http://schemas.openxmlformats.org/officeDocument/2006/math">
                  <m:sSubSup>
                    <m:sSubSupPr>
                      <m:ctrlPr>
                        <a:rPr lang="el-GR" sz="2000" i="1" smtClean="0">
                          <a:latin typeface="Cambria Math" panose="02040503050406030204" pitchFamily="18" charset="0"/>
                          <a:cs typeface="Calibri" panose="020F0502020204030204" pitchFamily="34" charset="0"/>
                        </a:rPr>
                      </m:ctrlPr>
                    </m:sSubSupPr>
                    <m:e>
                      <m:r>
                        <a:rPr lang="el-GR" sz="2000" i="1" smtClean="0">
                          <a:latin typeface="Cambria Math" panose="02040503050406030204" pitchFamily="18" charset="0"/>
                          <a:ea typeface="Cambria Math" panose="02040503050406030204" pitchFamily="18" charset="0"/>
                          <a:cs typeface="Calibri" panose="020F0502020204030204" pitchFamily="34" charset="0"/>
                        </a:rPr>
                        <m:t>𝛾</m:t>
                      </m:r>
                    </m:e>
                    <m:sub>
                      <m:r>
                        <a:rPr lang="fr-FR" sz="2000" b="0" i="1" smtClean="0">
                          <a:latin typeface="Cambria Math" panose="02040503050406030204" pitchFamily="18" charset="0"/>
                          <a:cs typeface="Calibri" panose="020F0502020204030204" pitchFamily="34" charset="0"/>
                        </a:rPr>
                        <m:t>𝑙𝑖𝑞𝑢𝑖𝑑</m:t>
                      </m:r>
                    </m:sub>
                    <m:sup>
                      <m:r>
                        <a:rPr lang="fr-FR" sz="2000" b="0" i="1" smtClean="0">
                          <a:latin typeface="Cambria Math" panose="02040503050406030204" pitchFamily="18" charset="0"/>
                          <a:cs typeface="Calibri" panose="020F0502020204030204" pitchFamily="34" charset="0"/>
                        </a:rPr>
                        <m:t>𝐿𝑊</m:t>
                      </m:r>
                    </m:sup>
                  </m:sSubSup>
                </m:oMath>
              </a14:m>
              <a:r>
                <a:rPr lang="fr-FR" sz="2000" dirty="0" smtClean="0"/>
                <a:t>(T)</a:t>
              </a:r>
              <a:endParaRPr lang="fr-FR" sz="2000" dirty="0"/>
            </a:p>
          </dgm:t>
        </dgm:pt>
      </mc:Choice>
      <mc:Fallback xmlns="">
        <dgm:pt modelId="{80849DEF-5DB6-4340-991B-DA2DA11F52C8}">
          <dgm:prSet phldrT="[Texte]" custT="1"/>
          <dgm:spPr/>
          <dgm:t>
            <a:bodyPr/>
            <a:lstStyle/>
            <a:p>
              <a:r>
                <a:rPr lang="el-GR" sz="2000" i="0" smtClean="0">
                  <a:latin typeface="Cambria Math" panose="02040503050406030204" pitchFamily="18" charset="0"/>
                  <a:ea typeface="Cambria Math" panose="02040503050406030204" pitchFamily="18" charset="0"/>
                  <a:cs typeface="Calibri" panose="020F0502020204030204" pitchFamily="34" charset="0"/>
                </a:rPr>
                <a:t>𝛾</a:t>
              </a:r>
              <a:r>
                <a:rPr lang="el-GR" sz="2000" i="0" smtClean="0">
                  <a:latin typeface="Cambria Math" panose="02040503050406030204" pitchFamily="18" charset="0"/>
                  <a:ea typeface="Cambria Math" panose="02040503050406030204" pitchFamily="18" charset="0"/>
                  <a:cs typeface="Calibri" panose="020F0502020204030204" pitchFamily="34" charset="0"/>
                </a:rPr>
                <a:t>_</a:t>
              </a:r>
              <a:r>
                <a:rPr lang="fr-FR" sz="2000" b="0" i="0" smtClean="0">
                  <a:latin typeface="Cambria Math" panose="02040503050406030204" pitchFamily="18" charset="0"/>
                  <a:cs typeface="Calibri" panose="020F0502020204030204" pitchFamily="34" charset="0"/>
                </a:rPr>
                <a:t>𝑙𝑖𝑞𝑢𝑖𝑑^</a:t>
              </a:r>
              <a:r>
                <a:rPr lang="fr-FR" sz="2000" b="0" i="0" smtClean="0">
                  <a:latin typeface="Cambria Math" panose="02040503050406030204" pitchFamily="18" charset="0"/>
                  <a:cs typeface="Calibri" panose="020F0502020204030204" pitchFamily="34" charset="0"/>
                </a:rPr>
                <a:t>𝐿𝑊</a:t>
              </a:r>
              <a:r>
                <a:rPr lang="fr-FR" sz="2000" dirty="0" smtClean="0"/>
                <a:t>(</a:t>
              </a:r>
              <a:r>
                <a:rPr lang="fr-FR" sz="2000" dirty="0" smtClean="0"/>
                <a:t>T)</a:t>
              </a:r>
              <a:endParaRPr lang="fr-FR" sz="2000" dirty="0"/>
            </a:p>
          </dgm:t>
        </dgm:pt>
      </mc:Fallback>
    </mc:AlternateContent>
    <dgm:pt modelId="{EE0E14F6-C050-49A0-ABD6-55D4563E4AF1}" type="parTrans" cxnId="{71E53E37-43ED-4A52-9B1D-185F1887A342}">
      <dgm:prSet/>
      <dgm:spPr/>
      <dgm:t>
        <a:bodyPr/>
        <a:lstStyle/>
        <a:p>
          <a:endParaRPr lang="fr-FR" sz="2400"/>
        </a:p>
      </dgm:t>
    </dgm:pt>
    <dgm:pt modelId="{C65A6717-722A-4989-AC95-D3157A17D0BB}" type="sibTrans" cxnId="{71E53E37-43ED-4A52-9B1D-185F1887A342}">
      <dgm:prSet/>
      <dgm:spPr/>
      <dgm:t>
        <a:bodyPr/>
        <a:lstStyle/>
        <a:p>
          <a:endParaRPr lang="fr-FR" sz="2400"/>
        </a:p>
      </dgm:t>
    </dgm:pt>
    <mc:AlternateContent xmlns:mc="http://schemas.openxmlformats.org/markup-compatibility/2006" xmlns:a14="http://schemas.microsoft.com/office/drawing/2010/main">
      <mc:Choice Requires="a14">
        <dgm:pt modelId="{4A555F8A-8457-48E0-9B8C-505458BDA0E6}">
          <dgm:prSet phldrT="[Texte]" custT="1"/>
          <dgm:spPr/>
          <dgm:t>
            <a:bodyPr/>
            <a:lstStyle/>
            <a:p>
              <a14:m>
                <m:oMath xmlns:m="http://schemas.openxmlformats.org/officeDocument/2006/math">
                  <m:sSubSup>
                    <m:sSubSupPr>
                      <m:ctrlPr>
                        <a:rPr lang="el-GR" sz="2000" i="1" smtClean="0">
                          <a:latin typeface="Cambria Math" panose="02040503050406030204" pitchFamily="18" charset="0"/>
                          <a:cs typeface="Calibri" panose="020F0502020204030204" pitchFamily="34" charset="0"/>
                        </a:rPr>
                      </m:ctrlPr>
                    </m:sSubSupPr>
                    <m:e>
                      <m:r>
                        <a:rPr lang="el-GR" sz="2000" i="1" smtClean="0">
                          <a:latin typeface="Cambria Math" panose="02040503050406030204" pitchFamily="18" charset="0"/>
                          <a:ea typeface="Cambria Math" panose="02040503050406030204" pitchFamily="18" charset="0"/>
                          <a:cs typeface="Calibri" panose="020F0502020204030204" pitchFamily="34" charset="0"/>
                        </a:rPr>
                        <m:t>𝛾</m:t>
                      </m:r>
                    </m:e>
                    <m:sub>
                      <m:r>
                        <a:rPr lang="fr-FR" sz="2000" b="0" i="1" smtClean="0">
                          <a:latin typeface="Cambria Math" panose="02040503050406030204" pitchFamily="18" charset="0"/>
                          <a:ea typeface="Cambria Math" panose="02040503050406030204" pitchFamily="18" charset="0"/>
                          <a:cs typeface="Calibri" panose="020F0502020204030204" pitchFamily="34" charset="0"/>
                        </a:rPr>
                        <m:t>𝑠𝑜𝑙𝑖𝑑𝑠</m:t>
                      </m:r>
                    </m:sub>
                    <m:sup>
                      <m:r>
                        <a:rPr lang="fr-FR" sz="2000" b="0" i="1" smtClean="0">
                          <a:latin typeface="Cambria Math" panose="02040503050406030204" pitchFamily="18" charset="0"/>
                          <a:cs typeface="Calibri" panose="020F0502020204030204" pitchFamily="34" charset="0"/>
                        </a:rPr>
                        <m:t>𝐿𝑊</m:t>
                      </m:r>
                    </m:sup>
                  </m:sSubSup>
                </m:oMath>
              </a14:m>
              <a:r>
                <a:rPr lang="fr-FR" sz="2000" dirty="0" smtClean="0"/>
                <a:t>(T) and </a:t>
              </a:r>
            </a:p>
            <a:p>
              <a14:m>
                <m:oMath xmlns:m="http://schemas.openxmlformats.org/officeDocument/2006/math">
                  <m:sSubSup>
                    <m:sSubSupPr>
                      <m:ctrlPr>
                        <a:rPr lang="el-GR" sz="2000" i="1" smtClean="0">
                          <a:latin typeface="Cambria Math" panose="02040503050406030204" pitchFamily="18" charset="0"/>
                          <a:cs typeface="Calibri" panose="020F0502020204030204" pitchFamily="34" charset="0"/>
                        </a:rPr>
                      </m:ctrlPr>
                    </m:sSubSupPr>
                    <m:e>
                      <m:r>
                        <a:rPr lang="el-GR" sz="2000" i="1" smtClean="0">
                          <a:latin typeface="Cambria Math" panose="02040503050406030204" pitchFamily="18" charset="0"/>
                          <a:ea typeface="Cambria Math" panose="02040503050406030204" pitchFamily="18" charset="0"/>
                          <a:cs typeface="Calibri" panose="020F0502020204030204" pitchFamily="34" charset="0"/>
                        </a:rPr>
                        <m:t>𝛾</m:t>
                      </m:r>
                    </m:e>
                    <m:sub>
                      <m:r>
                        <a:rPr lang="fr-FR" sz="2000" b="0" i="1" smtClean="0">
                          <a:latin typeface="Cambria Math" panose="02040503050406030204" pitchFamily="18" charset="0"/>
                          <a:cs typeface="Calibri" panose="020F0502020204030204" pitchFamily="34" charset="0"/>
                        </a:rPr>
                        <m:t>𝑠𝑜𝑙𝑖𝑑𝑠</m:t>
                      </m:r>
                    </m:sub>
                    <m:sup>
                      <m:r>
                        <a:rPr lang="fr-FR" sz="2000" b="0" i="1" smtClean="0">
                          <a:latin typeface="Cambria Math" panose="02040503050406030204" pitchFamily="18" charset="0"/>
                          <a:cs typeface="Calibri" panose="020F0502020204030204" pitchFamily="34" charset="0"/>
                        </a:rPr>
                        <m:t>𝐴𝐵</m:t>
                      </m:r>
                    </m:sup>
                  </m:sSubSup>
                </m:oMath>
              </a14:m>
              <a:r>
                <a:rPr lang="fr-FR" sz="2000" dirty="0" smtClean="0"/>
                <a:t>(T)</a:t>
              </a:r>
            </a:p>
            <a:p>
              <a:r>
                <a:rPr lang="fr-FR" sz="2000" dirty="0" smtClean="0"/>
                <a:t>(</a:t>
              </a:r>
              <a:r>
                <a:rPr lang="fr-FR" sz="2000" dirty="0" err="1" smtClean="0"/>
                <a:t>Fowkes</a:t>
              </a:r>
              <a:r>
                <a:rPr lang="fr-FR" sz="2000" dirty="0" smtClean="0"/>
                <a:t> or Owens-Wendt </a:t>
              </a:r>
              <a:r>
                <a:rPr lang="fr-FR" sz="2000" dirty="0" err="1" smtClean="0"/>
                <a:t>methods</a:t>
              </a:r>
              <a:r>
                <a:rPr lang="fr-FR" sz="2000" dirty="0" smtClean="0"/>
                <a:t>)</a:t>
              </a:r>
              <a:endParaRPr lang="fr-FR" sz="2000" dirty="0"/>
            </a:p>
          </dgm:t>
        </dgm:pt>
      </mc:Choice>
      <mc:Fallback xmlns="">
        <dgm:pt modelId="{4A555F8A-8457-48E0-9B8C-505458BDA0E6}">
          <dgm:prSet phldrT="[Texte]" custT="1"/>
          <dgm:spPr/>
          <dgm:t>
            <a:bodyPr/>
            <a:lstStyle/>
            <a:p>
              <a:r>
                <a:rPr lang="el-GR" sz="2000" i="0" smtClean="0">
                  <a:latin typeface="Cambria Math" panose="02040503050406030204" pitchFamily="18" charset="0"/>
                  <a:ea typeface="Cambria Math" panose="02040503050406030204" pitchFamily="18" charset="0"/>
                  <a:cs typeface="Calibri" panose="020F0502020204030204" pitchFamily="34" charset="0"/>
                </a:rPr>
                <a:t>𝛾</a:t>
              </a:r>
              <a:r>
                <a:rPr lang="el-GR" sz="2000" i="0" smtClean="0">
                  <a:latin typeface="Cambria Math" panose="02040503050406030204" pitchFamily="18" charset="0"/>
                  <a:ea typeface="Cambria Math" panose="02040503050406030204" pitchFamily="18" charset="0"/>
                  <a:cs typeface="Calibri" panose="020F0502020204030204" pitchFamily="34" charset="0"/>
                </a:rPr>
                <a:t>_</a:t>
              </a:r>
              <a:r>
                <a:rPr lang="fr-FR" sz="2000" b="0" i="0" smtClean="0">
                  <a:latin typeface="Cambria Math" panose="02040503050406030204" pitchFamily="18" charset="0"/>
                  <a:ea typeface="Cambria Math" panose="02040503050406030204" pitchFamily="18" charset="0"/>
                  <a:cs typeface="Calibri" panose="020F0502020204030204" pitchFamily="34" charset="0"/>
                </a:rPr>
                <a:t>𝑠𝑜𝑙𝑖𝑑𝑠^</a:t>
              </a:r>
              <a:r>
                <a:rPr lang="fr-FR" sz="2000" b="0" i="0" smtClean="0">
                  <a:latin typeface="Cambria Math" panose="02040503050406030204" pitchFamily="18" charset="0"/>
                  <a:cs typeface="Calibri" panose="020F0502020204030204" pitchFamily="34" charset="0"/>
                </a:rPr>
                <a:t>𝐿𝑊</a:t>
              </a:r>
              <a:r>
                <a:rPr lang="fr-FR" sz="2000" dirty="0" smtClean="0"/>
                <a:t>(T</a:t>
              </a:r>
              <a:r>
                <a:rPr lang="fr-FR" sz="2000" dirty="0" smtClean="0"/>
                <a:t>) and </a:t>
              </a:r>
            </a:p>
            <a:p>
              <a:r>
                <a:rPr lang="el-GR" sz="2000" i="0" smtClean="0">
                  <a:latin typeface="Cambria Math" panose="02040503050406030204" pitchFamily="18" charset="0"/>
                  <a:ea typeface="Cambria Math" panose="02040503050406030204" pitchFamily="18" charset="0"/>
                  <a:cs typeface="Calibri" panose="020F0502020204030204" pitchFamily="34" charset="0"/>
                </a:rPr>
                <a:t>𝛾</a:t>
              </a:r>
              <a:r>
                <a:rPr lang="el-GR" sz="2000" i="0" smtClean="0">
                  <a:latin typeface="Cambria Math" panose="02040503050406030204" pitchFamily="18" charset="0"/>
                  <a:ea typeface="Cambria Math" panose="02040503050406030204" pitchFamily="18" charset="0"/>
                  <a:cs typeface="Calibri" panose="020F0502020204030204" pitchFamily="34" charset="0"/>
                </a:rPr>
                <a:t>_</a:t>
              </a:r>
              <a:r>
                <a:rPr lang="fr-FR" sz="2000" b="0" i="0" smtClean="0">
                  <a:latin typeface="Cambria Math" panose="02040503050406030204" pitchFamily="18" charset="0"/>
                  <a:cs typeface="Calibri" panose="020F0502020204030204" pitchFamily="34" charset="0"/>
                </a:rPr>
                <a:t>𝑠𝑜𝑙𝑖𝑑𝑠^𝐴𝐵</a:t>
              </a:r>
              <a:r>
                <a:rPr lang="fr-FR" sz="2000" dirty="0" smtClean="0"/>
                <a:t>(T</a:t>
              </a:r>
              <a:r>
                <a:rPr lang="fr-FR" sz="2000" dirty="0" smtClean="0"/>
                <a:t>)</a:t>
              </a:r>
            </a:p>
            <a:p>
              <a:r>
                <a:rPr lang="fr-FR" sz="2000" dirty="0" smtClean="0"/>
                <a:t>(</a:t>
              </a:r>
              <a:r>
                <a:rPr lang="fr-FR" sz="2000" dirty="0" err="1" smtClean="0"/>
                <a:t>Fowkes</a:t>
              </a:r>
              <a:r>
                <a:rPr lang="fr-FR" sz="2000" dirty="0" smtClean="0"/>
                <a:t> or Owens-Wendt </a:t>
              </a:r>
              <a:r>
                <a:rPr lang="fr-FR" sz="2000" dirty="0" err="1" smtClean="0"/>
                <a:t>methods</a:t>
              </a:r>
              <a:r>
                <a:rPr lang="fr-FR" sz="2000" dirty="0" smtClean="0"/>
                <a:t>)</a:t>
              </a:r>
              <a:endParaRPr lang="fr-FR" sz="2000" dirty="0"/>
            </a:p>
          </dgm:t>
        </dgm:pt>
      </mc:Fallback>
    </mc:AlternateContent>
    <dgm:pt modelId="{7FF74B6B-F892-4865-BA51-07B144BEB1F6}" type="parTrans" cxnId="{B38CD166-4C07-4E3A-9BCF-0A7F13905E67}">
      <dgm:prSet/>
      <dgm:spPr/>
      <dgm:t>
        <a:bodyPr/>
        <a:lstStyle/>
        <a:p>
          <a:endParaRPr lang="fr-FR" sz="2400"/>
        </a:p>
      </dgm:t>
    </dgm:pt>
    <dgm:pt modelId="{05B7C420-0555-4DB5-BC9B-189F10BA3944}" type="sibTrans" cxnId="{B38CD166-4C07-4E3A-9BCF-0A7F13905E67}">
      <dgm:prSet/>
      <dgm:spPr/>
      <dgm:t>
        <a:bodyPr/>
        <a:lstStyle/>
        <a:p>
          <a:endParaRPr lang="fr-FR" sz="2400"/>
        </a:p>
      </dgm:t>
    </dgm:pt>
    <dgm:pt modelId="{CE5B3765-EC58-4328-A384-346A9496C212}">
      <dgm:prSet phldrT="[Texte]" custT="1"/>
      <dgm:spPr/>
      <dgm:t>
        <a:bodyPr/>
        <a:lstStyle/>
        <a:p>
          <a:r>
            <a:rPr lang="fr-FR" sz="1600" dirty="0" smtClean="0"/>
            <a:t>Contact angle </a:t>
          </a:r>
          <a:r>
            <a:rPr lang="fr-FR" sz="1600" dirty="0" err="1" smtClean="0"/>
            <a:t>with</a:t>
          </a:r>
          <a:r>
            <a:rPr lang="fr-FR" sz="1600" dirty="0" smtClean="0"/>
            <a:t> </a:t>
          </a:r>
          <a:r>
            <a:rPr lang="fr-FR" sz="1600" dirty="0" err="1" smtClean="0"/>
            <a:t>several</a:t>
          </a:r>
          <a:r>
            <a:rPr lang="fr-FR" sz="1600" dirty="0" smtClean="0"/>
            <a:t> </a:t>
          </a:r>
          <a:r>
            <a:rPr lang="fr-FR" sz="1600" dirty="0" err="1" smtClean="0"/>
            <a:t>liquids</a:t>
          </a:r>
          <a:endParaRPr lang="fr-FR" sz="1600" dirty="0"/>
        </a:p>
      </dgm:t>
    </dgm:pt>
    <dgm:pt modelId="{BE494400-C0EF-4415-92E8-464A739E4363}" type="parTrans" cxnId="{7FCB51E0-057E-4A66-8F41-82F0F393A635}">
      <dgm:prSet/>
      <dgm:spPr/>
      <dgm:t>
        <a:bodyPr/>
        <a:lstStyle/>
        <a:p>
          <a:endParaRPr lang="fr-FR" sz="2400"/>
        </a:p>
      </dgm:t>
    </dgm:pt>
    <dgm:pt modelId="{E04600C6-F75C-4282-918C-83F498BE7D7D}" type="sibTrans" cxnId="{7FCB51E0-057E-4A66-8F41-82F0F393A635}">
      <dgm:prSet/>
      <dgm:spPr/>
      <dgm:t>
        <a:bodyPr/>
        <a:lstStyle/>
        <a:p>
          <a:endParaRPr lang="fr-FR" sz="2400"/>
        </a:p>
      </dgm:t>
    </dgm:pt>
    <dgm:pt modelId="{3F295D3E-6772-45BE-83E1-A08DD049A100}" type="pres">
      <dgm:prSet presAssocID="{20AA5FD9-A9AF-4CA3-A332-E05AD75C9274}" presName="rootnode" presStyleCnt="0">
        <dgm:presLayoutVars>
          <dgm:chMax/>
          <dgm:chPref/>
          <dgm:dir/>
          <dgm:animLvl val="lvl"/>
        </dgm:presLayoutVars>
      </dgm:prSet>
      <dgm:spPr/>
      <dgm:t>
        <a:bodyPr/>
        <a:lstStyle/>
        <a:p>
          <a:endParaRPr lang="fr-FR"/>
        </a:p>
      </dgm:t>
    </dgm:pt>
    <dgm:pt modelId="{21DEFF22-849F-472C-97EF-881F50045C6A}" type="pres">
      <dgm:prSet presAssocID="{2DFD31BC-251F-4052-913D-84070624552D}" presName="composite" presStyleCnt="0"/>
      <dgm:spPr/>
    </dgm:pt>
    <dgm:pt modelId="{8CC39C7C-6252-428F-AA65-D9282BB4DA78}" type="pres">
      <dgm:prSet presAssocID="{2DFD31BC-251F-4052-913D-84070624552D}" presName="bentUpArrow1" presStyleLbl="alignImgPlace1" presStyleIdx="0" presStyleCnt="3"/>
      <dgm:spPr/>
    </dgm:pt>
    <dgm:pt modelId="{80281B4E-477F-4B9E-8A93-BE3145315AFA}" type="pres">
      <dgm:prSet presAssocID="{2DFD31BC-251F-4052-913D-84070624552D}" presName="ParentText" presStyleLbl="node1" presStyleIdx="0" presStyleCnt="4">
        <dgm:presLayoutVars>
          <dgm:chMax val="1"/>
          <dgm:chPref val="1"/>
          <dgm:bulletEnabled val="1"/>
        </dgm:presLayoutVars>
      </dgm:prSet>
      <dgm:spPr/>
      <dgm:t>
        <a:bodyPr/>
        <a:lstStyle/>
        <a:p>
          <a:endParaRPr lang="fr-FR"/>
        </a:p>
      </dgm:t>
    </dgm:pt>
    <dgm:pt modelId="{04BCC2BE-D776-4F0B-A979-B7119E06A3D1}" type="pres">
      <dgm:prSet presAssocID="{2DFD31BC-251F-4052-913D-84070624552D}" presName="ChildText" presStyleLbl="revTx" presStyleIdx="0" presStyleCnt="3" custScaleX="168637" custLinFactNeighborX="42347" custLinFactNeighborY="4858">
        <dgm:presLayoutVars>
          <dgm:chMax val="0"/>
          <dgm:chPref val="0"/>
          <dgm:bulletEnabled val="1"/>
        </dgm:presLayoutVars>
      </dgm:prSet>
      <dgm:spPr/>
      <dgm:t>
        <a:bodyPr/>
        <a:lstStyle/>
        <a:p>
          <a:endParaRPr lang="fr-FR"/>
        </a:p>
      </dgm:t>
    </dgm:pt>
    <dgm:pt modelId="{93E201FA-0903-4F94-95A6-409DBE255740}" type="pres">
      <dgm:prSet presAssocID="{D020804F-8374-49D9-AECA-DB316BF7C1C1}" presName="sibTrans" presStyleCnt="0"/>
      <dgm:spPr/>
    </dgm:pt>
    <dgm:pt modelId="{50ACF48F-1EFB-4374-B3A9-7D5E4B24C9A7}" type="pres">
      <dgm:prSet presAssocID="{7B7FB01E-AB60-4B94-A5CF-6F05F57D29C4}" presName="composite" presStyleCnt="0"/>
      <dgm:spPr/>
    </dgm:pt>
    <dgm:pt modelId="{30FA619F-1418-4B96-981F-D1FD4D946068}" type="pres">
      <dgm:prSet presAssocID="{7B7FB01E-AB60-4B94-A5CF-6F05F57D29C4}" presName="bentUpArrow1" presStyleLbl="alignImgPlace1" presStyleIdx="1" presStyleCnt="3"/>
      <dgm:spPr/>
    </dgm:pt>
    <dgm:pt modelId="{B7856CDE-AB38-46EB-8A25-88D27267F89B}" type="pres">
      <dgm:prSet presAssocID="{7B7FB01E-AB60-4B94-A5CF-6F05F57D29C4}" presName="ParentText" presStyleLbl="node1" presStyleIdx="1" presStyleCnt="4">
        <dgm:presLayoutVars>
          <dgm:chMax val="1"/>
          <dgm:chPref val="1"/>
          <dgm:bulletEnabled val="1"/>
        </dgm:presLayoutVars>
      </dgm:prSet>
      <dgm:spPr/>
      <dgm:t>
        <a:bodyPr/>
        <a:lstStyle/>
        <a:p>
          <a:endParaRPr lang="fr-FR"/>
        </a:p>
      </dgm:t>
    </dgm:pt>
    <dgm:pt modelId="{62EF258D-F8FB-46D7-9977-465D0D95266E}" type="pres">
      <dgm:prSet presAssocID="{7B7FB01E-AB60-4B94-A5CF-6F05F57D29C4}" presName="ChildText" presStyleLbl="revTx" presStyleIdx="1" presStyleCnt="3" custScaleX="193777" custLinFactNeighborX="60119" custLinFactNeighborY="1356">
        <dgm:presLayoutVars>
          <dgm:chMax val="0"/>
          <dgm:chPref val="0"/>
          <dgm:bulletEnabled val="1"/>
        </dgm:presLayoutVars>
      </dgm:prSet>
      <dgm:spPr/>
      <dgm:t>
        <a:bodyPr/>
        <a:lstStyle/>
        <a:p>
          <a:endParaRPr lang="fr-FR"/>
        </a:p>
      </dgm:t>
    </dgm:pt>
    <dgm:pt modelId="{8E38B793-01B1-4239-995B-1F0C58BBBDF1}" type="pres">
      <dgm:prSet presAssocID="{873C3FEB-18E3-4B35-8A97-A22B4348ED0B}" presName="sibTrans" presStyleCnt="0"/>
      <dgm:spPr/>
    </dgm:pt>
    <dgm:pt modelId="{57A5DB88-7112-4B9B-BCE9-1B27AF8D372F}" type="pres">
      <dgm:prSet presAssocID="{80849DEF-5DB6-4340-991B-DA2DA11F52C8}" presName="composite" presStyleCnt="0"/>
      <dgm:spPr/>
    </dgm:pt>
    <dgm:pt modelId="{C053CA5F-C3D5-4ADC-8542-B039DB4F8150}" type="pres">
      <dgm:prSet presAssocID="{80849DEF-5DB6-4340-991B-DA2DA11F52C8}" presName="bentUpArrow1" presStyleLbl="alignImgPlace1" presStyleIdx="2" presStyleCnt="3"/>
      <dgm:spPr/>
    </dgm:pt>
    <dgm:pt modelId="{60BC89D7-A446-4DD0-B000-41BE56477B8A}" type="pres">
      <dgm:prSet presAssocID="{80849DEF-5DB6-4340-991B-DA2DA11F52C8}" presName="ParentText" presStyleLbl="node1" presStyleIdx="2" presStyleCnt="4">
        <dgm:presLayoutVars>
          <dgm:chMax val="1"/>
          <dgm:chPref val="1"/>
          <dgm:bulletEnabled val="1"/>
        </dgm:presLayoutVars>
      </dgm:prSet>
      <dgm:spPr/>
      <dgm:t>
        <a:bodyPr/>
        <a:lstStyle/>
        <a:p>
          <a:endParaRPr lang="fr-FR"/>
        </a:p>
      </dgm:t>
    </dgm:pt>
    <dgm:pt modelId="{88444046-0715-403F-811D-B6E23A2D20CE}" type="pres">
      <dgm:prSet presAssocID="{80849DEF-5DB6-4340-991B-DA2DA11F52C8}" presName="ChildText" presStyleLbl="revTx" presStyleIdx="2" presStyleCnt="3" custScaleX="160785" custLinFactNeighborX="40080" custLinFactNeighborY="1356">
        <dgm:presLayoutVars>
          <dgm:chMax val="0"/>
          <dgm:chPref val="0"/>
          <dgm:bulletEnabled val="1"/>
        </dgm:presLayoutVars>
      </dgm:prSet>
      <dgm:spPr/>
      <dgm:t>
        <a:bodyPr/>
        <a:lstStyle/>
        <a:p>
          <a:endParaRPr lang="fr-FR"/>
        </a:p>
      </dgm:t>
    </dgm:pt>
    <dgm:pt modelId="{3C97E9C1-7B89-4B66-A08A-CAEC5E31BA7E}" type="pres">
      <dgm:prSet presAssocID="{C65A6717-722A-4989-AC95-D3157A17D0BB}" presName="sibTrans" presStyleCnt="0"/>
      <dgm:spPr/>
    </dgm:pt>
    <dgm:pt modelId="{334BFDDD-83F6-48E4-B63C-D8BAF75D50CB}" type="pres">
      <dgm:prSet presAssocID="{4A555F8A-8457-48E0-9B8C-505458BDA0E6}" presName="composite" presStyleCnt="0"/>
      <dgm:spPr/>
    </dgm:pt>
    <dgm:pt modelId="{CB1D7FE8-60BC-4E22-8A70-7478637FC109}" type="pres">
      <dgm:prSet presAssocID="{4A555F8A-8457-48E0-9B8C-505458BDA0E6}" presName="ParentText" presStyleLbl="node1" presStyleIdx="3" presStyleCnt="4" custScaleX="162890" custScaleY="230314" custLinFactNeighborX="-18346" custLinFactNeighborY="-3435">
        <dgm:presLayoutVars>
          <dgm:chMax val="1"/>
          <dgm:chPref val="1"/>
          <dgm:bulletEnabled val="1"/>
        </dgm:presLayoutVars>
      </dgm:prSet>
      <dgm:spPr/>
      <dgm:t>
        <a:bodyPr/>
        <a:lstStyle/>
        <a:p>
          <a:endParaRPr lang="fr-FR"/>
        </a:p>
      </dgm:t>
    </dgm:pt>
  </dgm:ptLst>
  <dgm:cxnLst>
    <dgm:cxn modelId="{4505C546-50D7-4ABB-B2F0-F6F193065294}" type="presOf" srcId="{2DFD31BC-251F-4052-913D-84070624552D}" destId="{80281B4E-477F-4B9E-8A93-BE3145315AFA}" srcOrd="0" destOrd="0" presId="urn:microsoft.com/office/officeart/2005/8/layout/StepDownProcess"/>
    <dgm:cxn modelId="{DED58BDD-63A9-4F30-85A0-979BFB8FF815}" type="presOf" srcId="{20AA5FD9-A9AF-4CA3-A332-E05AD75C9274}" destId="{3F295D3E-6772-45BE-83E1-A08DD049A100}" srcOrd="0" destOrd="0" presId="urn:microsoft.com/office/officeart/2005/8/layout/StepDownProcess"/>
    <dgm:cxn modelId="{B38CD166-4C07-4E3A-9BCF-0A7F13905E67}" srcId="{20AA5FD9-A9AF-4CA3-A332-E05AD75C9274}" destId="{4A555F8A-8457-48E0-9B8C-505458BDA0E6}" srcOrd="3" destOrd="0" parTransId="{7FF74B6B-F892-4865-BA51-07B144BEB1F6}" sibTransId="{05B7C420-0555-4DB5-BC9B-189F10BA3944}"/>
    <dgm:cxn modelId="{77E1D848-CE76-4C62-8CB7-BE8D3A5BFD6F}" srcId="{20AA5FD9-A9AF-4CA3-A332-E05AD75C9274}" destId="{2DFD31BC-251F-4052-913D-84070624552D}" srcOrd="0" destOrd="0" parTransId="{6CA4E155-B0B7-4AAD-B2F6-56B89103DCF1}" sibTransId="{D020804F-8374-49D9-AECA-DB316BF7C1C1}"/>
    <dgm:cxn modelId="{935ACD84-0280-41C3-985A-FF3B9E557054}" type="presOf" srcId="{CE5B3765-EC58-4328-A384-346A9496C212}" destId="{88444046-0715-403F-811D-B6E23A2D20CE}" srcOrd="0" destOrd="0" presId="urn:microsoft.com/office/officeart/2005/8/layout/StepDownProcess"/>
    <dgm:cxn modelId="{806822B9-9F60-44EA-91AB-2C5D94428CB9}" type="presOf" srcId="{4A555F8A-8457-48E0-9B8C-505458BDA0E6}" destId="{CB1D7FE8-60BC-4E22-8A70-7478637FC109}" srcOrd="0" destOrd="0" presId="urn:microsoft.com/office/officeart/2005/8/layout/StepDownProcess"/>
    <dgm:cxn modelId="{83976D56-8757-481C-BDA4-5EFBCA2096A6}" type="presOf" srcId="{7B7FB01E-AB60-4B94-A5CF-6F05F57D29C4}" destId="{B7856CDE-AB38-46EB-8A25-88D27267F89B}" srcOrd="0" destOrd="0" presId="urn:microsoft.com/office/officeart/2005/8/layout/StepDownProcess"/>
    <dgm:cxn modelId="{51B33CCF-B84D-4309-8A40-989F83583B9D}" srcId="{7B7FB01E-AB60-4B94-A5CF-6F05F57D29C4}" destId="{8F2DB9AE-DF05-4BDC-B02B-8FE6B30A0A3B}" srcOrd="0" destOrd="0" parTransId="{38765821-1ACA-4780-88A9-9D09BCBB028E}" sibTransId="{0FE63BF8-AF0C-4F37-9CD9-51770BD24A76}"/>
    <dgm:cxn modelId="{5F3741B4-2417-4C7D-A392-DE4B32BF2719}" srcId="{20AA5FD9-A9AF-4CA3-A332-E05AD75C9274}" destId="{7B7FB01E-AB60-4B94-A5CF-6F05F57D29C4}" srcOrd="1" destOrd="0" parTransId="{F8DEBC91-3F13-4712-8599-904E98B195EA}" sibTransId="{873C3FEB-18E3-4B35-8A97-A22B4348ED0B}"/>
    <dgm:cxn modelId="{AC9B4C4B-EF6A-4E95-A5DE-A8671670A937}" type="presOf" srcId="{8F2DB9AE-DF05-4BDC-B02B-8FE6B30A0A3B}" destId="{62EF258D-F8FB-46D7-9977-465D0D95266E}" srcOrd="0" destOrd="0" presId="urn:microsoft.com/office/officeart/2005/8/layout/StepDownProcess"/>
    <dgm:cxn modelId="{90504FF5-3054-4061-94CA-7D658452DA0E}" type="presOf" srcId="{F450D299-D7D8-4D7B-B3FC-7F7C94BE48B7}" destId="{04BCC2BE-D776-4F0B-A979-B7119E06A3D1}" srcOrd="0" destOrd="0" presId="urn:microsoft.com/office/officeart/2005/8/layout/StepDownProcess"/>
    <dgm:cxn modelId="{71E53E37-43ED-4A52-9B1D-185F1887A342}" srcId="{20AA5FD9-A9AF-4CA3-A332-E05AD75C9274}" destId="{80849DEF-5DB6-4340-991B-DA2DA11F52C8}" srcOrd="2" destOrd="0" parTransId="{EE0E14F6-C050-49A0-ABD6-55D4563E4AF1}" sibTransId="{C65A6717-722A-4989-AC95-D3157A17D0BB}"/>
    <dgm:cxn modelId="{7FCB51E0-057E-4A66-8F41-82F0F393A635}" srcId="{80849DEF-5DB6-4340-991B-DA2DA11F52C8}" destId="{CE5B3765-EC58-4328-A384-346A9496C212}" srcOrd="0" destOrd="0" parTransId="{BE494400-C0EF-4415-92E8-464A739E4363}" sibTransId="{E04600C6-F75C-4282-918C-83F498BE7D7D}"/>
    <dgm:cxn modelId="{B163E68F-3CA4-4D19-8BAE-9A940C15CE98}" type="presOf" srcId="{80849DEF-5DB6-4340-991B-DA2DA11F52C8}" destId="{60BC89D7-A446-4DD0-B000-41BE56477B8A}" srcOrd="0" destOrd="0" presId="urn:microsoft.com/office/officeart/2005/8/layout/StepDownProcess"/>
    <dgm:cxn modelId="{CBE0684B-2B36-4D8D-9E5E-109337ED4939}" srcId="{2DFD31BC-251F-4052-913D-84070624552D}" destId="{F450D299-D7D8-4D7B-B3FC-7F7C94BE48B7}" srcOrd="0" destOrd="0" parTransId="{4F2803F3-0E95-4329-8CB2-43B9CCE98108}" sibTransId="{FBEADBAB-F1BD-42B0-AC61-94E267A1D0F5}"/>
    <dgm:cxn modelId="{27AA97A9-42E9-4C91-9EA4-BF91AF095133}" type="presParOf" srcId="{3F295D3E-6772-45BE-83E1-A08DD049A100}" destId="{21DEFF22-849F-472C-97EF-881F50045C6A}" srcOrd="0" destOrd="0" presId="urn:microsoft.com/office/officeart/2005/8/layout/StepDownProcess"/>
    <dgm:cxn modelId="{9E79D60E-3E23-4A7C-BEA2-7A445E73E61A}" type="presParOf" srcId="{21DEFF22-849F-472C-97EF-881F50045C6A}" destId="{8CC39C7C-6252-428F-AA65-D9282BB4DA78}" srcOrd="0" destOrd="0" presId="urn:microsoft.com/office/officeart/2005/8/layout/StepDownProcess"/>
    <dgm:cxn modelId="{6A0D5847-FC21-4EB2-82D1-67C1A6ED0799}" type="presParOf" srcId="{21DEFF22-849F-472C-97EF-881F50045C6A}" destId="{80281B4E-477F-4B9E-8A93-BE3145315AFA}" srcOrd="1" destOrd="0" presId="urn:microsoft.com/office/officeart/2005/8/layout/StepDownProcess"/>
    <dgm:cxn modelId="{47267996-2767-4F05-9655-BD1EA5983D87}" type="presParOf" srcId="{21DEFF22-849F-472C-97EF-881F50045C6A}" destId="{04BCC2BE-D776-4F0B-A979-B7119E06A3D1}" srcOrd="2" destOrd="0" presId="urn:microsoft.com/office/officeart/2005/8/layout/StepDownProcess"/>
    <dgm:cxn modelId="{C5DF52C5-DB41-4316-92F6-DCCF0E08713D}" type="presParOf" srcId="{3F295D3E-6772-45BE-83E1-A08DD049A100}" destId="{93E201FA-0903-4F94-95A6-409DBE255740}" srcOrd="1" destOrd="0" presId="urn:microsoft.com/office/officeart/2005/8/layout/StepDownProcess"/>
    <dgm:cxn modelId="{81501AF4-DAF6-48BB-926B-CC3506F58CD7}" type="presParOf" srcId="{3F295D3E-6772-45BE-83E1-A08DD049A100}" destId="{50ACF48F-1EFB-4374-B3A9-7D5E4B24C9A7}" srcOrd="2" destOrd="0" presId="urn:microsoft.com/office/officeart/2005/8/layout/StepDownProcess"/>
    <dgm:cxn modelId="{98040026-4F0A-4DB0-A15D-507374F0299E}" type="presParOf" srcId="{50ACF48F-1EFB-4374-B3A9-7D5E4B24C9A7}" destId="{30FA619F-1418-4B96-981F-D1FD4D946068}" srcOrd="0" destOrd="0" presId="urn:microsoft.com/office/officeart/2005/8/layout/StepDownProcess"/>
    <dgm:cxn modelId="{4AF1FE09-F5D9-46CB-81E0-F6A315F38232}" type="presParOf" srcId="{50ACF48F-1EFB-4374-B3A9-7D5E4B24C9A7}" destId="{B7856CDE-AB38-46EB-8A25-88D27267F89B}" srcOrd="1" destOrd="0" presId="urn:microsoft.com/office/officeart/2005/8/layout/StepDownProcess"/>
    <dgm:cxn modelId="{F37F6E74-8B77-40E0-8E2A-92F135964821}" type="presParOf" srcId="{50ACF48F-1EFB-4374-B3A9-7D5E4B24C9A7}" destId="{62EF258D-F8FB-46D7-9977-465D0D95266E}" srcOrd="2" destOrd="0" presId="urn:microsoft.com/office/officeart/2005/8/layout/StepDownProcess"/>
    <dgm:cxn modelId="{97E77086-8CC4-4B9C-AB86-5A82EE75D142}" type="presParOf" srcId="{3F295D3E-6772-45BE-83E1-A08DD049A100}" destId="{8E38B793-01B1-4239-995B-1F0C58BBBDF1}" srcOrd="3" destOrd="0" presId="urn:microsoft.com/office/officeart/2005/8/layout/StepDownProcess"/>
    <dgm:cxn modelId="{7BE93F95-8158-4A19-AAC5-CAC2097BB5E4}" type="presParOf" srcId="{3F295D3E-6772-45BE-83E1-A08DD049A100}" destId="{57A5DB88-7112-4B9B-BCE9-1B27AF8D372F}" srcOrd="4" destOrd="0" presId="urn:microsoft.com/office/officeart/2005/8/layout/StepDownProcess"/>
    <dgm:cxn modelId="{86E88F1D-5077-418B-A026-81CC0880A796}" type="presParOf" srcId="{57A5DB88-7112-4B9B-BCE9-1B27AF8D372F}" destId="{C053CA5F-C3D5-4ADC-8542-B039DB4F8150}" srcOrd="0" destOrd="0" presId="urn:microsoft.com/office/officeart/2005/8/layout/StepDownProcess"/>
    <dgm:cxn modelId="{714D7018-40A6-44E9-95D1-9A90E80DED94}" type="presParOf" srcId="{57A5DB88-7112-4B9B-BCE9-1B27AF8D372F}" destId="{60BC89D7-A446-4DD0-B000-41BE56477B8A}" srcOrd="1" destOrd="0" presId="urn:microsoft.com/office/officeart/2005/8/layout/StepDownProcess"/>
    <dgm:cxn modelId="{28E44728-167D-44D1-9C4F-B90BAFEAA9EB}" type="presParOf" srcId="{57A5DB88-7112-4B9B-BCE9-1B27AF8D372F}" destId="{88444046-0715-403F-811D-B6E23A2D20CE}" srcOrd="2" destOrd="0" presId="urn:microsoft.com/office/officeart/2005/8/layout/StepDownProcess"/>
    <dgm:cxn modelId="{127752B4-64DE-44B9-AB42-A649A329F301}" type="presParOf" srcId="{3F295D3E-6772-45BE-83E1-A08DD049A100}" destId="{3C97E9C1-7B89-4B66-A08A-CAEC5E31BA7E}" srcOrd="5" destOrd="0" presId="urn:microsoft.com/office/officeart/2005/8/layout/StepDownProcess"/>
    <dgm:cxn modelId="{A64C27D6-61E5-4880-AA71-90BFBFE0A53D}" type="presParOf" srcId="{3F295D3E-6772-45BE-83E1-A08DD049A100}" destId="{334BFDDD-83F6-48E4-B63C-D8BAF75D50CB}" srcOrd="6" destOrd="0" presId="urn:microsoft.com/office/officeart/2005/8/layout/StepDownProcess"/>
    <dgm:cxn modelId="{215A11CF-876C-4A09-B1CC-03BBB8C342AD}" type="presParOf" srcId="{334BFDDD-83F6-48E4-B63C-D8BAF75D50CB}" destId="{CB1D7FE8-60BC-4E22-8A70-7478637FC109}"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C39C7C-6252-428F-AA65-D9282BB4DA78}">
      <dsp:nvSpPr>
        <dsp:cNvPr id="0" name=""/>
        <dsp:cNvSpPr/>
      </dsp:nvSpPr>
      <dsp:spPr>
        <a:xfrm rot="5400000">
          <a:off x="208211" y="827658"/>
          <a:ext cx="785253" cy="893983"/>
        </a:xfrm>
        <a:prstGeom prst="bentUpArrow">
          <a:avLst>
            <a:gd name="adj1" fmla="val 32840"/>
            <a:gd name="adj2" fmla="val 25000"/>
            <a:gd name="adj3" fmla="val 35780"/>
          </a:avLst>
        </a:prstGeom>
        <a:solidFill>
          <a:schemeClr val="accent4">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281B4E-477F-4B9E-8A93-BE3145315AFA}">
      <dsp:nvSpPr>
        <dsp:cNvPr id="0" name=""/>
        <dsp:cNvSpPr/>
      </dsp:nvSpPr>
      <dsp:spPr>
        <a:xfrm>
          <a:off x="167" y="-42810"/>
          <a:ext cx="1321904" cy="925290"/>
        </a:xfrm>
        <a:prstGeom prst="roundRect">
          <a:avLst>
            <a:gd name="adj" fmla="val 166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14:m xmlns:a14="http://schemas.microsoft.com/office/drawing/2010/main">
            <m:oMath xmlns:m="http://schemas.openxmlformats.org/officeDocument/2006/math">
              <m:sSub>
                <m:sSubPr>
                  <m:ctrlPr>
                    <a:rPr lang="fr-FR" sz="2000" i="1" kern="1200" smtClean="0">
                      <a:latin typeface="Cambria Math" panose="02040503050406030204" pitchFamily="18" charset="0"/>
                    </a:rPr>
                  </m:ctrlPr>
                </m:sSubPr>
                <m:e>
                  <m:r>
                    <a:rPr lang="fr-FR" sz="2000" i="1" kern="1200" smtClean="0">
                      <a:latin typeface="Cambria Math" panose="02040503050406030204" pitchFamily="18" charset="0"/>
                      <a:ea typeface="Cambria Math" panose="02040503050406030204" pitchFamily="18" charset="0"/>
                    </a:rPr>
                    <m:t>𝛾</m:t>
                  </m:r>
                </m:e>
                <m:sub>
                  <m:r>
                    <a:rPr lang="fr-FR" sz="2000" b="0" i="1" kern="1200" smtClean="0">
                      <a:latin typeface="Cambria Math" panose="02040503050406030204" pitchFamily="18" charset="0"/>
                    </a:rPr>
                    <m:t>𝑙𝑖𝑞𝑢𝑖𝑑</m:t>
                  </m:r>
                </m:sub>
              </m:sSub>
            </m:oMath>
          </a14:m>
          <a:r>
            <a:rPr lang="fr-FR" sz="2000" kern="1200" dirty="0" smtClean="0"/>
            <a:t>(T) </a:t>
          </a:r>
          <a:endParaRPr lang="fr-FR" sz="2000" kern="1200" dirty="0"/>
        </a:p>
      </dsp:txBody>
      <dsp:txXfrm>
        <a:off x="45344" y="2367"/>
        <a:ext cx="1231550" cy="834936"/>
      </dsp:txXfrm>
    </dsp:sp>
    <dsp:sp modelId="{04BCC2BE-D776-4F0B-A979-B7119E06A3D1}">
      <dsp:nvSpPr>
        <dsp:cNvPr id="0" name=""/>
        <dsp:cNvSpPr/>
      </dsp:nvSpPr>
      <dsp:spPr>
        <a:xfrm>
          <a:off x="1399259" y="81768"/>
          <a:ext cx="1621321" cy="747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fr-FR" sz="1600" kern="1200" dirty="0" smtClean="0"/>
            <a:t>Pendant drop on </a:t>
          </a:r>
          <a:r>
            <a:rPr lang="fr-FR" sz="1600" kern="1200" dirty="0" err="1" smtClean="0"/>
            <a:t>several</a:t>
          </a:r>
          <a:r>
            <a:rPr lang="fr-FR" sz="1600" kern="1200" dirty="0" smtClean="0"/>
            <a:t> </a:t>
          </a:r>
          <a:r>
            <a:rPr lang="fr-FR" sz="1600" kern="1200" dirty="0" err="1" smtClean="0"/>
            <a:t>liquids</a:t>
          </a:r>
          <a:endParaRPr lang="fr-FR" sz="1600" kern="1200" dirty="0"/>
        </a:p>
      </dsp:txBody>
      <dsp:txXfrm>
        <a:off x="1399259" y="81768"/>
        <a:ext cx="1621321" cy="747860"/>
      </dsp:txXfrm>
    </dsp:sp>
    <dsp:sp modelId="{30FA619F-1418-4B96-981F-D1FD4D946068}">
      <dsp:nvSpPr>
        <dsp:cNvPr id="0" name=""/>
        <dsp:cNvSpPr/>
      </dsp:nvSpPr>
      <dsp:spPr>
        <a:xfrm rot="5400000">
          <a:off x="1462585" y="1867064"/>
          <a:ext cx="785253" cy="893983"/>
        </a:xfrm>
        <a:prstGeom prst="bentUpArrow">
          <a:avLst>
            <a:gd name="adj1" fmla="val 32840"/>
            <a:gd name="adj2" fmla="val 25000"/>
            <a:gd name="adj3" fmla="val 35780"/>
          </a:avLst>
        </a:prstGeom>
        <a:solidFill>
          <a:schemeClr val="accent4">
            <a:tint val="50000"/>
            <a:hueOff val="5749951"/>
            <a:satOff val="-31524"/>
            <a:lumOff val="34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856CDE-AB38-46EB-8A25-88D27267F89B}">
      <dsp:nvSpPr>
        <dsp:cNvPr id="0" name=""/>
        <dsp:cNvSpPr/>
      </dsp:nvSpPr>
      <dsp:spPr>
        <a:xfrm>
          <a:off x="1254541" y="996595"/>
          <a:ext cx="1321904" cy="925290"/>
        </a:xfrm>
        <a:prstGeom prst="roundRect">
          <a:avLst>
            <a:gd name="adj" fmla="val 16670"/>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14:m xmlns:a14="http://schemas.microsoft.com/office/drawing/2010/main">
            <m:oMath xmlns:m="http://schemas.openxmlformats.org/officeDocument/2006/math">
              <m:sSubSup>
                <m:sSubSupPr>
                  <m:ctrlPr>
                    <a:rPr lang="el-GR" sz="2000" i="1" kern="1200" smtClean="0">
                      <a:latin typeface="Cambria Math" panose="02040503050406030204" pitchFamily="18" charset="0"/>
                      <a:cs typeface="Calibri" panose="020F0502020204030204" pitchFamily="34" charset="0"/>
                    </a:rPr>
                  </m:ctrlPr>
                </m:sSubSupPr>
                <m:e>
                  <m:r>
                    <a:rPr lang="el-GR" sz="2000" i="1" kern="1200" smtClean="0">
                      <a:latin typeface="Cambria Math" panose="02040503050406030204" pitchFamily="18" charset="0"/>
                      <a:ea typeface="Cambria Math" panose="02040503050406030204" pitchFamily="18" charset="0"/>
                      <a:cs typeface="Calibri" panose="020F0502020204030204" pitchFamily="34" charset="0"/>
                    </a:rPr>
                    <m:t>𝛾</m:t>
                  </m:r>
                </m:e>
                <m:sub>
                  <m:r>
                    <a:rPr lang="fr-FR" sz="2000" b="0" i="1" kern="1200" smtClean="0">
                      <a:latin typeface="Cambria Math" panose="02040503050406030204" pitchFamily="18" charset="0"/>
                      <a:cs typeface="Calibri" panose="020F0502020204030204" pitchFamily="34" charset="0"/>
                    </a:rPr>
                    <m:t>𝑃𝑇𝐹𝐸</m:t>
                  </m:r>
                </m:sub>
                <m:sup>
                  <m:r>
                    <a:rPr lang="fr-FR" sz="2000" b="0" i="1" kern="1200" smtClean="0">
                      <a:latin typeface="Cambria Math" panose="02040503050406030204" pitchFamily="18" charset="0"/>
                      <a:cs typeface="Calibri" panose="020F0502020204030204" pitchFamily="34" charset="0"/>
                    </a:rPr>
                    <m:t>𝐿𝑊</m:t>
                  </m:r>
                </m:sup>
              </m:sSubSup>
            </m:oMath>
          </a14:m>
          <a:r>
            <a:rPr lang="fr-FR" sz="2000" kern="1200" dirty="0" smtClean="0"/>
            <a:t>(T) </a:t>
          </a:r>
          <a:endParaRPr lang="fr-FR" sz="2000" kern="1200" dirty="0"/>
        </a:p>
      </dsp:txBody>
      <dsp:txXfrm>
        <a:off x="1299718" y="1041772"/>
        <a:ext cx="1231550" cy="834936"/>
      </dsp:txXfrm>
    </dsp:sp>
    <dsp:sp modelId="{62EF258D-F8FB-46D7-9977-465D0D95266E}">
      <dsp:nvSpPr>
        <dsp:cNvPr id="0" name=""/>
        <dsp:cNvSpPr/>
      </dsp:nvSpPr>
      <dsp:spPr>
        <a:xfrm>
          <a:off x="2703647" y="1094984"/>
          <a:ext cx="1863024" cy="747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fr-FR" sz="1600" kern="1200" dirty="0" smtClean="0"/>
            <a:t>Contact angle </a:t>
          </a:r>
          <a:r>
            <a:rPr lang="fr-FR" sz="1600" kern="1200" dirty="0" err="1" smtClean="0"/>
            <a:t>with</a:t>
          </a:r>
          <a:r>
            <a:rPr lang="fr-FR" sz="1600" kern="1200" dirty="0" smtClean="0"/>
            <a:t> an </a:t>
          </a:r>
          <a:r>
            <a:rPr lang="fr-FR" sz="1600" kern="1200" dirty="0" err="1" smtClean="0"/>
            <a:t>apolar</a:t>
          </a:r>
          <a:r>
            <a:rPr lang="fr-FR" sz="1600" kern="1200" dirty="0" smtClean="0"/>
            <a:t> </a:t>
          </a:r>
          <a:r>
            <a:rPr lang="fr-FR" sz="1600" kern="1200" dirty="0" err="1" smtClean="0"/>
            <a:t>liquid</a:t>
          </a:r>
          <a:r>
            <a:rPr lang="fr-FR" sz="1600" kern="1200" dirty="0" smtClean="0"/>
            <a:t>: CH</a:t>
          </a:r>
          <a:r>
            <a:rPr lang="fr-FR" sz="1600" kern="1200" baseline="-25000" dirty="0" smtClean="0"/>
            <a:t>2</a:t>
          </a:r>
          <a:r>
            <a:rPr lang="fr-FR" sz="1600" kern="1200" dirty="0" smtClean="0"/>
            <a:t>I</a:t>
          </a:r>
          <a:r>
            <a:rPr lang="fr-FR" sz="1600" kern="1200" baseline="-25000" dirty="0" smtClean="0"/>
            <a:t>2</a:t>
          </a:r>
          <a:endParaRPr lang="fr-FR" sz="1600" kern="1200" baseline="-25000" dirty="0"/>
        </a:p>
      </dsp:txBody>
      <dsp:txXfrm>
        <a:off x="2703647" y="1094984"/>
        <a:ext cx="1863024" cy="747860"/>
      </dsp:txXfrm>
    </dsp:sp>
    <dsp:sp modelId="{C053CA5F-C3D5-4ADC-8542-B039DB4F8150}">
      <dsp:nvSpPr>
        <dsp:cNvPr id="0" name=""/>
        <dsp:cNvSpPr/>
      </dsp:nvSpPr>
      <dsp:spPr>
        <a:xfrm rot="5400000">
          <a:off x="2716959" y="2906470"/>
          <a:ext cx="785253" cy="893983"/>
        </a:xfrm>
        <a:prstGeom prst="bentUpArrow">
          <a:avLst>
            <a:gd name="adj1" fmla="val 32840"/>
            <a:gd name="adj2" fmla="val 25000"/>
            <a:gd name="adj3" fmla="val 35780"/>
          </a:avLst>
        </a:prstGeom>
        <a:solidFill>
          <a:schemeClr val="accent4">
            <a:tint val="50000"/>
            <a:hueOff val="11499901"/>
            <a:satOff val="-63047"/>
            <a:lumOff val="68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BC89D7-A446-4DD0-B000-41BE56477B8A}">
      <dsp:nvSpPr>
        <dsp:cNvPr id="0" name=""/>
        <dsp:cNvSpPr/>
      </dsp:nvSpPr>
      <dsp:spPr>
        <a:xfrm>
          <a:off x="2508915" y="2036001"/>
          <a:ext cx="1321904" cy="925290"/>
        </a:xfrm>
        <a:prstGeom prst="roundRect">
          <a:avLst>
            <a:gd name="adj" fmla="val 16670"/>
          </a:avLst>
        </a:prstGeom>
        <a:solidFill>
          <a:schemeClr val="accent4">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14:m xmlns:a14="http://schemas.microsoft.com/office/drawing/2010/main">
            <m:oMath xmlns:m="http://schemas.openxmlformats.org/officeDocument/2006/math">
              <m:sSubSup>
                <m:sSubSupPr>
                  <m:ctrlPr>
                    <a:rPr lang="el-GR" sz="2000" i="1" kern="1200" smtClean="0">
                      <a:latin typeface="Cambria Math" panose="02040503050406030204" pitchFamily="18" charset="0"/>
                      <a:cs typeface="Calibri" panose="020F0502020204030204" pitchFamily="34" charset="0"/>
                    </a:rPr>
                  </m:ctrlPr>
                </m:sSubSupPr>
                <m:e>
                  <m:r>
                    <a:rPr lang="el-GR" sz="2000" i="1" kern="1200" smtClean="0">
                      <a:latin typeface="Cambria Math" panose="02040503050406030204" pitchFamily="18" charset="0"/>
                      <a:ea typeface="Cambria Math" panose="02040503050406030204" pitchFamily="18" charset="0"/>
                      <a:cs typeface="Calibri" panose="020F0502020204030204" pitchFamily="34" charset="0"/>
                    </a:rPr>
                    <m:t>𝛾</m:t>
                  </m:r>
                </m:e>
                <m:sub>
                  <m:r>
                    <a:rPr lang="fr-FR" sz="2000" b="0" i="1" kern="1200" smtClean="0">
                      <a:latin typeface="Cambria Math" panose="02040503050406030204" pitchFamily="18" charset="0"/>
                      <a:cs typeface="Calibri" panose="020F0502020204030204" pitchFamily="34" charset="0"/>
                    </a:rPr>
                    <m:t>𝑙𝑖𝑞𝑢𝑖𝑑</m:t>
                  </m:r>
                </m:sub>
                <m:sup>
                  <m:r>
                    <a:rPr lang="fr-FR" sz="2000" b="0" i="1" kern="1200" smtClean="0">
                      <a:latin typeface="Cambria Math" panose="02040503050406030204" pitchFamily="18" charset="0"/>
                      <a:cs typeface="Calibri" panose="020F0502020204030204" pitchFamily="34" charset="0"/>
                    </a:rPr>
                    <m:t>𝐿𝑊</m:t>
                  </m:r>
                </m:sup>
              </m:sSubSup>
            </m:oMath>
          </a14:m>
          <a:r>
            <a:rPr lang="fr-FR" sz="2000" kern="1200" dirty="0" smtClean="0"/>
            <a:t>(T)</a:t>
          </a:r>
          <a:endParaRPr lang="fr-FR" sz="2000" kern="1200" dirty="0"/>
        </a:p>
      </dsp:txBody>
      <dsp:txXfrm>
        <a:off x="2554092" y="2081178"/>
        <a:ext cx="1231550" cy="834936"/>
      </dsp:txXfrm>
    </dsp:sp>
    <dsp:sp modelId="{88444046-0715-403F-811D-B6E23A2D20CE}">
      <dsp:nvSpPr>
        <dsp:cNvPr id="0" name=""/>
        <dsp:cNvSpPr/>
      </dsp:nvSpPr>
      <dsp:spPr>
        <a:xfrm>
          <a:off x="3923957" y="2134390"/>
          <a:ext cx="1545830" cy="747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fr-FR" sz="1600" kern="1200" dirty="0" smtClean="0"/>
            <a:t>Contact angle </a:t>
          </a:r>
          <a:r>
            <a:rPr lang="fr-FR" sz="1600" kern="1200" dirty="0" err="1" smtClean="0"/>
            <a:t>with</a:t>
          </a:r>
          <a:r>
            <a:rPr lang="fr-FR" sz="1600" kern="1200" dirty="0" smtClean="0"/>
            <a:t> </a:t>
          </a:r>
          <a:r>
            <a:rPr lang="fr-FR" sz="1600" kern="1200" dirty="0" err="1" smtClean="0"/>
            <a:t>several</a:t>
          </a:r>
          <a:r>
            <a:rPr lang="fr-FR" sz="1600" kern="1200" dirty="0" smtClean="0"/>
            <a:t> </a:t>
          </a:r>
          <a:r>
            <a:rPr lang="fr-FR" sz="1600" kern="1200" dirty="0" err="1" smtClean="0"/>
            <a:t>liquids</a:t>
          </a:r>
          <a:endParaRPr lang="fr-FR" sz="1600" kern="1200" dirty="0"/>
        </a:p>
      </dsp:txBody>
      <dsp:txXfrm>
        <a:off x="3923957" y="2134390"/>
        <a:ext cx="1545830" cy="747860"/>
      </dsp:txXfrm>
    </dsp:sp>
    <dsp:sp modelId="{CB1D7FE8-60BC-4E22-8A70-7478637FC109}">
      <dsp:nvSpPr>
        <dsp:cNvPr id="0" name=""/>
        <dsp:cNvSpPr/>
      </dsp:nvSpPr>
      <dsp:spPr>
        <a:xfrm>
          <a:off x="3520772" y="3043624"/>
          <a:ext cx="2153249" cy="2131072"/>
        </a:xfrm>
        <a:prstGeom prst="roundRect">
          <a:avLst>
            <a:gd name="adj" fmla="val 16670"/>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14:m xmlns:a14="http://schemas.microsoft.com/office/drawing/2010/main">
            <m:oMath xmlns:m="http://schemas.openxmlformats.org/officeDocument/2006/math">
              <m:sSubSup>
                <m:sSubSupPr>
                  <m:ctrlPr>
                    <a:rPr lang="el-GR" sz="2000" i="1" kern="1200" smtClean="0">
                      <a:latin typeface="Cambria Math" panose="02040503050406030204" pitchFamily="18" charset="0"/>
                      <a:cs typeface="Calibri" panose="020F0502020204030204" pitchFamily="34" charset="0"/>
                    </a:rPr>
                  </m:ctrlPr>
                </m:sSubSupPr>
                <m:e>
                  <m:r>
                    <a:rPr lang="el-GR" sz="2000" i="1" kern="1200" smtClean="0">
                      <a:latin typeface="Cambria Math" panose="02040503050406030204" pitchFamily="18" charset="0"/>
                      <a:ea typeface="Cambria Math" panose="02040503050406030204" pitchFamily="18" charset="0"/>
                      <a:cs typeface="Calibri" panose="020F0502020204030204" pitchFamily="34" charset="0"/>
                    </a:rPr>
                    <m:t>𝛾</m:t>
                  </m:r>
                </m:e>
                <m:sub>
                  <m:r>
                    <a:rPr lang="fr-FR" sz="2000" b="0" i="1" kern="1200" smtClean="0">
                      <a:latin typeface="Cambria Math" panose="02040503050406030204" pitchFamily="18" charset="0"/>
                      <a:ea typeface="Cambria Math" panose="02040503050406030204" pitchFamily="18" charset="0"/>
                      <a:cs typeface="Calibri" panose="020F0502020204030204" pitchFamily="34" charset="0"/>
                    </a:rPr>
                    <m:t>𝑠𝑜𝑙𝑖𝑑𝑠</m:t>
                  </m:r>
                </m:sub>
                <m:sup>
                  <m:r>
                    <a:rPr lang="fr-FR" sz="2000" b="0" i="1" kern="1200" smtClean="0">
                      <a:latin typeface="Cambria Math" panose="02040503050406030204" pitchFamily="18" charset="0"/>
                      <a:cs typeface="Calibri" panose="020F0502020204030204" pitchFamily="34" charset="0"/>
                    </a:rPr>
                    <m:t>𝐿𝑊</m:t>
                  </m:r>
                </m:sup>
              </m:sSubSup>
            </m:oMath>
          </a14:m>
          <a:r>
            <a:rPr lang="fr-FR" sz="2000" kern="1200" dirty="0" smtClean="0"/>
            <a:t>(T) and </a:t>
          </a:r>
        </a:p>
        <a:p>
          <a:pPr lvl="0" algn="ctr" defTabSz="889000">
            <a:lnSpc>
              <a:spcPct val="90000"/>
            </a:lnSpc>
            <a:spcBef>
              <a:spcPct val="0"/>
            </a:spcBef>
            <a:spcAft>
              <a:spcPct val="35000"/>
            </a:spcAft>
          </a:pPr>
          <a14:m xmlns:a14="http://schemas.microsoft.com/office/drawing/2010/main">
            <m:oMath xmlns:m="http://schemas.openxmlformats.org/officeDocument/2006/math">
              <m:sSubSup>
                <m:sSubSupPr>
                  <m:ctrlPr>
                    <a:rPr lang="el-GR" sz="2000" i="1" kern="1200" smtClean="0">
                      <a:latin typeface="Cambria Math" panose="02040503050406030204" pitchFamily="18" charset="0"/>
                      <a:cs typeface="Calibri" panose="020F0502020204030204" pitchFamily="34" charset="0"/>
                    </a:rPr>
                  </m:ctrlPr>
                </m:sSubSupPr>
                <m:e>
                  <m:r>
                    <a:rPr lang="el-GR" sz="2000" i="1" kern="1200" smtClean="0">
                      <a:latin typeface="Cambria Math" panose="02040503050406030204" pitchFamily="18" charset="0"/>
                      <a:ea typeface="Cambria Math" panose="02040503050406030204" pitchFamily="18" charset="0"/>
                      <a:cs typeface="Calibri" panose="020F0502020204030204" pitchFamily="34" charset="0"/>
                    </a:rPr>
                    <m:t>𝛾</m:t>
                  </m:r>
                </m:e>
                <m:sub>
                  <m:r>
                    <a:rPr lang="fr-FR" sz="2000" b="0" i="1" kern="1200" smtClean="0">
                      <a:latin typeface="Cambria Math" panose="02040503050406030204" pitchFamily="18" charset="0"/>
                      <a:cs typeface="Calibri" panose="020F0502020204030204" pitchFamily="34" charset="0"/>
                    </a:rPr>
                    <m:t>𝑠𝑜𝑙𝑖𝑑𝑠</m:t>
                  </m:r>
                </m:sub>
                <m:sup>
                  <m:r>
                    <a:rPr lang="fr-FR" sz="2000" b="0" i="1" kern="1200" smtClean="0">
                      <a:latin typeface="Cambria Math" panose="02040503050406030204" pitchFamily="18" charset="0"/>
                      <a:cs typeface="Calibri" panose="020F0502020204030204" pitchFamily="34" charset="0"/>
                    </a:rPr>
                    <m:t>𝐴𝐵</m:t>
                  </m:r>
                </m:sup>
              </m:sSubSup>
            </m:oMath>
          </a14:m>
          <a:r>
            <a:rPr lang="fr-FR" sz="2000" kern="1200" dirty="0" smtClean="0"/>
            <a:t>(T)</a:t>
          </a:r>
        </a:p>
        <a:p>
          <a:pPr lvl="0" algn="ctr" defTabSz="889000">
            <a:lnSpc>
              <a:spcPct val="90000"/>
            </a:lnSpc>
            <a:spcBef>
              <a:spcPct val="0"/>
            </a:spcBef>
            <a:spcAft>
              <a:spcPct val="35000"/>
            </a:spcAft>
          </a:pPr>
          <a:r>
            <a:rPr lang="fr-FR" sz="2000" kern="1200" dirty="0" smtClean="0"/>
            <a:t>(</a:t>
          </a:r>
          <a:r>
            <a:rPr lang="fr-FR" sz="2000" kern="1200" dirty="0" err="1" smtClean="0"/>
            <a:t>Fowkes</a:t>
          </a:r>
          <a:r>
            <a:rPr lang="fr-FR" sz="2000" kern="1200" dirty="0" smtClean="0"/>
            <a:t> or Owens-Wendt </a:t>
          </a:r>
          <a:r>
            <a:rPr lang="fr-FR" sz="2000" kern="1200" dirty="0" err="1" smtClean="0"/>
            <a:t>methods</a:t>
          </a:r>
          <a:r>
            <a:rPr lang="fr-FR" sz="2000" kern="1200" dirty="0" smtClean="0"/>
            <a:t>)</a:t>
          </a:r>
          <a:endParaRPr lang="fr-FR" sz="2000" kern="1200" dirty="0"/>
        </a:p>
      </dsp:txBody>
      <dsp:txXfrm>
        <a:off x="3624821" y="3147673"/>
        <a:ext cx="1945151" cy="19229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C39C7C-6252-428F-AA65-D9282BB4DA78}">
      <dsp:nvSpPr>
        <dsp:cNvPr id="0" name=""/>
        <dsp:cNvSpPr/>
      </dsp:nvSpPr>
      <dsp:spPr>
        <a:xfrm rot="5400000">
          <a:off x="208211" y="827658"/>
          <a:ext cx="785253" cy="893983"/>
        </a:xfrm>
        <a:prstGeom prst="bentUpArrow">
          <a:avLst>
            <a:gd name="adj1" fmla="val 32840"/>
            <a:gd name="adj2" fmla="val 25000"/>
            <a:gd name="adj3" fmla="val 35780"/>
          </a:avLst>
        </a:prstGeom>
        <a:solidFill>
          <a:schemeClr val="accent4">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281B4E-477F-4B9E-8A93-BE3145315AFA}">
      <dsp:nvSpPr>
        <dsp:cNvPr id="0" name=""/>
        <dsp:cNvSpPr/>
      </dsp:nvSpPr>
      <dsp:spPr>
        <a:xfrm>
          <a:off x="167" y="-42810"/>
          <a:ext cx="1321904" cy="925290"/>
        </a:xfrm>
        <a:prstGeom prst="roundRect">
          <a:avLst>
            <a:gd name="adj" fmla="val 166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14:m xmlns:a14="http://schemas.microsoft.com/office/drawing/2010/main">
            <m:oMath xmlns:m="http://schemas.openxmlformats.org/officeDocument/2006/math">
              <m:sSub>
                <m:sSubPr>
                  <m:ctrlPr>
                    <a:rPr lang="fr-FR" sz="2000" i="1" kern="1200" smtClean="0">
                      <a:latin typeface="Cambria Math" panose="02040503050406030204" pitchFamily="18" charset="0"/>
                    </a:rPr>
                  </m:ctrlPr>
                </m:sSubPr>
                <m:e>
                  <m:r>
                    <a:rPr lang="fr-FR" sz="2000" i="1" kern="1200" smtClean="0">
                      <a:latin typeface="Cambria Math" panose="02040503050406030204" pitchFamily="18" charset="0"/>
                      <a:ea typeface="Cambria Math" panose="02040503050406030204" pitchFamily="18" charset="0"/>
                    </a:rPr>
                    <m:t>𝛾</m:t>
                  </m:r>
                </m:e>
                <m:sub>
                  <m:r>
                    <a:rPr lang="fr-FR" sz="2000" b="0" i="1" kern="1200" smtClean="0">
                      <a:latin typeface="Cambria Math" panose="02040503050406030204" pitchFamily="18" charset="0"/>
                    </a:rPr>
                    <m:t>𝑙𝑖𝑞𝑢𝑖𝑑</m:t>
                  </m:r>
                </m:sub>
              </m:sSub>
            </m:oMath>
          </a14:m>
          <a:r>
            <a:rPr lang="fr-FR" sz="2000" kern="1200" dirty="0" smtClean="0"/>
            <a:t>(T) </a:t>
          </a:r>
          <a:endParaRPr lang="fr-FR" sz="2000" kern="1200" dirty="0"/>
        </a:p>
      </dsp:txBody>
      <dsp:txXfrm>
        <a:off x="45344" y="2367"/>
        <a:ext cx="1231550" cy="834936"/>
      </dsp:txXfrm>
    </dsp:sp>
    <dsp:sp modelId="{04BCC2BE-D776-4F0B-A979-B7119E06A3D1}">
      <dsp:nvSpPr>
        <dsp:cNvPr id="0" name=""/>
        <dsp:cNvSpPr/>
      </dsp:nvSpPr>
      <dsp:spPr>
        <a:xfrm>
          <a:off x="1399259" y="81768"/>
          <a:ext cx="1621321" cy="747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fr-FR" sz="1600" kern="1200" dirty="0" smtClean="0"/>
            <a:t>Pendant drop on </a:t>
          </a:r>
          <a:r>
            <a:rPr lang="fr-FR" sz="1600" kern="1200" dirty="0" err="1" smtClean="0"/>
            <a:t>several</a:t>
          </a:r>
          <a:r>
            <a:rPr lang="fr-FR" sz="1600" kern="1200" dirty="0" smtClean="0"/>
            <a:t> </a:t>
          </a:r>
          <a:r>
            <a:rPr lang="fr-FR" sz="1600" kern="1200" dirty="0" err="1" smtClean="0"/>
            <a:t>liquids</a:t>
          </a:r>
          <a:endParaRPr lang="fr-FR" sz="1600" kern="1200" dirty="0"/>
        </a:p>
      </dsp:txBody>
      <dsp:txXfrm>
        <a:off x="1399259" y="81768"/>
        <a:ext cx="1621321" cy="747860"/>
      </dsp:txXfrm>
    </dsp:sp>
    <dsp:sp modelId="{30FA619F-1418-4B96-981F-D1FD4D946068}">
      <dsp:nvSpPr>
        <dsp:cNvPr id="0" name=""/>
        <dsp:cNvSpPr/>
      </dsp:nvSpPr>
      <dsp:spPr>
        <a:xfrm rot="5400000">
          <a:off x="1462585" y="1867064"/>
          <a:ext cx="785253" cy="893983"/>
        </a:xfrm>
        <a:prstGeom prst="bentUpArrow">
          <a:avLst>
            <a:gd name="adj1" fmla="val 32840"/>
            <a:gd name="adj2" fmla="val 25000"/>
            <a:gd name="adj3" fmla="val 35780"/>
          </a:avLst>
        </a:prstGeom>
        <a:solidFill>
          <a:schemeClr val="accent4">
            <a:tint val="50000"/>
            <a:hueOff val="5749951"/>
            <a:satOff val="-31524"/>
            <a:lumOff val="34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856CDE-AB38-46EB-8A25-88D27267F89B}">
      <dsp:nvSpPr>
        <dsp:cNvPr id="0" name=""/>
        <dsp:cNvSpPr/>
      </dsp:nvSpPr>
      <dsp:spPr>
        <a:xfrm>
          <a:off x="1254541" y="996595"/>
          <a:ext cx="1321904" cy="925290"/>
        </a:xfrm>
        <a:prstGeom prst="roundRect">
          <a:avLst>
            <a:gd name="adj" fmla="val 16670"/>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14:m xmlns:a14="http://schemas.microsoft.com/office/drawing/2010/main">
            <m:oMath xmlns:m="http://schemas.openxmlformats.org/officeDocument/2006/math">
              <m:sSubSup>
                <m:sSubSupPr>
                  <m:ctrlPr>
                    <a:rPr lang="el-GR" sz="2000" i="1" kern="1200" smtClean="0">
                      <a:latin typeface="Cambria Math" panose="02040503050406030204" pitchFamily="18" charset="0"/>
                      <a:cs typeface="Calibri" panose="020F0502020204030204" pitchFamily="34" charset="0"/>
                    </a:rPr>
                  </m:ctrlPr>
                </m:sSubSupPr>
                <m:e>
                  <m:r>
                    <a:rPr lang="el-GR" sz="2000" i="1" kern="1200" smtClean="0">
                      <a:latin typeface="Cambria Math" panose="02040503050406030204" pitchFamily="18" charset="0"/>
                      <a:ea typeface="Cambria Math" panose="02040503050406030204" pitchFamily="18" charset="0"/>
                      <a:cs typeface="Calibri" panose="020F0502020204030204" pitchFamily="34" charset="0"/>
                    </a:rPr>
                    <m:t>𝛾</m:t>
                  </m:r>
                </m:e>
                <m:sub>
                  <m:r>
                    <a:rPr lang="fr-FR" sz="2000" b="0" i="1" kern="1200" smtClean="0">
                      <a:latin typeface="Cambria Math" panose="02040503050406030204" pitchFamily="18" charset="0"/>
                      <a:cs typeface="Calibri" panose="020F0502020204030204" pitchFamily="34" charset="0"/>
                    </a:rPr>
                    <m:t>𝑃𝑇𝐹𝐸</m:t>
                  </m:r>
                </m:sub>
                <m:sup>
                  <m:r>
                    <a:rPr lang="fr-FR" sz="2000" b="0" i="1" kern="1200" smtClean="0">
                      <a:latin typeface="Cambria Math" panose="02040503050406030204" pitchFamily="18" charset="0"/>
                      <a:cs typeface="Calibri" panose="020F0502020204030204" pitchFamily="34" charset="0"/>
                    </a:rPr>
                    <m:t>𝐿𝑊</m:t>
                  </m:r>
                </m:sup>
              </m:sSubSup>
            </m:oMath>
          </a14:m>
          <a:r>
            <a:rPr lang="fr-FR" sz="2000" kern="1200" dirty="0" smtClean="0"/>
            <a:t>(T) </a:t>
          </a:r>
          <a:endParaRPr lang="fr-FR" sz="2000" kern="1200" dirty="0"/>
        </a:p>
      </dsp:txBody>
      <dsp:txXfrm>
        <a:off x="1299718" y="1041772"/>
        <a:ext cx="1231550" cy="834936"/>
      </dsp:txXfrm>
    </dsp:sp>
    <dsp:sp modelId="{62EF258D-F8FB-46D7-9977-465D0D95266E}">
      <dsp:nvSpPr>
        <dsp:cNvPr id="0" name=""/>
        <dsp:cNvSpPr/>
      </dsp:nvSpPr>
      <dsp:spPr>
        <a:xfrm>
          <a:off x="2703647" y="1094984"/>
          <a:ext cx="1863024" cy="747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fr-FR" sz="1600" kern="1200" dirty="0" smtClean="0"/>
            <a:t>Contact angle </a:t>
          </a:r>
          <a:r>
            <a:rPr lang="fr-FR" sz="1600" kern="1200" dirty="0" err="1" smtClean="0"/>
            <a:t>with</a:t>
          </a:r>
          <a:r>
            <a:rPr lang="fr-FR" sz="1600" kern="1200" dirty="0" smtClean="0"/>
            <a:t> an </a:t>
          </a:r>
          <a:r>
            <a:rPr lang="fr-FR" sz="1600" kern="1200" dirty="0" err="1" smtClean="0"/>
            <a:t>apolar</a:t>
          </a:r>
          <a:r>
            <a:rPr lang="fr-FR" sz="1600" kern="1200" dirty="0" smtClean="0"/>
            <a:t> </a:t>
          </a:r>
          <a:r>
            <a:rPr lang="fr-FR" sz="1600" kern="1200" dirty="0" err="1" smtClean="0"/>
            <a:t>liquid</a:t>
          </a:r>
          <a:r>
            <a:rPr lang="fr-FR" sz="1600" kern="1200" dirty="0" smtClean="0"/>
            <a:t>: CH</a:t>
          </a:r>
          <a:r>
            <a:rPr lang="fr-FR" sz="1600" kern="1200" baseline="-25000" dirty="0" smtClean="0"/>
            <a:t>2</a:t>
          </a:r>
          <a:r>
            <a:rPr lang="fr-FR" sz="1600" kern="1200" dirty="0" smtClean="0"/>
            <a:t>I</a:t>
          </a:r>
          <a:r>
            <a:rPr lang="fr-FR" sz="1600" kern="1200" baseline="-25000" dirty="0" smtClean="0"/>
            <a:t>2</a:t>
          </a:r>
          <a:endParaRPr lang="fr-FR" sz="1600" kern="1200" baseline="-25000" dirty="0"/>
        </a:p>
      </dsp:txBody>
      <dsp:txXfrm>
        <a:off x="2703647" y="1094984"/>
        <a:ext cx="1863024" cy="747860"/>
      </dsp:txXfrm>
    </dsp:sp>
    <dsp:sp modelId="{C053CA5F-C3D5-4ADC-8542-B039DB4F8150}">
      <dsp:nvSpPr>
        <dsp:cNvPr id="0" name=""/>
        <dsp:cNvSpPr/>
      </dsp:nvSpPr>
      <dsp:spPr>
        <a:xfrm rot="5400000">
          <a:off x="2716959" y="2906470"/>
          <a:ext cx="785253" cy="893983"/>
        </a:xfrm>
        <a:prstGeom prst="bentUpArrow">
          <a:avLst>
            <a:gd name="adj1" fmla="val 32840"/>
            <a:gd name="adj2" fmla="val 25000"/>
            <a:gd name="adj3" fmla="val 35780"/>
          </a:avLst>
        </a:prstGeom>
        <a:solidFill>
          <a:schemeClr val="accent4">
            <a:tint val="50000"/>
            <a:hueOff val="11499901"/>
            <a:satOff val="-63047"/>
            <a:lumOff val="68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BC89D7-A446-4DD0-B000-41BE56477B8A}">
      <dsp:nvSpPr>
        <dsp:cNvPr id="0" name=""/>
        <dsp:cNvSpPr/>
      </dsp:nvSpPr>
      <dsp:spPr>
        <a:xfrm>
          <a:off x="2508915" y="2036001"/>
          <a:ext cx="1321904" cy="925290"/>
        </a:xfrm>
        <a:prstGeom prst="roundRect">
          <a:avLst>
            <a:gd name="adj" fmla="val 16670"/>
          </a:avLst>
        </a:prstGeom>
        <a:solidFill>
          <a:schemeClr val="accent4">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14:m xmlns:a14="http://schemas.microsoft.com/office/drawing/2010/main">
            <m:oMath xmlns:m="http://schemas.openxmlformats.org/officeDocument/2006/math">
              <m:sSubSup>
                <m:sSubSupPr>
                  <m:ctrlPr>
                    <a:rPr lang="el-GR" sz="2000" i="1" kern="1200" smtClean="0">
                      <a:latin typeface="Cambria Math" panose="02040503050406030204" pitchFamily="18" charset="0"/>
                      <a:cs typeface="Calibri" panose="020F0502020204030204" pitchFamily="34" charset="0"/>
                    </a:rPr>
                  </m:ctrlPr>
                </m:sSubSupPr>
                <m:e>
                  <m:r>
                    <a:rPr lang="el-GR" sz="2000" i="1" kern="1200" smtClean="0">
                      <a:latin typeface="Cambria Math" panose="02040503050406030204" pitchFamily="18" charset="0"/>
                      <a:ea typeface="Cambria Math" panose="02040503050406030204" pitchFamily="18" charset="0"/>
                      <a:cs typeface="Calibri" panose="020F0502020204030204" pitchFamily="34" charset="0"/>
                    </a:rPr>
                    <m:t>𝛾</m:t>
                  </m:r>
                </m:e>
                <m:sub>
                  <m:r>
                    <a:rPr lang="fr-FR" sz="2000" b="0" i="1" kern="1200" smtClean="0">
                      <a:latin typeface="Cambria Math" panose="02040503050406030204" pitchFamily="18" charset="0"/>
                      <a:cs typeface="Calibri" panose="020F0502020204030204" pitchFamily="34" charset="0"/>
                    </a:rPr>
                    <m:t>𝑙𝑖𝑞𝑢𝑖𝑑</m:t>
                  </m:r>
                </m:sub>
                <m:sup>
                  <m:r>
                    <a:rPr lang="fr-FR" sz="2000" b="0" i="1" kern="1200" smtClean="0">
                      <a:latin typeface="Cambria Math" panose="02040503050406030204" pitchFamily="18" charset="0"/>
                      <a:cs typeface="Calibri" panose="020F0502020204030204" pitchFamily="34" charset="0"/>
                    </a:rPr>
                    <m:t>𝐿𝑊</m:t>
                  </m:r>
                </m:sup>
              </m:sSubSup>
            </m:oMath>
          </a14:m>
          <a:r>
            <a:rPr lang="fr-FR" sz="2000" kern="1200" dirty="0" smtClean="0"/>
            <a:t>(T)</a:t>
          </a:r>
          <a:endParaRPr lang="fr-FR" sz="2000" kern="1200" dirty="0"/>
        </a:p>
      </dsp:txBody>
      <dsp:txXfrm>
        <a:off x="2554092" y="2081178"/>
        <a:ext cx="1231550" cy="834936"/>
      </dsp:txXfrm>
    </dsp:sp>
    <dsp:sp modelId="{88444046-0715-403F-811D-B6E23A2D20CE}">
      <dsp:nvSpPr>
        <dsp:cNvPr id="0" name=""/>
        <dsp:cNvSpPr/>
      </dsp:nvSpPr>
      <dsp:spPr>
        <a:xfrm>
          <a:off x="3923957" y="2134390"/>
          <a:ext cx="1545830" cy="747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fr-FR" sz="1600" kern="1200" dirty="0" smtClean="0"/>
            <a:t>Contact angle </a:t>
          </a:r>
          <a:r>
            <a:rPr lang="fr-FR" sz="1600" kern="1200" dirty="0" err="1" smtClean="0"/>
            <a:t>with</a:t>
          </a:r>
          <a:r>
            <a:rPr lang="fr-FR" sz="1600" kern="1200" dirty="0" smtClean="0"/>
            <a:t> </a:t>
          </a:r>
          <a:r>
            <a:rPr lang="fr-FR" sz="1600" kern="1200" dirty="0" err="1" smtClean="0"/>
            <a:t>several</a:t>
          </a:r>
          <a:r>
            <a:rPr lang="fr-FR" sz="1600" kern="1200" dirty="0" smtClean="0"/>
            <a:t> </a:t>
          </a:r>
          <a:r>
            <a:rPr lang="fr-FR" sz="1600" kern="1200" dirty="0" err="1" smtClean="0"/>
            <a:t>liquids</a:t>
          </a:r>
          <a:endParaRPr lang="fr-FR" sz="1600" kern="1200" dirty="0"/>
        </a:p>
      </dsp:txBody>
      <dsp:txXfrm>
        <a:off x="3923957" y="2134390"/>
        <a:ext cx="1545830" cy="747860"/>
      </dsp:txXfrm>
    </dsp:sp>
    <dsp:sp modelId="{CB1D7FE8-60BC-4E22-8A70-7478637FC109}">
      <dsp:nvSpPr>
        <dsp:cNvPr id="0" name=""/>
        <dsp:cNvSpPr/>
      </dsp:nvSpPr>
      <dsp:spPr>
        <a:xfrm>
          <a:off x="3520772" y="3043624"/>
          <a:ext cx="2153249" cy="2131072"/>
        </a:xfrm>
        <a:prstGeom prst="roundRect">
          <a:avLst>
            <a:gd name="adj" fmla="val 16670"/>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14:m xmlns:a14="http://schemas.microsoft.com/office/drawing/2010/main">
            <m:oMath xmlns:m="http://schemas.openxmlformats.org/officeDocument/2006/math">
              <m:sSubSup>
                <m:sSubSupPr>
                  <m:ctrlPr>
                    <a:rPr lang="el-GR" sz="2000" i="1" kern="1200" smtClean="0">
                      <a:latin typeface="Cambria Math" panose="02040503050406030204" pitchFamily="18" charset="0"/>
                      <a:cs typeface="Calibri" panose="020F0502020204030204" pitchFamily="34" charset="0"/>
                    </a:rPr>
                  </m:ctrlPr>
                </m:sSubSupPr>
                <m:e>
                  <m:r>
                    <a:rPr lang="el-GR" sz="2000" i="1" kern="1200" smtClean="0">
                      <a:latin typeface="Cambria Math" panose="02040503050406030204" pitchFamily="18" charset="0"/>
                      <a:ea typeface="Cambria Math" panose="02040503050406030204" pitchFamily="18" charset="0"/>
                      <a:cs typeface="Calibri" panose="020F0502020204030204" pitchFamily="34" charset="0"/>
                    </a:rPr>
                    <m:t>𝛾</m:t>
                  </m:r>
                </m:e>
                <m:sub>
                  <m:r>
                    <a:rPr lang="fr-FR" sz="2000" b="0" i="1" kern="1200" smtClean="0">
                      <a:latin typeface="Cambria Math" panose="02040503050406030204" pitchFamily="18" charset="0"/>
                      <a:ea typeface="Cambria Math" panose="02040503050406030204" pitchFamily="18" charset="0"/>
                      <a:cs typeface="Calibri" panose="020F0502020204030204" pitchFamily="34" charset="0"/>
                    </a:rPr>
                    <m:t>𝑠𝑜𝑙𝑖𝑑𝑠</m:t>
                  </m:r>
                </m:sub>
                <m:sup>
                  <m:r>
                    <a:rPr lang="fr-FR" sz="2000" b="0" i="1" kern="1200" smtClean="0">
                      <a:latin typeface="Cambria Math" panose="02040503050406030204" pitchFamily="18" charset="0"/>
                      <a:cs typeface="Calibri" panose="020F0502020204030204" pitchFamily="34" charset="0"/>
                    </a:rPr>
                    <m:t>𝐿𝑊</m:t>
                  </m:r>
                </m:sup>
              </m:sSubSup>
            </m:oMath>
          </a14:m>
          <a:r>
            <a:rPr lang="fr-FR" sz="2000" kern="1200" dirty="0" smtClean="0"/>
            <a:t>(T) and </a:t>
          </a:r>
        </a:p>
        <a:p>
          <a:pPr lvl="0" algn="ctr" defTabSz="889000">
            <a:lnSpc>
              <a:spcPct val="90000"/>
            </a:lnSpc>
            <a:spcBef>
              <a:spcPct val="0"/>
            </a:spcBef>
            <a:spcAft>
              <a:spcPct val="35000"/>
            </a:spcAft>
          </a:pPr>
          <a14:m xmlns:a14="http://schemas.microsoft.com/office/drawing/2010/main">
            <m:oMath xmlns:m="http://schemas.openxmlformats.org/officeDocument/2006/math">
              <m:sSubSup>
                <m:sSubSupPr>
                  <m:ctrlPr>
                    <a:rPr lang="el-GR" sz="2000" i="1" kern="1200" smtClean="0">
                      <a:latin typeface="Cambria Math" panose="02040503050406030204" pitchFamily="18" charset="0"/>
                      <a:cs typeface="Calibri" panose="020F0502020204030204" pitchFamily="34" charset="0"/>
                    </a:rPr>
                  </m:ctrlPr>
                </m:sSubSupPr>
                <m:e>
                  <m:r>
                    <a:rPr lang="el-GR" sz="2000" i="1" kern="1200" smtClean="0">
                      <a:latin typeface="Cambria Math" panose="02040503050406030204" pitchFamily="18" charset="0"/>
                      <a:ea typeface="Cambria Math" panose="02040503050406030204" pitchFamily="18" charset="0"/>
                      <a:cs typeface="Calibri" panose="020F0502020204030204" pitchFamily="34" charset="0"/>
                    </a:rPr>
                    <m:t>𝛾</m:t>
                  </m:r>
                </m:e>
                <m:sub>
                  <m:r>
                    <a:rPr lang="fr-FR" sz="2000" b="0" i="1" kern="1200" smtClean="0">
                      <a:latin typeface="Cambria Math" panose="02040503050406030204" pitchFamily="18" charset="0"/>
                      <a:cs typeface="Calibri" panose="020F0502020204030204" pitchFamily="34" charset="0"/>
                    </a:rPr>
                    <m:t>𝑠𝑜𝑙𝑖𝑑𝑠</m:t>
                  </m:r>
                </m:sub>
                <m:sup>
                  <m:r>
                    <a:rPr lang="fr-FR" sz="2000" b="0" i="1" kern="1200" smtClean="0">
                      <a:latin typeface="Cambria Math" panose="02040503050406030204" pitchFamily="18" charset="0"/>
                      <a:cs typeface="Calibri" panose="020F0502020204030204" pitchFamily="34" charset="0"/>
                    </a:rPr>
                    <m:t>𝐴𝐵</m:t>
                  </m:r>
                </m:sup>
              </m:sSubSup>
            </m:oMath>
          </a14:m>
          <a:r>
            <a:rPr lang="fr-FR" sz="2000" kern="1200" dirty="0" smtClean="0"/>
            <a:t>(T)</a:t>
          </a:r>
        </a:p>
        <a:p>
          <a:pPr lvl="0" algn="ctr" defTabSz="889000">
            <a:lnSpc>
              <a:spcPct val="90000"/>
            </a:lnSpc>
            <a:spcBef>
              <a:spcPct val="0"/>
            </a:spcBef>
            <a:spcAft>
              <a:spcPct val="35000"/>
            </a:spcAft>
          </a:pPr>
          <a:r>
            <a:rPr lang="fr-FR" sz="2000" kern="1200" dirty="0" smtClean="0"/>
            <a:t>(</a:t>
          </a:r>
          <a:r>
            <a:rPr lang="fr-FR" sz="2000" kern="1200" dirty="0" err="1" smtClean="0"/>
            <a:t>Fowkes</a:t>
          </a:r>
          <a:r>
            <a:rPr lang="fr-FR" sz="2000" kern="1200" dirty="0" smtClean="0"/>
            <a:t> or Owens-Wendt </a:t>
          </a:r>
          <a:r>
            <a:rPr lang="fr-FR" sz="2000" kern="1200" dirty="0" err="1" smtClean="0"/>
            <a:t>methods</a:t>
          </a:r>
          <a:r>
            <a:rPr lang="fr-FR" sz="2000" kern="1200" dirty="0" smtClean="0"/>
            <a:t>)</a:t>
          </a:r>
          <a:endParaRPr lang="fr-FR" sz="2000" kern="1200" dirty="0"/>
        </a:p>
      </dsp:txBody>
      <dsp:txXfrm>
        <a:off x="3624821" y="3147673"/>
        <a:ext cx="1945151" cy="19229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C39C7C-6252-428F-AA65-D9282BB4DA78}">
      <dsp:nvSpPr>
        <dsp:cNvPr id="0" name=""/>
        <dsp:cNvSpPr/>
      </dsp:nvSpPr>
      <dsp:spPr>
        <a:xfrm rot="5400000">
          <a:off x="208211" y="827658"/>
          <a:ext cx="785253" cy="893983"/>
        </a:xfrm>
        <a:prstGeom prst="bentUpArrow">
          <a:avLst>
            <a:gd name="adj1" fmla="val 32840"/>
            <a:gd name="adj2" fmla="val 25000"/>
            <a:gd name="adj3" fmla="val 35780"/>
          </a:avLst>
        </a:prstGeom>
        <a:solidFill>
          <a:schemeClr val="accent4">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281B4E-477F-4B9E-8A93-BE3145315AFA}">
      <dsp:nvSpPr>
        <dsp:cNvPr id="0" name=""/>
        <dsp:cNvSpPr/>
      </dsp:nvSpPr>
      <dsp:spPr>
        <a:xfrm>
          <a:off x="167" y="-42810"/>
          <a:ext cx="1321904" cy="925290"/>
        </a:xfrm>
        <a:prstGeom prst="roundRect">
          <a:avLst>
            <a:gd name="adj" fmla="val 166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14:m xmlns:a14="http://schemas.microsoft.com/office/drawing/2010/main">
            <m:oMath xmlns:m="http://schemas.openxmlformats.org/officeDocument/2006/math">
              <m:sSub>
                <m:sSubPr>
                  <m:ctrlPr>
                    <a:rPr lang="fr-FR" sz="2000" i="1" kern="1200" smtClean="0">
                      <a:latin typeface="Cambria Math" panose="02040503050406030204" pitchFamily="18" charset="0"/>
                    </a:rPr>
                  </m:ctrlPr>
                </m:sSubPr>
                <m:e>
                  <m:r>
                    <a:rPr lang="fr-FR" sz="2000" i="1" kern="1200" smtClean="0">
                      <a:latin typeface="Cambria Math" panose="02040503050406030204" pitchFamily="18" charset="0"/>
                      <a:ea typeface="Cambria Math" panose="02040503050406030204" pitchFamily="18" charset="0"/>
                    </a:rPr>
                    <m:t>𝛾</m:t>
                  </m:r>
                </m:e>
                <m:sub>
                  <m:r>
                    <a:rPr lang="fr-FR" sz="2000" b="0" i="1" kern="1200" smtClean="0">
                      <a:latin typeface="Cambria Math" panose="02040503050406030204" pitchFamily="18" charset="0"/>
                    </a:rPr>
                    <m:t>𝑙𝑖𝑞𝑢𝑖𝑑</m:t>
                  </m:r>
                </m:sub>
              </m:sSub>
            </m:oMath>
          </a14:m>
          <a:r>
            <a:rPr lang="fr-FR" sz="2000" kern="1200" dirty="0" smtClean="0"/>
            <a:t>(T) </a:t>
          </a:r>
          <a:endParaRPr lang="fr-FR" sz="2000" kern="1200" dirty="0"/>
        </a:p>
      </dsp:txBody>
      <dsp:txXfrm>
        <a:off x="45344" y="2367"/>
        <a:ext cx="1231550" cy="834936"/>
      </dsp:txXfrm>
    </dsp:sp>
    <dsp:sp modelId="{04BCC2BE-D776-4F0B-A979-B7119E06A3D1}">
      <dsp:nvSpPr>
        <dsp:cNvPr id="0" name=""/>
        <dsp:cNvSpPr/>
      </dsp:nvSpPr>
      <dsp:spPr>
        <a:xfrm>
          <a:off x="1399259" y="81768"/>
          <a:ext cx="1621321" cy="747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fr-FR" sz="1600" kern="1200" dirty="0" smtClean="0"/>
            <a:t>Pendant drop on </a:t>
          </a:r>
          <a:r>
            <a:rPr lang="fr-FR" sz="1600" kern="1200" dirty="0" err="1" smtClean="0"/>
            <a:t>several</a:t>
          </a:r>
          <a:r>
            <a:rPr lang="fr-FR" sz="1600" kern="1200" dirty="0" smtClean="0"/>
            <a:t> </a:t>
          </a:r>
          <a:r>
            <a:rPr lang="fr-FR" sz="1600" kern="1200" dirty="0" err="1" smtClean="0"/>
            <a:t>liquids</a:t>
          </a:r>
          <a:endParaRPr lang="fr-FR" sz="1600" kern="1200" dirty="0"/>
        </a:p>
      </dsp:txBody>
      <dsp:txXfrm>
        <a:off x="1399259" y="81768"/>
        <a:ext cx="1621321" cy="747860"/>
      </dsp:txXfrm>
    </dsp:sp>
    <dsp:sp modelId="{30FA619F-1418-4B96-981F-D1FD4D946068}">
      <dsp:nvSpPr>
        <dsp:cNvPr id="0" name=""/>
        <dsp:cNvSpPr/>
      </dsp:nvSpPr>
      <dsp:spPr>
        <a:xfrm rot="5400000">
          <a:off x="1462585" y="1867064"/>
          <a:ext cx="785253" cy="893983"/>
        </a:xfrm>
        <a:prstGeom prst="bentUpArrow">
          <a:avLst>
            <a:gd name="adj1" fmla="val 32840"/>
            <a:gd name="adj2" fmla="val 25000"/>
            <a:gd name="adj3" fmla="val 35780"/>
          </a:avLst>
        </a:prstGeom>
        <a:solidFill>
          <a:schemeClr val="accent4">
            <a:tint val="50000"/>
            <a:hueOff val="5749951"/>
            <a:satOff val="-31524"/>
            <a:lumOff val="34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856CDE-AB38-46EB-8A25-88D27267F89B}">
      <dsp:nvSpPr>
        <dsp:cNvPr id="0" name=""/>
        <dsp:cNvSpPr/>
      </dsp:nvSpPr>
      <dsp:spPr>
        <a:xfrm>
          <a:off x="1254541" y="996595"/>
          <a:ext cx="1321904" cy="925290"/>
        </a:xfrm>
        <a:prstGeom prst="roundRect">
          <a:avLst>
            <a:gd name="adj" fmla="val 16670"/>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14:m xmlns:a14="http://schemas.microsoft.com/office/drawing/2010/main">
            <m:oMath xmlns:m="http://schemas.openxmlformats.org/officeDocument/2006/math">
              <m:sSubSup>
                <m:sSubSupPr>
                  <m:ctrlPr>
                    <a:rPr lang="el-GR" sz="2000" i="1" kern="1200" smtClean="0">
                      <a:latin typeface="Cambria Math" panose="02040503050406030204" pitchFamily="18" charset="0"/>
                      <a:cs typeface="Calibri" panose="020F0502020204030204" pitchFamily="34" charset="0"/>
                    </a:rPr>
                  </m:ctrlPr>
                </m:sSubSupPr>
                <m:e>
                  <m:r>
                    <a:rPr lang="el-GR" sz="2000" i="1" kern="1200" smtClean="0">
                      <a:latin typeface="Cambria Math" panose="02040503050406030204" pitchFamily="18" charset="0"/>
                      <a:ea typeface="Cambria Math" panose="02040503050406030204" pitchFamily="18" charset="0"/>
                      <a:cs typeface="Calibri" panose="020F0502020204030204" pitchFamily="34" charset="0"/>
                    </a:rPr>
                    <m:t>𝛾</m:t>
                  </m:r>
                </m:e>
                <m:sub>
                  <m:r>
                    <a:rPr lang="fr-FR" sz="2000" b="0" i="1" kern="1200" smtClean="0">
                      <a:latin typeface="Cambria Math" panose="02040503050406030204" pitchFamily="18" charset="0"/>
                      <a:cs typeface="Calibri" panose="020F0502020204030204" pitchFamily="34" charset="0"/>
                    </a:rPr>
                    <m:t>𝑃𝑇𝐹𝐸</m:t>
                  </m:r>
                </m:sub>
                <m:sup>
                  <m:r>
                    <a:rPr lang="fr-FR" sz="2000" b="0" i="1" kern="1200" smtClean="0">
                      <a:latin typeface="Cambria Math" panose="02040503050406030204" pitchFamily="18" charset="0"/>
                      <a:cs typeface="Calibri" panose="020F0502020204030204" pitchFamily="34" charset="0"/>
                    </a:rPr>
                    <m:t>𝐿𝑊</m:t>
                  </m:r>
                </m:sup>
              </m:sSubSup>
            </m:oMath>
          </a14:m>
          <a:r>
            <a:rPr lang="fr-FR" sz="2000" kern="1200" dirty="0" smtClean="0"/>
            <a:t>(T) </a:t>
          </a:r>
          <a:endParaRPr lang="fr-FR" sz="2000" kern="1200" dirty="0"/>
        </a:p>
      </dsp:txBody>
      <dsp:txXfrm>
        <a:off x="1299718" y="1041772"/>
        <a:ext cx="1231550" cy="834936"/>
      </dsp:txXfrm>
    </dsp:sp>
    <dsp:sp modelId="{62EF258D-F8FB-46D7-9977-465D0D95266E}">
      <dsp:nvSpPr>
        <dsp:cNvPr id="0" name=""/>
        <dsp:cNvSpPr/>
      </dsp:nvSpPr>
      <dsp:spPr>
        <a:xfrm>
          <a:off x="2703647" y="1094984"/>
          <a:ext cx="1863024" cy="747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fr-FR" sz="1600" kern="1200" dirty="0" smtClean="0"/>
            <a:t>Contact angle </a:t>
          </a:r>
          <a:r>
            <a:rPr lang="fr-FR" sz="1600" kern="1200" dirty="0" err="1" smtClean="0"/>
            <a:t>with</a:t>
          </a:r>
          <a:r>
            <a:rPr lang="fr-FR" sz="1600" kern="1200" dirty="0" smtClean="0"/>
            <a:t> an </a:t>
          </a:r>
          <a:r>
            <a:rPr lang="fr-FR" sz="1600" kern="1200" dirty="0" err="1" smtClean="0"/>
            <a:t>apolar</a:t>
          </a:r>
          <a:r>
            <a:rPr lang="fr-FR" sz="1600" kern="1200" dirty="0" smtClean="0"/>
            <a:t> </a:t>
          </a:r>
          <a:r>
            <a:rPr lang="fr-FR" sz="1600" kern="1200" dirty="0" err="1" smtClean="0"/>
            <a:t>liquid</a:t>
          </a:r>
          <a:r>
            <a:rPr lang="fr-FR" sz="1600" kern="1200" dirty="0" smtClean="0"/>
            <a:t>: CH</a:t>
          </a:r>
          <a:r>
            <a:rPr lang="fr-FR" sz="1600" kern="1200" baseline="-25000" dirty="0" smtClean="0"/>
            <a:t>2</a:t>
          </a:r>
          <a:r>
            <a:rPr lang="fr-FR" sz="1600" kern="1200" dirty="0" smtClean="0"/>
            <a:t>I</a:t>
          </a:r>
          <a:r>
            <a:rPr lang="fr-FR" sz="1600" kern="1200" baseline="-25000" dirty="0" smtClean="0"/>
            <a:t>2</a:t>
          </a:r>
          <a:endParaRPr lang="fr-FR" sz="1600" kern="1200" baseline="-25000" dirty="0"/>
        </a:p>
      </dsp:txBody>
      <dsp:txXfrm>
        <a:off x="2703647" y="1094984"/>
        <a:ext cx="1863024" cy="747860"/>
      </dsp:txXfrm>
    </dsp:sp>
    <dsp:sp modelId="{C053CA5F-C3D5-4ADC-8542-B039DB4F8150}">
      <dsp:nvSpPr>
        <dsp:cNvPr id="0" name=""/>
        <dsp:cNvSpPr/>
      </dsp:nvSpPr>
      <dsp:spPr>
        <a:xfrm rot="5400000">
          <a:off x="2716959" y="2906470"/>
          <a:ext cx="785253" cy="893983"/>
        </a:xfrm>
        <a:prstGeom prst="bentUpArrow">
          <a:avLst>
            <a:gd name="adj1" fmla="val 32840"/>
            <a:gd name="adj2" fmla="val 25000"/>
            <a:gd name="adj3" fmla="val 35780"/>
          </a:avLst>
        </a:prstGeom>
        <a:solidFill>
          <a:schemeClr val="accent4">
            <a:tint val="50000"/>
            <a:hueOff val="11499901"/>
            <a:satOff val="-63047"/>
            <a:lumOff val="68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BC89D7-A446-4DD0-B000-41BE56477B8A}">
      <dsp:nvSpPr>
        <dsp:cNvPr id="0" name=""/>
        <dsp:cNvSpPr/>
      </dsp:nvSpPr>
      <dsp:spPr>
        <a:xfrm>
          <a:off x="2508915" y="2036001"/>
          <a:ext cx="1321904" cy="925290"/>
        </a:xfrm>
        <a:prstGeom prst="roundRect">
          <a:avLst>
            <a:gd name="adj" fmla="val 16670"/>
          </a:avLst>
        </a:prstGeom>
        <a:solidFill>
          <a:schemeClr val="accent4">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14:m xmlns:a14="http://schemas.microsoft.com/office/drawing/2010/main">
            <m:oMath xmlns:m="http://schemas.openxmlformats.org/officeDocument/2006/math">
              <m:sSubSup>
                <m:sSubSupPr>
                  <m:ctrlPr>
                    <a:rPr lang="el-GR" sz="2000" i="1" kern="1200" smtClean="0">
                      <a:latin typeface="Cambria Math" panose="02040503050406030204" pitchFamily="18" charset="0"/>
                      <a:cs typeface="Calibri" panose="020F0502020204030204" pitchFamily="34" charset="0"/>
                    </a:rPr>
                  </m:ctrlPr>
                </m:sSubSupPr>
                <m:e>
                  <m:r>
                    <a:rPr lang="el-GR" sz="2000" i="1" kern="1200" smtClean="0">
                      <a:latin typeface="Cambria Math" panose="02040503050406030204" pitchFamily="18" charset="0"/>
                      <a:ea typeface="Cambria Math" panose="02040503050406030204" pitchFamily="18" charset="0"/>
                      <a:cs typeface="Calibri" panose="020F0502020204030204" pitchFamily="34" charset="0"/>
                    </a:rPr>
                    <m:t>𝛾</m:t>
                  </m:r>
                </m:e>
                <m:sub>
                  <m:r>
                    <a:rPr lang="fr-FR" sz="2000" b="0" i="1" kern="1200" smtClean="0">
                      <a:latin typeface="Cambria Math" panose="02040503050406030204" pitchFamily="18" charset="0"/>
                      <a:cs typeface="Calibri" panose="020F0502020204030204" pitchFamily="34" charset="0"/>
                    </a:rPr>
                    <m:t>𝑙𝑖𝑞𝑢𝑖𝑑</m:t>
                  </m:r>
                </m:sub>
                <m:sup>
                  <m:r>
                    <a:rPr lang="fr-FR" sz="2000" b="0" i="1" kern="1200" smtClean="0">
                      <a:latin typeface="Cambria Math" panose="02040503050406030204" pitchFamily="18" charset="0"/>
                      <a:cs typeface="Calibri" panose="020F0502020204030204" pitchFamily="34" charset="0"/>
                    </a:rPr>
                    <m:t>𝐿𝑊</m:t>
                  </m:r>
                </m:sup>
              </m:sSubSup>
            </m:oMath>
          </a14:m>
          <a:r>
            <a:rPr lang="fr-FR" sz="2000" kern="1200" dirty="0" smtClean="0"/>
            <a:t>(T)</a:t>
          </a:r>
          <a:endParaRPr lang="fr-FR" sz="2000" kern="1200" dirty="0"/>
        </a:p>
      </dsp:txBody>
      <dsp:txXfrm>
        <a:off x="2554092" y="2081178"/>
        <a:ext cx="1231550" cy="834936"/>
      </dsp:txXfrm>
    </dsp:sp>
    <dsp:sp modelId="{88444046-0715-403F-811D-B6E23A2D20CE}">
      <dsp:nvSpPr>
        <dsp:cNvPr id="0" name=""/>
        <dsp:cNvSpPr/>
      </dsp:nvSpPr>
      <dsp:spPr>
        <a:xfrm>
          <a:off x="3923957" y="2134390"/>
          <a:ext cx="1545830" cy="747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fr-FR" sz="1600" kern="1200" dirty="0" smtClean="0"/>
            <a:t>Contact angle </a:t>
          </a:r>
          <a:r>
            <a:rPr lang="fr-FR" sz="1600" kern="1200" dirty="0" err="1" smtClean="0"/>
            <a:t>with</a:t>
          </a:r>
          <a:r>
            <a:rPr lang="fr-FR" sz="1600" kern="1200" dirty="0" smtClean="0"/>
            <a:t> </a:t>
          </a:r>
          <a:r>
            <a:rPr lang="fr-FR" sz="1600" kern="1200" dirty="0" err="1" smtClean="0"/>
            <a:t>several</a:t>
          </a:r>
          <a:r>
            <a:rPr lang="fr-FR" sz="1600" kern="1200" dirty="0" smtClean="0"/>
            <a:t> </a:t>
          </a:r>
          <a:r>
            <a:rPr lang="fr-FR" sz="1600" kern="1200" dirty="0" err="1" smtClean="0"/>
            <a:t>liquids</a:t>
          </a:r>
          <a:endParaRPr lang="fr-FR" sz="1600" kern="1200" dirty="0"/>
        </a:p>
      </dsp:txBody>
      <dsp:txXfrm>
        <a:off x="3923957" y="2134390"/>
        <a:ext cx="1545830" cy="747860"/>
      </dsp:txXfrm>
    </dsp:sp>
    <dsp:sp modelId="{CB1D7FE8-60BC-4E22-8A70-7478637FC109}">
      <dsp:nvSpPr>
        <dsp:cNvPr id="0" name=""/>
        <dsp:cNvSpPr/>
      </dsp:nvSpPr>
      <dsp:spPr>
        <a:xfrm>
          <a:off x="3520772" y="3043624"/>
          <a:ext cx="2153249" cy="2131072"/>
        </a:xfrm>
        <a:prstGeom prst="roundRect">
          <a:avLst>
            <a:gd name="adj" fmla="val 16670"/>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14:m xmlns:a14="http://schemas.microsoft.com/office/drawing/2010/main">
            <m:oMath xmlns:m="http://schemas.openxmlformats.org/officeDocument/2006/math">
              <m:sSubSup>
                <m:sSubSupPr>
                  <m:ctrlPr>
                    <a:rPr lang="el-GR" sz="2000" i="1" kern="1200" smtClean="0">
                      <a:latin typeface="Cambria Math" panose="02040503050406030204" pitchFamily="18" charset="0"/>
                      <a:cs typeface="Calibri" panose="020F0502020204030204" pitchFamily="34" charset="0"/>
                    </a:rPr>
                  </m:ctrlPr>
                </m:sSubSupPr>
                <m:e>
                  <m:r>
                    <a:rPr lang="el-GR" sz="2000" i="1" kern="1200" smtClean="0">
                      <a:latin typeface="Cambria Math" panose="02040503050406030204" pitchFamily="18" charset="0"/>
                      <a:ea typeface="Cambria Math" panose="02040503050406030204" pitchFamily="18" charset="0"/>
                      <a:cs typeface="Calibri" panose="020F0502020204030204" pitchFamily="34" charset="0"/>
                    </a:rPr>
                    <m:t>𝛾</m:t>
                  </m:r>
                </m:e>
                <m:sub>
                  <m:r>
                    <a:rPr lang="fr-FR" sz="2000" b="0" i="1" kern="1200" smtClean="0">
                      <a:latin typeface="Cambria Math" panose="02040503050406030204" pitchFamily="18" charset="0"/>
                      <a:ea typeface="Cambria Math" panose="02040503050406030204" pitchFamily="18" charset="0"/>
                      <a:cs typeface="Calibri" panose="020F0502020204030204" pitchFamily="34" charset="0"/>
                    </a:rPr>
                    <m:t>𝑠𝑜𝑙𝑖𝑑𝑠</m:t>
                  </m:r>
                </m:sub>
                <m:sup>
                  <m:r>
                    <a:rPr lang="fr-FR" sz="2000" b="0" i="1" kern="1200" smtClean="0">
                      <a:latin typeface="Cambria Math" panose="02040503050406030204" pitchFamily="18" charset="0"/>
                      <a:cs typeface="Calibri" panose="020F0502020204030204" pitchFamily="34" charset="0"/>
                    </a:rPr>
                    <m:t>𝐿𝑊</m:t>
                  </m:r>
                </m:sup>
              </m:sSubSup>
            </m:oMath>
          </a14:m>
          <a:r>
            <a:rPr lang="fr-FR" sz="2000" kern="1200" dirty="0" smtClean="0"/>
            <a:t>(T) and </a:t>
          </a:r>
        </a:p>
        <a:p>
          <a:pPr lvl="0" algn="ctr" defTabSz="889000">
            <a:lnSpc>
              <a:spcPct val="90000"/>
            </a:lnSpc>
            <a:spcBef>
              <a:spcPct val="0"/>
            </a:spcBef>
            <a:spcAft>
              <a:spcPct val="35000"/>
            </a:spcAft>
          </a:pPr>
          <a14:m xmlns:a14="http://schemas.microsoft.com/office/drawing/2010/main">
            <m:oMath xmlns:m="http://schemas.openxmlformats.org/officeDocument/2006/math">
              <m:sSubSup>
                <m:sSubSupPr>
                  <m:ctrlPr>
                    <a:rPr lang="el-GR" sz="2000" i="1" kern="1200" smtClean="0">
                      <a:latin typeface="Cambria Math" panose="02040503050406030204" pitchFamily="18" charset="0"/>
                      <a:cs typeface="Calibri" panose="020F0502020204030204" pitchFamily="34" charset="0"/>
                    </a:rPr>
                  </m:ctrlPr>
                </m:sSubSupPr>
                <m:e>
                  <m:r>
                    <a:rPr lang="el-GR" sz="2000" i="1" kern="1200" smtClean="0">
                      <a:latin typeface="Cambria Math" panose="02040503050406030204" pitchFamily="18" charset="0"/>
                      <a:ea typeface="Cambria Math" panose="02040503050406030204" pitchFamily="18" charset="0"/>
                      <a:cs typeface="Calibri" panose="020F0502020204030204" pitchFamily="34" charset="0"/>
                    </a:rPr>
                    <m:t>𝛾</m:t>
                  </m:r>
                </m:e>
                <m:sub>
                  <m:r>
                    <a:rPr lang="fr-FR" sz="2000" b="0" i="1" kern="1200" smtClean="0">
                      <a:latin typeface="Cambria Math" panose="02040503050406030204" pitchFamily="18" charset="0"/>
                      <a:cs typeface="Calibri" panose="020F0502020204030204" pitchFamily="34" charset="0"/>
                    </a:rPr>
                    <m:t>𝑠𝑜𝑙𝑖𝑑𝑠</m:t>
                  </m:r>
                </m:sub>
                <m:sup>
                  <m:r>
                    <a:rPr lang="fr-FR" sz="2000" b="0" i="1" kern="1200" smtClean="0">
                      <a:latin typeface="Cambria Math" panose="02040503050406030204" pitchFamily="18" charset="0"/>
                      <a:cs typeface="Calibri" panose="020F0502020204030204" pitchFamily="34" charset="0"/>
                    </a:rPr>
                    <m:t>𝐴𝐵</m:t>
                  </m:r>
                </m:sup>
              </m:sSubSup>
            </m:oMath>
          </a14:m>
          <a:r>
            <a:rPr lang="fr-FR" sz="2000" kern="1200" dirty="0" smtClean="0"/>
            <a:t>(T)</a:t>
          </a:r>
        </a:p>
        <a:p>
          <a:pPr lvl="0" algn="ctr" defTabSz="889000">
            <a:lnSpc>
              <a:spcPct val="90000"/>
            </a:lnSpc>
            <a:spcBef>
              <a:spcPct val="0"/>
            </a:spcBef>
            <a:spcAft>
              <a:spcPct val="35000"/>
            </a:spcAft>
          </a:pPr>
          <a:r>
            <a:rPr lang="fr-FR" sz="2000" kern="1200" dirty="0" smtClean="0"/>
            <a:t>(</a:t>
          </a:r>
          <a:r>
            <a:rPr lang="fr-FR" sz="2000" kern="1200" dirty="0" err="1" smtClean="0"/>
            <a:t>Fowkes</a:t>
          </a:r>
          <a:r>
            <a:rPr lang="fr-FR" sz="2000" kern="1200" dirty="0" smtClean="0"/>
            <a:t> or Owens-Wendt </a:t>
          </a:r>
          <a:r>
            <a:rPr lang="fr-FR" sz="2000" kern="1200" dirty="0" err="1" smtClean="0"/>
            <a:t>methods</a:t>
          </a:r>
          <a:r>
            <a:rPr lang="fr-FR" sz="2000" kern="1200" dirty="0" smtClean="0"/>
            <a:t>)</a:t>
          </a:r>
          <a:endParaRPr lang="fr-FR" sz="2000" kern="1200" dirty="0"/>
        </a:p>
      </dsp:txBody>
      <dsp:txXfrm>
        <a:off x="3624821" y="3147673"/>
        <a:ext cx="1945151" cy="192297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C39C7C-6252-428F-AA65-D9282BB4DA78}">
      <dsp:nvSpPr>
        <dsp:cNvPr id="0" name=""/>
        <dsp:cNvSpPr/>
      </dsp:nvSpPr>
      <dsp:spPr>
        <a:xfrm rot="5400000">
          <a:off x="208211" y="827658"/>
          <a:ext cx="785253" cy="893983"/>
        </a:xfrm>
        <a:prstGeom prst="bentUpArrow">
          <a:avLst>
            <a:gd name="adj1" fmla="val 32840"/>
            <a:gd name="adj2" fmla="val 25000"/>
            <a:gd name="adj3" fmla="val 35780"/>
          </a:avLst>
        </a:prstGeom>
        <a:solidFill>
          <a:schemeClr val="accent4">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281B4E-477F-4B9E-8A93-BE3145315AFA}">
      <dsp:nvSpPr>
        <dsp:cNvPr id="0" name=""/>
        <dsp:cNvSpPr/>
      </dsp:nvSpPr>
      <dsp:spPr>
        <a:xfrm>
          <a:off x="167" y="-42810"/>
          <a:ext cx="1321904" cy="925290"/>
        </a:xfrm>
        <a:prstGeom prst="roundRect">
          <a:avLst>
            <a:gd name="adj" fmla="val 166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14:m xmlns:a14="http://schemas.microsoft.com/office/drawing/2010/main">
            <m:oMath xmlns:m="http://schemas.openxmlformats.org/officeDocument/2006/math">
              <m:sSub>
                <m:sSubPr>
                  <m:ctrlPr>
                    <a:rPr lang="fr-FR" sz="2000" i="1" kern="1200" smtClean="0">
                      <a:latin typeface="Cambria Math" panose="02040503050406030204" pitchFamily="18" charset="0"/>
                    </a:rPr>
                  </m:ctrlPr>
                </m:sSubPr>
                <m:e>
                  <m:r>
                    <a:rPr lang="fr-FR" sz="2000" i="1" kern="1200" smtClean="0">
                      <a:latin typeface="Cambria Math" panose="02040503050406030204" pitchFamily="18" charset="0"/>
                      <a:ea typeface="Cambria Math" panose="02040503050406030204" pitchFamily="18" charset="0"/>
                    </a:rPr>
                    <m:t>𝛾</m:t>
                  </m:r>
                </m:e>
                <m:sub>
                  <m:r>
                    <a:rPr lang="fr-FR" sz="2000" b="0" i="1" kern="1200" smtClean="0">
                      <a:latin typeface="Cambria Math" panose="02040503050406030204" pitchFamily="18" charset="0"/>
                    </a:rPr>
                    <m:t>𝑙𝑖𝑞𝑢𝑖𝑑</m:t>
                  </m:r>
                </m:sub>
              </m:sSub>
            </m:oMath>
          </a14:m>
          <a:r>
            <a:rPr lang="fr-FR" sz="2000" kern="1200" dirty="0" smtClean="0"/>
            <a:t>(T) </a:t>
          </a:r>
          <a:endParaRPr lang="fr-FR" sz="2000" kern="1200" dirty="0"/>
        </a:p>
      </dsp:txBody>
      <dsp:txXfrm>
        <a:off x="45344" y="2367"/>
        <a:ext cx="1231550" cy="834936"/>
      </dsp:txXfrm>
    </dsp:sp>
    <dsp:sp modelId="{04BCC2BE-D776-4F0B-A979-B7119E06A3D1}">
      <dsp:nvSpPr>
        <dsp:cNvPr id="0" name=""/>
        <dsp:cNvSpPr/>
      </dsp:nvSpPr>
      <dsp:spPr>
        <a:xfrm>
          <a:off x="1399259" y="81768"/>
          <a:ext cx="1621321" cy="747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fr-FR" sz="1600" kern="1200" dirty="0" smtClean="0"/>
            <a:t>Pendant drop on </a:t>
          </a:r>
          <a:r>
            <a:rPr lang="fr-FR" sz="1600" kern="1200" dirty="0" err="1" smtClean="0"/>
            <a:t>several</a:t>
          </a:r>
          <a:r>
            <a:rPr lang="fr-FR" sz="1600" kern="1200" dirty="0" smtClean="0"/>
            <a:t> </a:t>
          </a:r>
          <a:r>
            <a:rPr lang="fr-FR" sz="1600" kern="1200" dirty="0" err="1" smtClean="0"/>
            <a:t>liquids</a:t>
          </a:r>
          <a:endParaRPr lang="fr-FR" sz="1600" kern="1200" dirty="0"/>
        </a:p>
      </dsp:txBody>
      <dsp:txXfrm>
        <a:off x="1399259" y="81768"/>
        <a:ext cx="1621321" cy="747860"/>
      </dsp:txXfrm>
    </dsp:sp>
    <dsp:sp modelId="{30FA619F-1418-4B96-981F-D1FD4D946068}">
      <dsp:nvSpPr>
        <dsp:cNvPr id="0" name=""/>
        <dsp:cNvSpPr/>
      </dsp:nvSpPr>
      <dsp:spPr>
        <a:xfrm rot="5400000">
          <a:off x="1462585" y="1867064"/>
          <a:ext cx="785253" cy="893983"/>
        </a:xfrm>
        <a:prstGeom prst="bentUpArrow">
          <a:avLst>
            <a:gd name="adj1" fmla="val 32840"/>
            <a:gd name="adj2" fmla="val 25000"/>
            <a:gd name="adj3" fmla="val 35780"/>
          </a:avLst>
        </a:prstGeom>
        <a:solidFill>
          <a:schemeClr val="accent4">
            <a:tint val="50000"/>
            <a:hueOff val="5749951"/>
            <a:satOff val="-31524"/>
            <a:lumOff val="34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856CDE-AB38-46EB-8A25-88D27267F89B}">
      <dsp:nvSpPr>
        <dsp:cNvPr id="0" name=""/>
        <dsp:cNvSpPr/>
      </dsp:nvSpPr>
      <dsp:spPr>
        <a:xfrm>
          <a:off x="1254541" y="996595"/>
          <a:ext cx="1321904" cy="925290"/>
        </a:xfrm>
        <a:prstGeom prst="roundRect">
          <a:avLst>
            <a:gd name="adj" fmla="val 16670"/>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14:m xmlns:a14="http://schemas.microsoft.com/office/drawing/2010/main">
            <m:oMath xmlns:m="http://schemas.openxmlformats.org/officeDocument/2006/math">
              <m:sSubSup>
                <m:sSubSupPr>
                  <m:ctrlPr>
                    <a:rPr lang="el-GR" sz="2000" i="1" kern="1200" smtClean="0">
                      <a:latin typeface="Cambria Math" panose="02040503050406030204" pitchFamily="18" charset="0"/>
                      <a:cs typeface="Calibri" panose="020F0502020204030204" pitchFamily="34" charset="0"/>
                    </a:rPr>
                  </m:ctrlPr>
                </m:sSubSupPr>
                <m:e>
                  <m:r>
                    <a:rPr lang="el-GR" sz="2000" i="1" kern="1200" smtClean="0">
                      <a:latin typeface="Cambria Math" panose="02040503050406030204" pitchFamily="18" charset="0"/>
                      <a:ea typeface="Cambria Math" panose="02040503050406030204" pitchFamily="18" charset="0"/>
                      <a:cs typeface="Calibri" panose="020F0502020204030204" pitchFamily="34" charset="0"/>
                    </a:rPr>
                    <m:t>𝛾</m:t>
                  </m:r>
                </m:e>
                <m:sub>
                  <m:r>
                    <a:rPr lang="fr-FR" sz="2000" b="0" i="1" kern="1200" smtClean="0">
                      <a:latin typeface="Cambria Math" panose="02040503050406030204" pitchFamily="18" charset="0"/>
                      <a:cs typeface="Calibri" panose="020F0502020204030204" pitchFamily="34" charset="0"/>
                    </a:rPr>
                    <m:t>𝑃𝑇𝐹𝐸</m:t>
                  </m:r>
                </m:sub>
                <m:sup>
                  <m:r>
                    <a:rPr lang="fr-FR" sz="2000" b="0" i="1" kern="1200" smtClean="0">
                      <a:latin typeface="Cambria Math" panose="02040503050406030204" pitchFamily="18" charset="0"/>
                      <a:cs typeface="Calibri" panose="020F0502020204030204" pitchFamily="34" charset="0"/>
                    </a:rPr>
                    <m:t>𝐿𝑊</m:t>
                  </m:r>
                </m:sup>
              </m:sSubSup>
            </m:oMath>
          </a14:m>
          <a:r>
            <a:rPr lang="fr-FR" sz="2000" kern="1200" dirty="0" smtClean="0"/>
            <a:t>(T) </a:t>
          </a:r>
          <a:endParaRPr lang="fr-FR" sz="2000" kern="1200" dirty="0"/>
        </a:p>
      </dsp:txBody>
      <dsp:txXfrm>
        <a:off x="1299718" y="1041772"/>
        <a:ext cx="1231550" cy="834936"/>
      </dsp:txXfrm>
    </dsp:sp>
    <dsp:sp modelId="{62EF258D-F8FB-46D7-9977-465D0D95266E}">
      <dsp:nvSpPr>
        <dsp:cNvPr id="0" name=""/>
        <dsp:cNvSpPr/>
      </dsp:nvSpPr>
      <dsp:spPr>
        <a:xfrm>
          <a:off x="2703647" y="1094984"/>
          <a:ext cx="1863024" cy="747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fr-FR" sz="1600" kern="1200" dirty="0" smtClean="0"/>
            <a:t>Contact angle </a:t>
          </a:r>
          <a:r>
            <a:rPr lang="fr-FR" sz="1600" kern="1200" dirty="0" err="1" smtClean="0"/>
            <a:t>with</a:t>
          </a:r>
          <a:r>
            <a:rPr lang="fr-FR" sz="1600" kern="1200" dirty="0" smtClean="0"/>
            <a:t> an </a:t>
          </a:r>
          <a:r>
            <a:rPr lang="fr-FR" sz="1600" kern="1200" dirty="0" err="1" smtClean="0"/>
            <a:t>apolar</a:t>
          </a:r>
          <a:r>
            <a:rPr lang="fr-FR" sz="1600" kern="1200" dirty="0" smtClean="0"/>
            <a:t> </a:t>
          </a:r>
          <a:r>
            <a:rPr lang="fr-FR" sz="1600" kern="1200" dirty="0" err="1" smtClean="0"/>
            <a:t>liquid</a:t>
          </a:r>
          <a:r>
            <a:rPr lang="fr-FR" sz="1600" kern="1200" dirty="0" smtClean="0"/>
            <a:t>: CH</a:t>
          </a:r>
          <a:r>
            <a:rPr lang="fr-FR" sz="1600" kern="1200" baseline="-25000" dirty="0" smtClean="0"/>
            <a:t>2</a:t>
          </a:r>
          <a:r>
            <a:rPr lang="fr-FR" sz="1600" kern="1200" dirty="0" smtClean="0"/>
            <a:t>I</a:t>
          </a:r>
          <a:r>
            <a:rPr lang="fr-FR" sz="1600" kern="1200" baseline="-25000" dirty="0" smtClean="0"/>
            <a:t>2</a:t>
          </a:r>
          <a:endParaRPr lang="fr-FR" sz="1600" kern="1200" baseline="-25000" dirty="0"/>
        </a:p>
      </dsp:txBody>
      <dsp:txXfrm>
        <a:off x="2703647" y="1094984"/>
        <a:ext cx="1863024" cy="747860"/>
      </dsp:txXfrm>
    </dsp:sp>
    <dsp:sp modelId="{C053CA5F-C3D5-4ADC-8542-B039DB4F8150}">
      <dsp:nvSpPr>
        <dsp:cNvPr id="0" name=""/>
        <dsp:cNvSpPr/>
      </dsp:nvSpPr>
      <dsp:spPr>
        <a:xfrm rot="5400000">
          <a:off x="2716959" y="2906470"/>
          <a:ext cx="785253" cy="893983"/>
        </a:xfrm>
        <a:prstGeom prst="bentUpArrow">
          <a:avLst>
            <a:gd name="adj1" fmla="val 32840"/>
            <a:gd name="adj2" fmla="val 25000"/>
            <a:gd name="adj3" fmla="val 35780"/>
          </a:avLst>
        </a:prstGeom>
        <a:solidFill>
          <a:schemeClr val="accent4">
            <a:tint val="50000"/>
            <a:hueOff val="11499901"/>
            <a:satOff val="-63047"/>
            <a:lumOff val="68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BC89D7-A446-4DD0-B000-41BE56477B8A}">
      <dsp:nvSpPr>
        <dsp:cNvPr id="0" name=""/>
        <dsp:cNvSpPr/>
      </dsp:nvSpPr>
      <dsp:spPr>
        <a:xfrm>
          <a:off x="2508915" y="2036001"/>
          <a:ext cx="1321904" cy="925290"/>
        </a:xfrm>
        <a:prstGeom prst="roundRect">
          <a:avLst>
            <a:gd name="adj" fmla="val 16670"/>
          </a:avLst>
        </a:prstGeom>
        <a:solidFill>
          <a:schemeClr val="accent4">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14:m xmlns:a14="http://schemas.microsoft.com/office/drawing/2010/main">
            <m:oMath xmlns:m="http://schemas.openxmlformats.org/officeDocument/2006/math">
              <m:sSubSup>
                <m:sSubSupPr>
                  <m:ctrlPr>
                    <a:rPr lang="el-GR" sz="2000" i="1" kern="1200" smtClean="0">
                      <a:latin typeface="Cambria Math" panose="02040503050406030204" pitchFamily="18" charset="0"/>
                      <a:cs typeface="Calibri" panose="020F0502020204030204" pitchFamily="34" charset="0"/>
                    </a:rPr>
                  </m:ctrlPr>
                </m:sSubSupPr>
                <m:e>
                  <m:r>
                    <a:rPr lang="el-GR" sz="2000" i="1" kern="1200" smtClean="0">
                      <a:latin typeface="Cambria Math" panose="02040503050406030204" pitchFamily="18" charset="0"/>
                      <a:ea typeface="Cambria Math" panose="02040503050406030204" pitchFamily="18" charset="0"/>
                      <a:cs typeface="Calibri" panose="020F0502020204030204" pitchFamily="34" charset="0"/>
                    </a:rPr>
                    <m:t>𝛾</m:t>
                  </m:r>
                </m:e>
                <m:sub>
                  <m:r>
                    <a:rPr lang="fr-FR" sz="2000" b="0" i="1" kern="1200" smtClean="0">
                      <a:latin typeface="Cambria Math" panose="02040503050406030204" pitchFamily="18" charset="0"/>
                      <a:cs typeface="Calibri" panose="020F0502020204030204" pitchFamily="34" charset="0"/>
                    </a:rPr>
                    <m:t>𝑙𝑖𝑞𝑢𝑖𝑑</m:t>
                  </m:r>
                </m:sub>
                <m:sup>
                  <m:r>
                    <a:rPr lang="fr-FR" sz="2000" b="0" i="1" kern="1200" smtClean="0">
                      <a:latin typeface="Cambria Math" panose="02040503050406030204" pitchFamily="18" charset="0"/>
                      <a:cs typeface="Calibri" panose="020F0502020204030204" pitchFamily="34" charset="0"/>
                    </a:rPr>
                    <m:t>𝐿𝑊</m:t>
                  </m:r>
                </m:sup>
              </m:sSubSup>
            </m:oMath>
          </a14:m>
          <a:r>
            <a:rPr lang="fr-FR" sz="2000" kern="1200" dirty="0" smtClean="0"/>
            <a:t>(T)</a:t>
          </a:r>
          <a:endParaRPr lang="fr-FR" sz="2000" kern="1200" dirty="0"/>
        </a:p>
      </dsp:txBody>
      <dsp:txXfrm>
        <a:off x="2554092" y="2081178"/>
        <a:ext cx="1231550" cy="834936"/>
      </dsp:txXfrm>
    </dsp:sp>
    <dsp:sp modelId="{88444046-0715-403F-811D-B6E23A2D20CE}">
      <dsp:nvSpPr>
        <dsp:cNvPr id="0" name=""/>
        <dsp:cNvSpPr/>
      </dsp:nvSpPr>
      <dsp:spPr>
        <a:xfrm>
          <a:off x="3923957" y="2134390"/>
          <a:ext cx="1545830" cy="747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fr-FR" sz="1600" kern="1200" dirty="0" smtClean="0"/>
            <a:t>Contact angle </a:t>
          </a:r>
          <a:r>
            <a:rPr lang="fr-FR" sz="1600" kern="1200" dirty="0" err="1" smtClean="0"/>
            <a:t>with</a:t>
          </a:r>
          <a:r>
            <a:rPr lang="fr-FR" sz="1600" kern="1200" dirty="0" smtClean="0"/>
            <a:t> </a:t>
          </a:r>
          <a:r>
            <a:rPr lang="fr-FR" sz="1600" kern="1200" dirty="0" err="1" smtClean="0"/>
            <a:t>several</a:t>
          </a:r>
          <a:r>
            <a:rPr lang="fr-FR" sz="1600" kern="1200" dirty="0" smtClean="0"/>
            <a:t> </a:t>
          </a:r>
          <a:r>
            <a:rPr lang="fr-FR" sz="1600" kern="1200" dirty="0" err="1" smtClean="0"/>
            <a:t>liquids</a:t>
          </a:r>
          <a:endParaRPr lang="fr-FR" sz="1600" kern="1200" dirty="0"/>
        </a:p>
      </dsp:txBody>
      <dsp:txXfrm>
        <a:off x="3923957" y="2134390"/>
        <a:ext cx="1545830" cy="747860"/>
      </dsp:txXfrm>
    </dsp:sp>
    <dsp:sp modelId="{CB1D7FE8-60BC-4E22-8A70-7478637FC109}">
      <dsp:nvSpPr>
        <dsp:cNvPr id="0" name=""/>
        <dsp:cNvSpPr/>
      </dsp:nvSpPr>
      <dsp:spPr>
        <a:xfrm>
          <a:off x="3520772" y="3043624"/>
          <a:ext cx="2153249" cy="2131072"/>
        </a:xfrm>
        <a:prstGeom prst="roundRect">
          <a:avLst>
            <a:gd name="adj" fmla="val 16670"/>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14:m xmlns:a14="http://schemas.microsoft.com/office/drawing/2010/main">
            <m:oMath xmlns:m="http://schemas.openxmlformats.org/officeDocument/2006/math">
              <m:sSubSup>
                <m:sSubSupPr>
                  <m:ctrlPr>
                    <a:rPr lang="el-GR" sz="2000" i="1" kern="1200" smtClean="0">
                      <a:latin typeface="Cambria Math" panose="02040503050406030204" pitchFamily="18" charset="0"/>
                      <a:cs typeface="Calibri" panose="020F0502020204030204" pitchFamily="34" charset="0"/>
                    </a:rPr>
                  </m:ctrlPr>
                </m:sSubSupPr>
                <m:e>
                  <m:r>
                    <a:rPr lang="el-GR" sz="2000" i="1" kern="1200" smtClean="0">
                      <a:latin typeface="Cambria Math" panose="02040503050406030204" pitchFamily="18" charset="0"/>
                      <a:ea typeface="Cambria Math" panose="02040503050406030204" pitchFamily="18" charset="0"/>
                      <a:cs typeface="Calibri" panose="020F0502020204030204" pitchFamily="34" charset="0"/>
                    </a:rPr>
                    <m:t>𝛾</m:t>
                  </m:r>
                </m:e>
                <m:sub>
                  <m:r>
                    <a:rPr lang="fr-FR" sz="2000" b="0" i="1" kern="1200" smtClean="0">
                      <a:latin typeface="Cambria Math" panose="02040503050406030204" pitchFamily="18" charset="0"/>
                      <a:ea typeface="Cambria Math" panose="02040503050406030204" pitchFamily="18" charset="0"/>
                      <a:cs typeface="Calibri" panose="020F0502020204030204" pitchFamily="34" charset="0"/>
                    </a:rPr>
                    <m:t>𝑠𝑜𝑙𝑖𝑑𝑠</m:t>
                  </m:r>
                </m:sub>
                <m:sup>
                  <m:r>
                    <a:rPr lang="fr-FR" sz="2000" b="0" i="1" kern="1200" smtClean="0">
                      <a:latin typeface="Cambria Math" panose="02040503050406030204" pitchFamily="18" charset="0"/>
                      <a:cs typeface="Calibri" panose="020F0502020204030204" pitchFamily="34" charset="0"/>
                    </a:rPr>
                    <m:t>𝐿𝑊</m:t>
                  </m:r>
                </m:sup>
              </m:sSubSup>
            </m:oMath>
          </a14:m>
          <a:r>
            <a:rPr lang="fr-FR" sz="2000" kern="1200" dirty="0" smtClean="0"/>
            <a:t>(T) and </a:t>
          </a:r>
        </a:p>
        <a:p>
          <a:pPr lvl="0" algn="ctr" defTabSz="889000">
            <a:lnSpc>
              <a:spcPct val="90000"/>
            </a:lnSpc>
            <a:spcBef>
              <a:spcPct val="0"/>
            </a:spcBef>
            <a:spcAft>
              <a:spcPct val="35000"/>
            </a:spcAft>
          </a:pPr>
          <a14:m xmlns:a14="http://schemas.microsoft.com/office/drawing/2010/main">
            <m:oMath xmlns:m="http://schemas.openxmlformats.org/officeDocument/2006/math">
              <m:sSubSup>
                <m:sSubSupPr>
                  <m:ctrlPr>
                    <a:rPr lang="el-GR" sz="2000" i="1" kern="1200" smtClean="0">
                      <a:latin typeface="Cambria Math" panose="02040503050406030204" pitchFamily="18" charset="0"/>
                      <a:cs typeface="Calibri" panose="020F0502020204030204" pitchFamily="34" charset="0"/>
                    </a:rPr>
                  </m:ctrlPr>
                </m:sSubSupPr>
                <m:e>
                  <m:r>
                    <a:rPr lang="el-GR" sz="2000" i="1" kern="1200" smtClean="0">
                      <a:latin typeface="Cambria Math" panose="02040503050406030204" pitchFamily="18" charset="0"/>
                      <a:ea typeface="Cambria Math" panose="02040503050406030204" pitchFamily="18" charset="0"/>
                      <a:cs typeface="Calibri" panose="020F0502020204030204" pitchFamily="34" charset="0"/>
                    </a:rPr>
                    <m:t>𝛾</m:t>
                  </m:r>
                </m:e>
                <m:sub>
                  <m:r>
                    <a:rPr lang="fr-FR" sz="2000" b="0" i="1" kern="1200" smtClean="0">
                      <a:latin typeface="Cambria Math" panose="02040503050406030204" pitchFamily="18" charset="0"/>
                      <a:cs typeface="Calibri" panose="020F0502020204030204" pitchFamily="34" charset="0"/>
                    </a:rPr>
                    <m:t>𝑠𝑜𝑙𝑖𝑑𝑠</m:t>
                  </m:r>
                </m:sub>
                <m:sup>
                  <m:r>
                    <a:rPr lang="fr-FR" sz="2000" b="0" i="1" kern="1200" smtClean="0">
                      <a:latin typeface="Cambria Math" panose="02040503050406030204" pitchFamily="18" charset="0"/>
                      <a:cs typeface="Calibri" panose="020F0502020204030204" pitchFamily="34" charset="0"/>
                    </a:rPr>
                    <m:t>𝐴𝐵</m:t>
                  </m:r>
                </m:sup>
              </m:sSubSup>
            </m:oMath>
          </a14:m>
          <a:r>
            <a:rPr lang="fr-FR" sz="2000" kern="1200" dirty="0" smtClean="0"/>
            <a:t>(T)</a:t>
          </a:r>
        </a:p>
        <a:p>
          <a:pPr lvl="0" algn="ctr" defTabSz="889000">
            <a:lnSpc>
              <a:spcPct val="90000"/>
            </a:lnSpc>
            <a:spcBef>
              <a:spcPct val="0"/>
            </a:spcBef>
            <a:spcAft>
              <a:spcPct val="35000"/>
            </a:spcAft>
          </a:pPr>
          <a:r>
            <a:rPr lang="fr-FR" sz="2000" kern="1200" dirty="0" smtClean="0"/>
            <a:t>(</a:t>
          </a:r>
          <a:r>
            <a:rPr lang="fr-FR" sz="2000" kern="1200" dirty="0" err="1" smtClean="0"/>
            <a:t>Fowkes</a:t>
          </a:r>
          <a:r>
            <a:rPr lang="fr-FR" sz="2000" kern="1200" dirty="0" smtClean="0"/>
            <a:t> or Owens-Wendt </a:t>
          </a:r>
          <a:r>
            <a:rPr lang="fr-FR" sz="2000" kern="1200" dirty="0" err="1" smtClean="0"/>
            <a:t>methods</a:t>
          </a:r>
          <a:r>
            <a:rPr lang="fr-FR" sz="2000" kern="1200" dirty="0" smtClean="0"/>
            <a:t>)</a:t>
          </a:r>
          <a:endParaRPr lang="fr-FR" sz="2000" kern="1200" dirty="0"/>
        </a:p>
      </dsp:txBody>
      <dsp:txXfrm>
        <a:off x="3624821" y="3147673"/>
        <a:ext cx="1945151" cy="19229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C39C7C-6252-428F-AA65-D9282BB4DA78}">
      <dsp:nvSpPr>
        <dsp:cNvPr id="0" name=""/>
        <dsp:cNvSpPr/>
      </dsp:nvSpPr>
      <dsp:spPr>
        <a:xfrm rot="5400000">
          <a:off x="208211" y="827658"/>
          <a:ext cx="785253" cy="893983"/>
        </a:xfrm>
        <a:prstGeom prst="bentUpArrow">
          <a:avLst>
            <a:gd name="adj1" fmla="val 32840"/>
            <a:gd name="adj2" fmla="val 25000"/>
            <a:gd name="adj3" fmla="val 35780"/>
          </a:avLst>
        </a:prstGeom>
        <a:solidFill>
          <a:schemeClr val="accent4">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281B4E-477F-4B9E-8A93-BE3145315AFA}">
      <dsp:nvSpPr>
        <dsp:cNvPr id="0" name=""/>
        <dsp:cNvSpPr/>
      </dsp:nvSpPr>
      <dsp:spPr>
        <a:xfrm>
          <a:off x="167" y="-42810"/>
          <a:ext cx="1321904" cy="925290"/>
        </a:xfrm>
        <a:prstGeom prst="roundRect">
          <a:avLst>
            <a:gd name="adj" fmla="val 166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14:m xmlns:a14="http://schemas.microsoft.com/office/drawing/2010/main">
            <m:oMath xmlns:m="http://schemas.openxmlformats.org/officeDocument/2006/math">
              <m:sSub>
                <m:sSubPr>
                  <m:ctrlPr>
                    <a:rPr lang="fr-FR" sz="2000" i="1" kern="1200" smtClean="0">
                      <a:latin typeface="Cambria Math" panose="02040503050406030204" pitchFamily="18" charset="0"/>
                    </a:rPr>
                  </m:ctrlPr>
                </m:sSubPr>
                <m:e>
                  <m:r>
                    <a:rPr lang="fr-FR" sz="2000" i="1" kern="1200" smtClean="0">
                      <a:latin typeface="Cambria Math" panose="02040503050406030204" pitchFamily="18" charset="0"/>
                      <a:ea typeface="Cambria Math" panose="02040503050406030204" pitchFamily="18" charset="0"/>
                    </a:rPr>
                    <m:t>𝛾</m:t>
                  </m:r>
                </m:e>
                <m:sub>
                  <m:r>
                    <a:rPr lang="fr-FR" sz="2000" b="0" i="1" kern="1200" smtClean="0">
                      <a:latin typeface="Cambria Math" panose="02040503050406030204" pitchFamily="18" charset="0"/>
                    </a:rPr>
                    <m:t>𝑙𝑖𝑞𝑢𝑖𝑑</m:t>
                  </m:r>
                </m:sub>
              </m:sSub>
            </m:oMath>
          </a14:m>
          <a:r>
            <a:rPr lang="fr-FR" sz="2000" kern="1200" dirty="0" smtClean="0"/>
            <a:t>(T) </a:t>
          </a:r>
          <a:endParaRPr lang="fr-FR" sz="2000" kern="1200" dirty="0"/>
        </a:p>
      </dsp:txBody>
      <dsp:txXfrm>
        <a:off x="45344" y="2367"/>
        <a:ext cx="1231550" cy="834936"/>
      </dsp:txXfrm>
    </dsp:sp>
    <dsp:sp modelId="{04BCC2BE-D776-4F0B-A979-B7119E06A3D1}">
      <dsp:nvSpPr>
        <dsp:cNvPr id="0" name=""/>
        <dsp:cNvSpPr/>
      </dsp:nvSpPr>
      <dsp:spPr>
        <a:xfrm>
          <a:off x="1399259" y="81768"/>
          <a:ext cx="1621321" cy="747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fr-FR" sz="1600" kern="1200" dirty="0" smtClean="0"/>
            <a:t>Pendant drop on </a:t>
          </a:r>
          <a:r>
            <a:rPr lang="fr-FR" sz="1600" kern="1200" dirty="0" err="1" smtClean="0"/>
            <a:t>several</a:t>
          </a:r>
          <a:r>
            <a:rPr lang="fr-FR" sz="1600" kern="1200" dirty="0" smtClean="0"/>
            <a:t> </a:t>
          </a:r>
          <a:r>
            <a:rPr lang="fr-FR" sz="1600" kern="1200" dirty="0" err="1" smtClean="0"/>
            <a:t>liquids</a:t>
          </a:r>
          <a:endParaRPr lang="fr-FR" sz="1600" kern="1200" dirty="0"/>
        </a:p>
      </dsp:txBody>
      <dsp:txXfrm>
        <a:off x="1399259" y="81768"/>
        <a:ext cx="1621321" cy="747860"/>
      </dsp:txXfrm>
    </dsp:sp>
    <dsp:sp modelId="{30FA619F-1418-4B96-981F-D1FD4D946068}">
      <dsp:nvSpPr>
        <dsp:cNvPr id="0" name=""/>
        <dsp:cNvSpPr/>
      </dsp:nvSpPr>
      <dsp:spPr>
        <a:xfrm rot="5400000">
          <a:off x="1462585" y="1867064"/>
          <a:ext cx="785253" cy="893983"/>
        </a:xfrm>
        <a:prstGeom prst="bentUpArrow">
          <a:avLst>
            <a:gd name="adj1" fmla="val 32840"/>
            <a:gd name="adj2" fmla="val 25000"/>
            <a:gd name="adj3" fmla="val 35780"/>
          </a:avLst>
        </a:prstGeom>
        <a:solidFill>
          <a:schemeClr val="accent4">
            <a:tint val="50000"/>
            <a:hueOff val="5749951"/>
            <a:satOff val="-31524"/>
            <a:lumOff val="34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856CDE-AB38-46EB-8A25-88D27267F89B}">
      <dsp:nvSpPr>
        <dsp:cNvPr id="0" name=""/>
        <dsp:cNvSpPr/>
      </dsp:nvSpPr>
      <dsp:spPr>
        <a:xfrm>
          <a:off x="1254541" y="996595"/>
          <a:ext cx="1321904" cy="925290"/>
        </a:xfrm>
        <a:prstGeom prst="roundRect">
          <a:avLst>
            <a:gd name="adj" fmla="val 16670"/>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14:m xmlns:a14="http://schemas.microsoft.com/office/drawing/2010/main">
            <m:oMath xmlns:m="http://schemas.openxmlformats.org/officeDocument/2006/math">
              <m:sSubSup>
                <m:sSubSupPr>
                  <m:ctrlPr>
                    <a:rPr lang="el-GR" sz="2000" i="1" kern="1200" smtClean="0">
                      <a:latin typeface="Cambria Math" panose="02040503050406030204" pitchFamily="18" charset="0"/>
                      <a:cs typeface="Calibri" panose="020F0502020204030204" pitchFamily="34" charset="0"/>
                    </a:rPr>
                  </m:ctrlPr>
                </m:sSubSupPr>
                <m:e>
                  <m:r>
                    <a:rPr lang="el-GR" sz="2000" i="1" kern="1200" smtClean="0">
                      <a:latin typeface="Cambria Math" panose="02040503050406030204" pitchFamily="18" charset="0"/>
                      <a:ea typeface="Cambria Math" panose="02040503050406030204" pitchFamily="18" charset="0"/>
                      <a:cs typeface="Calibri" panose="020F0502020204030204" pitchFamily="34" charset="0"/>
                    </a:rPr>
                    <m:t>𝛾</m:t>
                  </m:r>
                </m:e>
                <m:sub>
                  <m:r>
                    <a:rPr lang="fr-FR" sz="2000" b="0" i="1" kern="1200" smtClean="0">
                      <a:latin typeface="Cambria Math" panose="02040503050406030204" pitchFamily="18" charset="0"/>
                      <a:cs typeface="Calibri" panose="020F0502020204030204" pitchFamily="34" charset="0"/>
                    </a:rPr>
                    <m:t>𝑃𝑇𝐹𝐸</m:t>
                  </m:r>
                </m:sub>
                <m:sup>
                  <m:r>
                    <a:rPr lang="fr-FR" sz="2000" b="0" i="1" kern="1200" smtClean="0">
                      <a:latin typeface="Cambria Math" panose="02040503050406030204" pitchFamily="18" charset="0"/>
                      <a:cs typeface="Calibri" panose="020F0502020204030204" pitchFamily="34" charset="0"/>
                    </a:rPr>
                    <m:t>𝐿𝑊</m:t>
                  </m:r>
                </m:sup>
              </m:sSubSup>
            </m:oMath>
          </a14:m>
          <a:r>
            <a:rPr lang="fr-FR" sz="2000" kern="1200" dirty="0" smtClean="0"/>
            <a:t>(T) </a:t>
          </a:r>
          <a:endParaRPr lang="fr-FR" sz="2000" kern="1200" dirty="0"/>
        </a:p>
      </dsp:txBody>
      <dsp:txXfrm>
        <a:off x="1299718" y="1041772"/>
        <a:ext cx="1231550" cy="834936"/>
      </dsp:txXfrm>
    </dsp:sp>
    <dsp:sp modelId="{62EF258D-F8FB-46D7-9977-465D0D95266E}">
      <dsp:nvSpPr>
        <dsp:cNvPr id="0" name=""/>
        <dsp:cNvSpPr/>
      </dsp:nvSpPr>
      <dsp:spPr>
        <a:xfrm>
          <a:off x="2703647" y="1094984"/>
          <a:ext cx="1863024" cy="747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fr-FR" sz="1600" kern="1200" dirty="0" smtClean="0"/>
            <a:t>Contact angle </a:t>
          </a:r>
          <a:r>
            <a:rPr lang="fr-FR" sz="1600" kern="1200" dirty="0" err="1" smtClean="0"/>
            <a:t>with</a:t>
          </a:r>
          <a:r>
            <a:rPr lang="fr-FR" sz="1600" kern="1200" dirty="0" smtClean="0"/>
            <a:t> an </a:t>
          </a:r>
          <a:r>
            <a:rPr lang="fr-FR" sz="1600" kern="1200" dirty="0" err="1" smtClean="0"/>
            <a:t>apolar</a:t>
          </a:r>
          <a:r>
            <a:rPr lang="fr-FR" sz="1600" kern="1200" dirty="0" smtClean="0"/>
            <a:t> </a:t>
          </a:r>
          <a:r>
            <a:rPr lang="fr-FR" sz="1600" kern="1200" dirty="0" err="1" smtClean="0"/>
            <a:t>liquid</a:t>
          </a:r>
          <a:r>
            <a:rPr lang="fr-FR" sz="1600" kern="1200" dirty="0" smtClean="0"/>
            <a:t>: CH</a:t>
          </a:r>
          <a:r>
            <a:rPr lang="fr-FR" sz="1600" kern="1200" baseline="-25000" dirty="0" smtClean="0"/>
            <a:t>2</a:t>
          </a:r>
          <a:r>
            <a:rPr lang="fr-FR" sz="1600" kern="1200" dirty="0" smtClean="0"/>
            <a:t>I</a:t>
          </a:r>
          <a:r>
            <a:rPr lang="fr-FR" sz="1600" kern="1200" baseline="-25000" dirty="0" smtClean="0"/>
            <a:t>2</a:t>
          </a:r>
          <a:endParaRPr lang="fr-FR" sz="1600" kern="1200" baseline="-25000" dirty="0"/>
        </a:p>
      </dsp:txBody>
      <dsp:txXfrm>
        <a:off x="2703647" y="1094984"/>
        <a:ext cx="1863024" cy="747860"/>
      </dsp:txXfrm>
    </dsp:sp>
    <dsp:sp modelId="{C053CA5F-C3D5-4ADC-8542-B039DB4F8150}">
      <dsp:nvSpPr>
        <dsp:cNvPr id="0" name=""/>
        <dsp:cNvSpPr/>
      </dsp:nvSpPr>
      <dsp:spPr>
        <a:xfrm rot="5400000">
          <a:off x="2716959" y="2906470"/>
          <a:ext cx="785253" cy="893983"/>
        </a:xfrm>
        <a:prstGeom prst="bentUpArrow">
          <a:avLst>
            <a:gd name="adj1" fmla="val 32840"/>
            <a:gd name="adj2" fmla="val 25000"/>
            <a:gd name="adj3" fmla="val 35780"/>
          </a:avLst>
        </a:prstGeom>
        <a:solidFill>
          <a:schemeClr val="accent4">
            <a:tint val="50000"/>
            <a:hueOff val="11499901"/>
            <a:satOff val="-63047"/>
            <a:lumOff val="68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BC89D7-A446-4DD0-B000-41BE56477B8A}">
      <dsp:nvSpPr>
        <dsp:cNvPr id="0" name=""/>
        <dsp:cNvSpPr/>
      </dsp:nvSpPr>
      <dsp:spPr>
        <a:xfrm>
          <a:off x="2508915" y="2036001"/>
          <a:ext cx="1321904" cy="925290"/>
        </a:xfrm>
        <a:prstGeom prst="roundRect">
          <a:avLst>
            <a:gd name="adj" fmla="val 16670"/>
          </a:avLst>
        </a:prstGeom>
        <a:solidFill>
          <a:schemeClr val="accent4">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14:m xmlns:a14="http://schemas.microsoft.com/office/drawing/2010/main">
            <m:oMath xmlns:m="http://schemas.openxmlformats.org/officeDocument/2006/math">
              <m:sSubSup>
                <m:sSubSupPr>
                  <m:ctrlPr>
                    <a:rPr lang="el-GR" sz="2000" i="1" kern="1200" smtClean="0">
                      <a:latin typeface="Cambria Math" panose="02040503050406030204" pitchFamily="18" charset="0"/>
                      <a:cs typeface="Calibri" panose="020F0502020204030204" pitchFamily="34" charset="0"/>
                    </a:rPr>
                  </m:ctrlPr>
                </m:sSubSupPr>
                <m:e>
                  <m:r>
                    <a:rPr lang="el-GR" sz="2000" i="1" kern="1200" smtClean="0">
                      <a:latin typeface="Cambria Math" panose="02040503050406030204" pitchFamily="18" charset="0"/>
                      <a:ea typeface="Cambria Math" panose="02040503050406030204" pitchFamily="18" charset="0"/>
                      <a:cs typeface="Calibri" panose="020F0502020204030204" pitchFamily="34" charset="0"/>
                    </a:rPr>
                    <m:t>𝛾</m:t>
                  </m:r>
                </m:e>
                <m:sub>
                  <m:r>
                    <a:rPr lang="fr-FR" sz="2000" b="0" i="1" kern="1200" smtClean="0">
                      <a:latin typeface="Cambria Math" panose="02040503050406030204" pitchFamily="18" charset="0"/>
                      <a:cs typeface="Calibri" panose="020F0502020204030204" pitchFamily="34" charset="0"/>
                    </a:rPr>
                    <m:t>𝑙𝑖𝑞𝑢𝑖𝑑</m:t>
                  </m:r>
                </m:sub>
                <m:sup>
                  <m:r>
                    <a:rPr lang="fr-FR" sz="2000" b="0" i="1" kern="1200" smtClean="0">
                      <a:latin typeface="Cambria Math" panose="02040503050406030204" pitchFamily="18" charset="0"/>
                      <a:cs typeface="Calibri" panose="020F0502020204030204" pitchFamily="34" charset="0"/>
                    </a:rPr>
                    <m:t>𝐿𝑊</m:t>
                  </m:r>
                </m:sup>
              </m:sSubSup>
            </m:oMath>
          </a14:m>
          <a:r>
            <a:rPr lang="fr-FR" sz="2000" kern="1200" dirty="0" smtClean="0"/>
            <a:t>(T)</a:t>
          </a:r>
          <a:endParaRPr lang="fr-FR" sz="2000" kern="1200" dirty="0"/>
        </a:p>
      </dsp:txBody>
      <dsp:txXfrm>
        <a:off x="2554092" y="2081178"/>
        <a:ext cx="1231550" cy="834936"/>
      </dsp:txXfrm>
    </dsp:sp>
    <dsp:sp modelId="{88444046-0715-403F-811D-B6E23A2D20CE}">
      <dsp:nvSpPr>
        <dsp:cNvPr id="0" name=""/>
        <dsp:cNvSpPr/>
      </dsp:nvSpPr>
      <dsp:spPr>
        <a:xfrm>
          <a:off x="3923957" y="2134390"/>
          <a:ext cx="1545830" cy="747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fr-FR" sz="1600" kern="1200" dirty="0" smtClean="0"/>
            <a:t>Contact angle </a:t>
          </a:r>
          <a:r>
            <a:rPr lang="fr-FR" sz="1600" kern="1200" dirty="0" err="1" smtClean="0"/>
            <a:t>with</a:t>
          </a:r>
          <a:r>
            <a:rPr lang="fr-FR" sz="1600" kern="1200" dirty="0" smtClean="0"/>
            <a:t> </a:t>
          </a:r>
          <a:r>
            <a:rPr lang="fr-FR" sz="1600" kern="1200" dirty="0" err="1" smtClean="0"/>
            <a:t>several</a:t>
          </a:r>
          <a:r>
            <a:rPr lang="fr-FR" sz="1600" kern="1200" dirty="0" smtClean="0"/>
            <a:t> </a:t>
          </a:r>
          <a:r>
            <a:rPr lang="fr-FR" sz="1600" kern="1200" dirty="0" err="1" smtClean="0"/>
            <a:t>liquids</a:t>
          </a:r>
          <a:endParaRPr lang="fr-FR" sz="1600" kern="1200" dirty="0"/>
        </a:p>
      </dsp:txBody>
      <dsp:txXfrm>
        <a:off x="3923957" y="2134390"/>
        <a:ext cx="1545830" cy="747860"/>
      </dsp:txXfrm>
    </dsp:sp>
    <dsp:sp modelId="{CB1D7FE8-60BC-4E22-8A70-7478637FC109}">
      <dsp:nvSpPr>
        <dsp:cNvPr id="0" name=""/>
        <dsp:cNvSpPr/>
      </dsp:nvSpPr>
      <dsp:spPr>
        <a:xfrm>
          <a:off x="3520772" y="3043624"/>
          <a:ext cx="2153249" cy="2131072"/>
        </a:xfrm>
        <a:prstGeom prst="roundRect">
          <a:avLst>
            <a:gd name="adj" fmla="val 16670"/>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14:m xmlns:a14="http://schemas.microsoft.com/office/drawing/2010/main">
            <m:oMath xmlns:m="http://schemas.openxmlformats.org/officeDocument/2006/math">
              <m:sSubSup>
                <m:sSubSupPr>
                  <m:ctrlPr>
                    <a:rPr lang="el-GR" sz="2000" i="1" kern="1200" smtClean="0">
                      <a:latin typeface="Cambria Math" panose="02040503050406030204" pitchFamily="18" charset="0"/>
                      <a:cs typeface="Calibri" panose="020F0502020204030204" pitchFamily="34" charset="0"/>
                    </a:rPr>
                  </m:ctrlPr>
                </m:sSubSupPr>
                <m:e>
                  <m:r>
                    <a:rPr lang="el-GR" sz="2000" i="1" kern="1200" smtClean="0">
                      <a:latin typeface="Cambria Math" panose="02040503050406030204" pitchFamily="18" charset="0"/>
                      <a:ea typeface="Cambria Math" panose="02040503050406030204" pitchFamily="18" charset="0"/>
                      <a:cs typeface="Calibri" panose="020F0502020204030204" pitchFamily="34" charset="0"/>
                    </a:rPr>
                    <m:t>𝛾</m:t>
                  </m:r>
                </m:e>
                <m:sub>
                  <m:r>
                    <a:rPr lang="fr-FR" sz="2000" b="0" i="1" kern="1200" smtClean="0">
                      <a:latin typeface="Cambria Math" panose="02040503050406030204" pitchFamily="18" charset="0"/>
                      <a:ea typeface="Cambria Math" panose="02040503050406030204" pitchFamily="18" charset="0"/>
                      <a:cs typeface="Calibri" panose="020F0502020204030204" pitchFamily="34" charset="0"/>
                    </a:rPr>
                    <m:t>𝑠𝑜𝑙𝑖𝑑𝑠</m:t>
                  </m:r>
                </m:sub>
                <m:sup>
                  <m:r>
                    <a:rPr lang="fr-FR" sz="2000" b="0" i="1" kern="1200" smtClean="0">
                      <a:latin typeface="Cambria Math" panose="02040503050406030204" pitchFamily="18" charset="0"/>
                      <a:cs typeface="Calibri" panose="020F0502020204030204" pitchFamily="34" charset="0"/>
                    </a:rPr>
                    <m:t>𝐿𝑊</m:t>
                  </m:r>
                </m:sup>
              </m:sSubSup>
            </m:oMath>
          </a14:m>
          <a:r>
            <a:rPr lang="fr-FR" sz="2000" kern="1200" dirty="0" smtClean="0"/>
            <a:t>(T) and </a:t>
          </a:r>
        </a:p>
        <a:p>
          <a:pPr lvl="0" algn="ctr" defTabSz="889000">
            <a:lnSpc>
              <a:spcPct val="90000"/>
            </a:lnSpc>
            <a:spcBef>
              <a:spcPct val="0"/>
            </a:spcBef>
            <a:spcAft>
              <a:spcPct val="35000"/>
            </a:spcAft>
          </a:pPr>
          <a14:m xmlns:a14="http://schemas.microsoft.com/office/drawing/2010/main">
            <m:oMath xmlns:m="http://schemas.openxmlformats.org/officeDocument/2006/math">
              <m:sSubSup>
                <m:sSubSupPr>
                  <m:ctrlPr>
                    <a:rPr lang="el-GR" sz="2000" i="1" kern="1200" smtClean="0">
                      <a:latin typeface="Cambria Math" panose="02040503050406030204" pitchFamily="18" charset="0"/>
                      <a:cs typeface="Calibri" panose="020F0502020204030204" pitchFamily="34" charset="0"/>
                    </a:rPr>
                  </m:ctrlPr>
                </m:sSubSupPr>
                <m:e>
                  <m:r>
                    <a:rPr lang="el-GR" sz="2000" i="1" kern="1200" smtClean="0">
                      <a:latin typeface="Cambria Math" panose="02040503050406030204" pitchFamily="18" charset="0"/>
                      <a:ea typeface="Cambria Math" panose="02040503050406030204" pitchFamily="18" charset="0"/>
                      <a:cs typeface="Calibri" panose="020F0502020204030204" pitchFamily="34" charset="0"/>
                    </a:rPr>
                    <m:t>𝛾</m:t>
                  </m:r>
                </m:e>
                <m:sub>
                  <m:r>
                    <a:rPr lang="fr-FR" sz="2000" b="0" i="1" kern="1200" smtClean="0">
                      <a:latin typeface="Cambria Math" panose="02040503050406030204" pitchFamily="18" charset="0"/>
                      <a:cs typeface="Calibri" panose="020F0502020204030204" pitchFamily="34" charset="0"/>
                    </a:rPr>
                    <m:t>𝑠𝑜𝑙𝑖𝑑𝑠</m:t>
                  </m:r>
                </m:sub>
                <m:sup>
                  <m:r>
                    <a:rPr lang="fr-FR" sz="2000" b="0" i="1" kern="1200" smtClean="0">
                      <a:latin typeface="Cambria Math" panose="02040503050406030204" pitchFamily="18" charset="0"/>
                      <a:cs typeface="Calibri" panose="020F0502020204030204" pitchFamily="34" charset="0"/>
                    </a:rPr>
                    <m:t>𝐴𝐵</m:t>
                  </m:r>
                </m:sup>
              </m:sSubSup>
            </m:oMath>
          </a14:m>
          <a:r>
            <a:rPr lang="fr-FR" sz="2000" kern="1200" dirty="0" smtClean="0"/>
            <a:t>(T)</a:t>
          </a:r>
        </a:p>
        <a:p>
          <a:pPr lvl="0" algn="ctr" defTabSz="889000">
            <a:lnSpc>
              <a:spcPct val="90000"/>
            </a:lnSpc>
            <a:spcBef>
              <a:spcPct val="0"/>
            </a:spcBef>
            <a:spcAft>
              <a:spcPct val="35000"/>
            </a:spcAft>
          </a:pPr>
          <a:r>
            <a:rPr lang="fr-FR" sz="2000" kern="1200" dirty="0" smtClean="0"/>
            <a:t>(</a:t>
          </a:r>
          <a:r>
            <a:rPr lang="fr-FR" sz="2000" kern="1200" dirty="0" err="1" smtClean="0"/>
            <a:t>Fowkes</a:t>
          </a:r>
          <a:r>
            <a:rPr lang="fr-FR" sz="2000" kern="1200" dirty="0" smtClean="0"/>
            <a:t> or Owens-Wendt </a:t>
          </a:r>
          <a:r>
            <a:rPr lang="fr-FR" sz="2000" kern="1200" dirty="0" err="1" smtClean="0"/>
            <a:t>methods</a:t>
          </a:r>
          <a:r>
            <a:rPr lang="fr-FR" sz="2000" kern="1200" dirty="0" smtClean="0"/>
            <a:t>)</a:t>
          </a:r>
          <a:endParaRPr lang="fr-FR" sz="2000" kern="1200" dirty="0"/>
        </a:p>
      </dsp:txBody>
      <dsp:txXfrm>
        <a:off x="3624821" y="3147673"/>
        <a:ext cx="1945151" cy="192297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C39C7C-6252-428F-AA65-D9282BB4DA78}">
      <dsp:nvSpPr>
        <dsp:cNvPr id="0" name=""/>
        <dsp:cNvSpPr/>
      </dsp:nvSpPr>
      <dsp:spPr>
        <a:xfrm rot="5400000">
          <a:off x="208211" y="827658"/>
          <a:ext cx="785253" cy="893983"/>
        </a:xfrm>
        <a:prstGeom prst="bentUpArrow">
          <a:avLst>
            <a:gd name="adj1" fmla="val 32840"/>
            <a:gd name="adj2" fmla="val 25000"/>
            <a:gd name="adj3" fmla="val 35780"/>
          </a:avLst>
        </a:prstGeom>
        <a:solidFill>
          <a:schemeClr val="accent4">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281B4E-477F-4B9E-8A93-BE3145315AFA}">
      <dsp:nvSpPr>
        <dsp:cNvPr id="0" name=""/>
        <dsp:cNvSpPr/>
      </dsp:nvSpPr>
      <dsp:spPr>
        <a:xfrm>
          <a:off x="167" y="-42810"/>
          <a:ext cx="1321904" cy="925290"/>
        </a:xfrm>
        <a:prstGeom prst="roundRect">
          <a:avLst>
            <a:gd name="adj" fmla="val 166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14:m xmlns:a14="http://schemas.microsoft.com/office/drawing/2010/main">
            <m:oMath xmlns:m="http://schemas.openxmlformats.org/officeDocument/2006/math">
              <m:sSub>
                <m:sSubPr>
                  <m:ctrlPr>
                    <a:rPr lang="fr-FR" sz="2000" i="1" kern="1200" smtClean="0">
                      <a:latin typeface="Cambria Math" panose="02040503050406030204" pitchFamily="18" charset="0"/>
                    </a:rPr>
                  </m:ctrlPr>
                </m:sSubPr>
                <m:e>
                  <m:r>
                    <a:rPr lang="fr-FR" sz="2000" i="1" kern="1200" smtClean="0">
                      <a:latin typeface="Cambria Math" panose="02040503050406030204" pitchFamily="18" charset="0"/>
                      <a:ea typeface="Cambria Math" panose="02040503050406030204" pitchFamily="18" charset="0"/>
                    </a:rPr>
                    <m:t>𝛾</m:t>
                  </m:r>
                </m:e>
                <m:sub>
                  <m:r>
                    <a:rPr lang="fr-FR" sz="2000" b="0" i="1" kern="1200" smtClean="0">
                      <a:latin typeface="Cambria Math" panose="02040503050406030204" pitchFamily="18" charset="0"/>
                    </a:rPr>
                    <m:t>𝑙𝑖𝑞𝑢𝑖𝑑</m:t>
                  </m:r>
                </m:sub>
              </m:sSub>
            </m:oMath>
          </a14:m>
          <a:r>
            <a:rPr lang="fr-FR" sz="2000" kern="1200" dirty="0" smtClean="0"/>
            <a:t>(T) </a:t>
          </a:r>
          <a:endParaRPr lang="fr-FR" sz="2000" kern="1200" dirty="0"/>
        </a:p>
      </dsp:txBody>
      <dsp:txXfrm>
        <a:off x="45344" y="2367"/>
        <a:ext cx="1231550" cy="834936"/>
      </dsp:txXfrm>
    </dsp:sp>
    <dsp:sp modelId="{04BCC2BE-D776-4F0B-A979-B7119E06A3D1}">
      <dsp:nvSpPr>
        <dsp:cNvPr id="0" name=""/>
        <dsp:cNvSpPr/>
      </dsp:nvSpPr>
      <dsp:spPr>
        <a:xfrm>
          <a:off x="1399259" y="81768"/>
          <a:ext cx="1621321" cy="747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noProof="0" dirty="0" smtClean="0"/>
            <a:t>Pendant drop on several liquids</a:t>
          </a:r>
          <a:endParaRPr lang="en-US" sz="1600" kern="1200" noProof="0" dirty="0"/>
        </a:p>
      </dsp:txBody>
      <dsp:txXfrm>
        <a:off x="1399259" y="81768"/>
        <a:ext cx="1621321" cy="747860"/>
      </dsp:txXfrm>
    </dsp:sp>
    <dsp:sp modelId="{30FA619F-1418-4B96-981F-D1FD4D946068}">
      <dsp:nvSpPr>
        <dsp:cNvPr id="0" name=""/>
        <dsp:cNvSpPr/>
      </dsp:nvSpPr>
      <dsp:spPr>
        <a:xfrm rot="5400000">
          <a:off x="1462585" y="1867064"/>
          <a:ext cx="785253" cy="893983"/>
        </a:xfrm>
        <a:prstGeom prst="bentUpArrow">
          <a:avLst>
            <a:gd name="adj1" fmla="val 32840"/>
            <a:gd name="adj2" fmla="val 25000"/>
            <a:gd name="adj3" fmla="val 35780"/>
          </a:avLst>
        </a:prstGeom>
        <a:solidFill>
          <a:schemeClr val="accent4">
            <a:tint val="50000"/>
            <a:hueOff val="5749951"/>
            <a:satOff val="-31524"/>
            <a:lumOff val="34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856CDE-AB38-46EB-8A25-88D27267F89B}">
      <dsp:nvSpPr>
        <dsp:cNvPr id="0" name=""/>
        <dsp:cNvSpPr/>
      </dsp:nvSpPr>
      <dsp:spPr>
        <a:xfrm>
          <a:off x="1254541" y="996595"/>
          <a:ext cx="1321904" cy="925290"/>
        </a:xfrm>
        <a:prstGeom prst="roundRect">
          <a:avLst>
            <a:gd name="adj" fmla="val 16670"/>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14:m xmlns:a14="http://schemas.microsoft.com/office/drawing/2010/main">
            <m:oMath xmlns:m="http://schemas.openxmlformats.org/officeDocument/2006/math">
              <m:sSubSup>
                <m:sSubSupPr>
                  <m:ctrlPr>
                    <a:rPr lang="el-GR" sz="2000" i="1" kern="1200" smtClean="0">
                      <a:latin typeface="Cambria Math" panose="02040503050406030204" pitchFamily="18" charset="0"/>
                      <a:cs typeface="Calibri" panose="020F0502020204030204" pitchFamily="34" charset="0"/>
                    </a:rPr>
                  </m:ctrlPr>
                </m:sSubSupPr>
                <m:e>
                  <m:r>
                    <a:rPr lang="el-GR" sz="2000" i="1" kern="1200" smtClean="0">
                      <a:latin typeface="Cambria Math" panose="02040503050406030204" pitchFamily="18" charset="0"/>
                      <a:ea typeface="Cambria Math" panose="02040503050406030204" pitchFamily="18" charset="0"/>
                      <a:cs typeface="Calibri" panose="020F0502020204030204" pitchFamily="34" charset="0"/>
                    </a:rPr>
                    <m:t>𝛾</m:t>
                  </m:r>
                </m:e>
                <m:sub>
                  <m:r>
                    <a:rPr lang="fr-FR" sz="2000" b="0" i="1" kern="1200" smtClean="0">
                      <a:latin typeface="Cambria Math" panose="02040503050406030204" pitchFamily="18" charset="0"/>
                      <a:cs typeface="Calibri" panose="020F0502020204030204" pitchFamily="34" charset="0"/>
                    </a:rPr>
                    <m:t>𝑃𝑇𝐹𝐸</m:t>
                  </m:r>
                </m:sub>
                <m:sup>
                  <m:r>
                    <a:rPr lang="fr-FR" sz="2000" b="0" i="1" kern="1200" smtClean="0">
                      <a:latin typeface="Cambria Math" panose="02040503050406030204" pitchFamily="18" charset="0"/>
                      <a:cs typeface="Calibri" panose="020F0502020204030204" pitchFamily="34" charset="0"/>
                    </a:rPr>
                    <m:t>𝐿𝑊</m:t>
                  </m:r>
                </m:sup>
              </m:sSubSup>
            </m:oMath>
          </a14:m>
          <a:r>
            <a:rPr lang="fr-FR" sz="2000" kern="1200" dirty="0" smtClean="0"/>
            <a:t>(T) </a:t>
          </a:r>
          <a:endParaRPr lang="fr-FR" sz="2000" kern="1200" dirty="0"/>
        </a:p>
      </dsp:txBody>
      <dsp:txXfrm>
        <a:off x="1299718" y="1041772"/>
        <a:ext cx="1231550" cy="834936"/>
      </dsp:txXfrm>
    </dsp:sp>
    <dsp:sp modelId="{62EF258D-F8FB-46D7-9977-465D0D95266E}">
      <dsp:nvSpPr>
        <dsp:cNvPr id="0" name=""/>
        <dsp:cNvSpPr/>
      </dsp:nvSpPr>
      <dsp:spPr>
        <a:xfrm>
          <a:off x="2703647" y="1094984"/>
          <a:ext cx="1863024" cy="747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fr-FR" sz="1600" kern="1200" dirty="0" smtClean="0"/>
            <a:t>Contact angle </a:t>
          </a:r>
          <a:r>
            <a:rPr lang="fr-FR" sz="1600" kern="1200" dirty="0" err="1" smtClean="0"/>
            <a:t>with</a:t>
          </a:r>
          <a:r>
            <a:rPr lang="fr-FR" sz="1600" kern="1200" dirty="0" smtClean="0"/>
            <a:t> an </a:t>
          </a:r>
          <a:r>
            <a:rPr lang="fr-FR" sz="1600" kern="1200" dirty="0" err="1" smtClean="0"/>
            <a:t>apolar</a:t>
          </a:r>
          <a:r>
            <a:rPr lang="fr-FR" sz="1600" kern="1200" dirty="0" smtClean="0"/>
            <a:t> </a:t>
          </a:r>
          <a:r>
            <a:rPr lang="fr-FR" sz="1600" kern="1200" dirty="0" err="1" smtClean="0"/>
            <a:t>liquid</a:t>
          </a:r>
          <a:r>
            <a:rPr lang="fr-FR" sz="1600" kern="1200" dirty="0" smtClean="0"/>
            <a:t>: CH</a:t>
          </a:r>
          <a:r>
            <a:rPr lang="fr-FR" sz="1600" kern="1200" baseline="-25000" dirty="0" smtClean="0"/>
            <a:t>2</a:t>
          </a:r>
          <a:r>
            <a:rPr lang="fr-FR" sz="1600" kern="1200" dirty="0" smtClean="0"/>
            <a:t>I</a:t>
          </a:r>
          <a:r>
            <a:rPr lang="fr-FR" sz="1600" kern="1200" baseline="-25000" dirty="0" smtClean="0"/>
            <a:t>2</a:t>
          </a:r>
          <a:endParaRPr lang="fr-FR" sz="1600" kern="1200" baseline="-25000" dirty="0"/>
        </a:p>
      </dsp:txBody>
      <dsp:txXfrm>
        <a:off x="2703647" y="1094984"/>
        <a:ext cx="1863024" cy="747860"/>
      </dsp:txXfrm>
    </dsp:sp>
    <dsp:sp modelId="{C053CA5F-C3D5-4ADC-8542-B039DB4F8150}">
      <dsp:nvSpPr>
        <dsp:cNvPr id="0" name=""/>
        <dsp:cNvSpPr/>
      </dsp:nvSpPr>
      <dsp:spPr>
        <a:xfrm rot="5400000">
          <a:off x="2716959" y="2906470"/>
          <a:ext cx="785253" cy="893983"/>
        </a:xfrm>
        <a:prstGeom prst="bentUpArrow">
          <a:avLst>
            <a:gd name="adj1" fmla="val 32840"/>
            <a:gd name="adj2" fmla="val 25000"/>
            <a:gd name="adj3" fmla="val 35780"/>
          </a:avLst>
        </a:prstGeom>
        <a:solidFill>
          <a:schemeClr val="accent4">
            <a:tint val="50000"/>
            <a:hueOff val="11499901"/>
            <a:satOff val="-63047"/>
            <a:lumOff val="68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BC89D7-A446-4DD0-B000-41BE56477B8A}">
      <dsp:nvSpPr>
        <dsp:cNvPr id="0" name=""/>
        <dsp:cNvSpPr/>
      </dsp:nvSpPr>
      <dsp:spPr>
        <a:xfrm>
          <a:off x="2508915" y="2036001"/>
          <a:ext cx="1321904" cy="925290"/>
        </a:xfrm>
        <a:prstGeom prst="roundRect">
          <a:avLst>
            <a:gd name="adj" fmla="val 16670"/>
          </a:avLst>
        </a:prstGeom>
        <a:solidFill>
          <a:schemeClr val="accent4">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14:m xmlns:a14="http://schemas.microsoft.com/office/drawing/2010/main">
            <m:oMath xmlns:m="http://schemas.openxmlformats.org/officeDocument/2006/math">
              <m:sSubSup>
                <m:sSubSupPr>
                  <m:ctrlPr>
                    <a:rPr lang="el-GR" sz="2000" i="1" kern="1200" smtClean="0">
                      <a:latin typeface="Cambria Math" panose="02040503050406030204" pitchFamily="18" charset="0"/>
                      <a:cs typeface="Calibri" panose="020F0502020204030204" pitchFamily="34" charset="0"/>
                    </a:rPr>
                  </m:ctrlPr>
                </m:sSubSupPr>
                <m:e>
                  <m:r>
                    <a:rPr lang="el-GR" sz="2000" i="1" kern="1200" smtClean="0">
                      <a:latin typeface="Cambria Math" panose="02040503050406030204" pitchFamily="18" charset="0"/>
                      <a:ea typeface="Cambria Math" panose="02040503050406030204" pitchFamily="18" charset="0"/>
                      <a:cs typeface="Calibri" panose="020F0502020204030204" pitchFamily="34" charset="0"/>
                    </a:rPr>
                    <m:t>𝛾</m:t>
                  </m:r>
                </m:e>
                <m:sub>
                  <m:r>
                    <a:rPr lang="fr-FR" sz="2000" b="0" i="1" kern="1200" smtClean="0">
                      <a:latin typeface="Cambria Math" panose="02040503050406030204" pitchFamily="18" charset="0"/>
                      <a:cs typeface="Calibri" panose="020F0502020204030204" pitchFamily="34" charset="0"/>
                    </a:rPr>
                    <m:t>𝑙𝑖𝑞𝑢𝑖𝑑</m:t>
                  </m:r>
                </m:sub>
                <m:sup>
                  <m:r>
                    <a:rPr lang="fr-FR" sz="2000" b="0" i="1" kern="1200" smtClean="0">
                      <a:latin typeface="Cambria Math" panose="02040503050406030204" pitchFamily="18" charset="0"/>
                      <a:cs typeface="Calibri" panose="020F0502020204030204" pitchFamily="34" charset="0"/>
                    </a:rPr>
                    <m:t>𝐿𝑊</m:t>
                  </m:r>
                </m:sup>
              </m:sSubSup>
            </m:oMath>
          </a14:m>
          <a:r>
            <a:rPr lang="fr-FR" sz="2000" kern="1200" dirty="0" smtClean="0"/>
            <a:t>(T)</a:t>
          </a:r>
          <a:endParaRPr lang="fr-FR" sz="2000" kern="1200" dirty="0"/>
        </a:p>
      </dsp:txBody>
      <dsp:txXfrm>
        <a:off x="2554092" y="2081178"/>
        <a:ext cx="1231550" cy="834936"/>
      </dsp:txXfrm>
    </dsp:sp>
    <dsp:sp modelId="{88444046-0715-403F-811D-B6E23A2D20CE}">
      <dsp:nvSpPr>
        <dsp:cNvPr id="0" name=""/>
        <dsp:cNvSpPr/>
      </dsp:nvSpPr>
      <dsp:spPr>
        <a:xfrm>
          <a:off x="3923957" y="2134390"/>
          <a:ext cx="1545830" cy="747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fr-FR" sz="1600" kern="1200" dirty="0" smtClean="0"/>
            <a:t>Contact angle </a:t>
          </a:r>
          <a:r>
            <a:rPr lang="fr-FR" sz="1600" kern="1200" dirty="0" err="1" smtClean="0"/>
            <a:t>with</a:t>
          </a:r>
          <a:r>
            <a:rPr lang="fr-FR" sz="1600" kern="1200" dirty="0" smtClean="0"/>
            <a:t> </a:t>
          </a:r>
          <a:r>
            <a:rPr lang="fr-FR" sz="1600" kern="1200" dirty="0" err="1" smtClean="0"/>
            <a:t>several</a:t>
          </a:r>
          <a:r>
            <a:rPr lang="fr-FR" sz="1600" kern="1200" dirty="0" smtClean="0"/>
            <a:t> </a:t>
          </a:r>
          <a:r>
            <a:rPr lang="fr-FR" sz="1600" kern="1200" dirty="0" err="1" smtClean="0"/>
            <a:t>liquids</a:t>
          </a:r>
          <a:endParaRPr lang="fr-FR" sz="1600" kern="1200" dirty="0"/>
        </a:p>
      </dsp:txBody>
      <dsp:txXfrm>
        <a:off x="3923957" y="2134390"/>
        <a:ext cx="1545830" cy="747860"/>
      </dsp:txXfrm>
    </dsp:sp>
    <dsp:sp modelId="{CB1D7FE8-60BC-4E22-8A70-7478637FC109}">
      <dsp:nvSpPr>
        <dsp:cNvPr id="0" name=""/>
        <dsp:cNvSpPr/>
      </dsp:nvSpPr>
      <dsp:spPr>
        <a:xfrm>
          <a:off x="3520772" y="3043624"/>
          <a:ext cx="2153249" cy="2131072"/>
        </a:xfrm>
        <a:prstGeom prst="roundRect">
          <a:avLst>
            <a:gd name="adj" fmla="val 16670"/>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14:m xmlns:a14="http://schemas.microsoft.com/office/drawing/2010/main">
            <m:oMath xmlns:m="http://schemas.openxmlformats.org/officeDocument/2006/math">
              <m:sSubSup>
                <m:sSubSupPr>
                  <m:ctrlPr>
                    <a:rPr lang="el-GR" sz="2000" i="1" kern="1200" smtClean="0">
                      <a:latin typeface="Cambria Math" panose="02040503050406030204" pitchFamily="18" charset="0"/>
                      <a:cs typeface="Calibri" panose="020F0502020204030204" pitchFamily="34" charset="0"/>
                    </a:rPr>
                  </m:ctrlPr>
                </m:sSubSupPr>
                <m:e>
                  <m:r>
                    <a:rPr lang="el-GR" sz="2000" i="1" kern="1200" smtClean="0">
                      <a:latin typeface="Cambria Math" panose="02040503050406030204" pitchFamily="18" charset="0"/>
                      <a:ea typeface="Cambria Math" panose="02040503050406030204" pitchFamily="18" charset="0"/>
                      <a:cs typeface="Calibri" panose="020F0502020204030204" pitchFamily="34" charset="0"/>
                    </a:rPr>
                    <m:t>𝛾</m:t>
                  </m:r>
                </m:e>
                <m:sub>
                  <m:r>
                    <a:rPr lang="fr-FR" sz="2000" b="0" i="1" kern="1200" smtClean="0">
                      <a:latin typeface="Cambria Math" panose="02040503050406030204" pitchFamily="18" charset="0"/>
                      <a:ea typeface="Cambria Math" panose="02040503050406030204" pitchFamily="18" charset="0"/>
                      <a:cs typeface="Calibri" panose="020F0502020204030204" pitchFamily="34" charset="0"/>
                    </a:rPr>
                    <m:t>𝑠𝑜𝑙𝑖𝑑𝑠</m:t>
                  </m:r>
                </m:sub>
                <m:sup>
                  <m:r>
                    <a:rPr lang="fr-FR" sz="2000" b="0" i="1" kern="1200" smtClean="0">
                      <a:latin typeface="Cambria Math" panose="02040503050406030204" pitchFamily="18" charset="0"/>
                      <a:cs typeface="Calibri" panose="020F0502020204030204" pitchFamily="34" charset="0"/>
                    </a:rPr>
                    <m:t>𝐿𝑊</m:t>
                  </m:r>
                </m:sup>
              </m:sSubSup>
            </m:oMath>
          </a14:m>
          <a:r>
            <a:rPr lang="fr-FR" sz="2000" kern="1200" dirty="0" smtClean="0"/>
            <a:t>(T) and </a:t>
          </a:r>
        </a:p>
        <a:p>
          <a:pPr lvl="0" algn="ctr" defTabSz="889000">
            <a:lnSpc>
              <a:spcPct val="90000"/>
            </a:lnSpc>
            <a:spcBef>
              <a:spcPct val="0"/>
            </a:spcBef>
            <a:spcAft>
              <a:spcPct val="35000"/>
            </a:spcAft>
          </a:pPr>
          <a14:m xmlns:a14="http://schemas.microsoft.com/office/drawing/2010/main">
            <m:oMath xmlns:m="http://schemas.openxmlformats.org/officeDocument/2006/math">
              <m:sSubSup>
                <m:sSubSupPr>
                  <m:ctrlPr>
                    <a:rPr lang="el-GR" sz="2000" i="1" kern="1200" smtClean="0">
                      <a:latin typeface="Cambria Math" panose="02040503050406030204" pitchFamily="18" charset="0"/>
                      <a:cs typeface="Calibri" panose="020F0502020204030204" pitchFamily="34" charset="0"/>
                    </a:rPr>
                  </m:ctrlPr>
                </m:sSubSupPr>
                <m:e>
                  <m:r>
                    <a:rPr lang="el-GR" sz="2000" i="1" kern="1200" smtClean="0">
                      <a:latin typeface="Cambria Math" panose="02040503050406030204" pitchFamily="18" charset="0"/>
                      <a:ea typeface="Cambria Math" panose="02040503050406030204" pitchFamily="18" charset="0"/>
                      <a:cs typeface="Calibri" panose="020F0502020204030204" pitchFamily="34" charset="0"/>
                    </a:rPr>
                    <m:t>𝛾</m:t>
                  </m:r>
                </m:e>
                <m:sub>
                  <m:r>
                    <a:rPr lang="fr-FR" sz="2000" b="0" i="1" kern="1200" smtClean="0">
                      <a:latin typeface="Cambria Math" panose="02040503050406030204" pitchFamily="18" charset="0"/>
                      <a:cs typeface="Calibri" panose="020F0502020204030204" pitchFamily="34" charset="0"/>
                    </a:rPr>
                    <m:t>𝑠𝑜𝑙𝑖𝑑𝑠</m:t>
                  </m:r>
                </m:sub>
                <m:sup>
                  <m:r>
                    <a:rPr lang="fr-FR" sz="2000" b="0" i="1" kern="1200" smtClean="0">
                      <a:latin typeface="Cambria Math" panose="02040503050406030204" pitchFamily="18" charset="0"/>
                      <a:cs typeface="Calibri" panose="020F0502020204030204" pitchFamily="34" charset="0"/>
                    </a:rPr>
                    <m:t>𝐴𝐵</m:t>
                  </m:r>
                </m:sup>
              </m:sSubSup>
            </m:oMath>
          </a14:m>
          <a:r>
            <a:rPr lang="fr-FR" sz="2000" kern="1200" dirty="0" smtClean="0"/>
            <a:t>(T)</a:t>
          </a:r>
        </a:p>
        <a:p>
          <a:pPr lvl="0" algn="ctr" defTabSz="889000">
            <a:lnSpc>
              <a:spcPct val="90000"/>
            </a:lnSpc>
            <a:spcBef>
              <a:spcPct val="0"/>
            </a:spcBef>
            <a:spcAft>
              <a:spcPct val="35000"/>
            </a:spcAft>
          </a:pPr>
          <a:r>
            <a:rPr lang="fr-FR" sz="2000" kern="1200" dirty="0" smtClean="0"/>
            <a:t>(</a:t>
          </a:r>
          <a:r>
            <a:rPr lang="fr-FR" sz="2000" kern="1200" dirty="0" err="1" smtClean="0"/>
            <a:t>Fowkes</a:t>
          </a:r>
          <a:r>
            <a:rPr lang="fr-FR" sz="2000" kern="1200" dirty="0" smtClean="0"/>
            <a:t> or Owens-Wendt </a:t>
          </a:r>
          <a:r>
            <a:rPr lang="fr-FR" sz="2000" kern="1200" dirty="0" err="1" smtClean="0"/>
            <a:t>methods</a:t>
          </a:r>
          <a:r>
            <a:rPr lang="fr-FR" sz="2000" kern="1200" dirty="0" smtClean="0"/>
            <a:t>)</a:t>
          </a:r>
          <a:endParaRPr lang="fr-FR" sz="2000" kern="1200" dirty="0"/>
        </a:p>
      </dsp:txBody>
      <dsp:txXfrm>
        <a:off x="3624821" y="3147673"/>
        <a:ext cx="1945151" cy="1922974"/>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image" Target="../media/image23.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image" Target="../media/image25.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image" Target="../media/image2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1A0C94-4D19-4123-9497-AA966D055836}" type="datetimeFigureOut">
              <a:rPr lang="fr-FR" smtClean="0"/>
              <a:t>11/04/2021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EF7193-0897-4E7B-95DC-9AD9E780926B}" type="slidenum">
              <a:rPr lang="fr-FR" smtClean="0"/>
              <a:t>‹N°›</a:t>
            </a:fld>
            <a:endParaRPr lang="fr-FR"/>
          </a:p>
        </p:txBody>
      </p:sp>
    </p:spTree>
    <p:extLst>
      <p:ext uri="{BB962C8B-B14F-4D97-AF65-F5344CB8AC3E}">
        <p14:creationId xmlns:p14="http://schemas.microsoft.com/office/powerpoint/2010/main" val="855130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4EF7193-0897-4E7B-95DC-9AD9E780926B}" type="slidenum">
              <a:rPr lang="fr-FR" smtClean="0"/>
              <a:t>1</a:t>
            </a:fld>
            <a:endParaRPr lang="fr-FR"/>
          </a:p>
        </p:txBody>
      </p:sp>
    </p:spTree>
    <p:extLst>
      <p:ext uri="{BB962C8B-B14F-4D97-AF65-F5344CB8AC3E}">
        <p14:creationId xmlns:p14="http://schemas.microsoft.com/office/powerpoint/2010/main" val="3847215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smtClean="0"/>
              <a:t>Looking at the results provided by the fitting, the model seems in conformity with the basic assumptions: the fractal dimension f is usually found to be below 3, as expected. The cutoff length &lt; d &gt; is usually in the order of an interatomic distance. The fits are also very good and the linear regression is successful, with an average coefficient of determination of 96%. </a:t>
            </a:r>
            <a:endParaRPr lang="fr-FR" dirty="0"/>
          </a:p>
        </p:txBody>
      </p:sp>
      <p:sp>
        <p:nvSpPr>
          <p:cNvPr id="4" name="Espace réservé du numéro de diapositive 3"/>
          <p:cNvSpPr>
            <a:spLocks noGrp="1"/>
          </p:cNvSpPr>
          <p:nvPr>
            <p:ph type="sldNum" sz="quarter" idx="10"/>
          </p:nvPr>
        </p:nvSpPr>
        <p:spPr/>
        <p:txBody>
          <a:bodyPr/>
          <a:lstStyle/>
          <a:p>
            <a:fld id="{14EF7193-0897-4E7B-95DC-9AD9E780926B}" type="slidenum">
              <a:rPr lang="fr-FR" smtClean="0"/>
              <a:t>27</a:t>
            </a:fld>
            <a:endParaRPr lang="fr-FR"/>
          </a:p>
        </p:txBody>
      </p:sp>
    </p:spTree>
    <p:extLst>
      <p:ext uri="{BB962C8B-B14F-4D97-AF65-F5344CB8AC3E}">
        <p14:creationId xmlns:p14="http://schemas.microsoft.com/office/powerpoint/2010/main" val="3096296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smtClean="0"/>
              <a:t>We found f = 3 for water on PTFE, which is somewhat consistent with the hypothesis of a Cassie-Baxter state.</a:t>
            </a:r>
          </a:p>
          <a:p>
            <a:r>
              <a:rPr lang="en-US" sz="1200" kern="1200" dirty="0" smtClean="0">
                <a:solidFill>
                  <a:schemeClr val="tx1"/>
                </a:solidFill>
                <a:effectLst/>
                <a:latin typeface="+mn-lt"/>
                <a:ea typeface="+mn-ea"/>
                <a:cs typeface="+mn-cs"/>
              </a:rPr>
              <a:t>the values of &lt; </a:t>
            </a:r>
            <a:r>
              <a:rPr lang="en-US" sz="1200" i="1" kern="1200" dirty="0" smtClean="0">
                <a:solidFill>
                  <a:schemeClr val="tx1"/>
                </a:solidFill>
                <a:effectLst/>
                <a:latin typeface="+mn-lt"/>
                <a:ea typeface="+mn-ea"/>
                <a:cs typeface="+mn-cs"/>
              </a:rPr>
              <a:t>d </a:t>
            </a:r>
            <a:r>
              <a:rPr lang="en-US" sz="1200" kern="1200" dirty="0" smtClean="0">
                <a:solidFill>
                  <a:schemeClr val="tx1"/>
                </a:solidFill>
                <a:effectLst/>
                <a:latin typeface="+mn-lt"/>
                <a:ea typeface="+mn-ea"/>
                <a:cs typeface="+mn-cs"/>
              </a:rPr>
              <a:t>&gt; are the highest ones among all solids for each liquid. Once again, this is expected as PTFE is the only macromolecular material tested here: if &lt; </a:t>
            </a:r>
            <a:r>
              <a:rPr lang="en-US" sz="1200" i="1" kern="1200" dirty="0" smtClean="0">
                <a:solidFill>
                  <a:schemeClr val="tx1"/>
                </a:solidFill>
                <a:effectLst/>
                <a:latin typeface="+mn-lt"/>
                <a:ea typeface="+mn-ea"/>
                <a:cs typeface="+mn-cs"/>
              </a:rPr>
              <a:t>d</a:t>
            </a:r>
            <a:r>
              <a:rPr lang="en-US" sz="1200" kern="1200" dirty="0" smtClean="0">
                <a:solidFill>
                  <a:schemeClr val="tx1"/>
                </a:solidFill>
                <a:effectLst/>
                <a:latin typeface="+mn-lt"/>
                <a:ea typeface="+mn-ea"/>
                <a:cs typeface="+mn-cs"/>
              </a:rPr>
              <a:t> &gt; can be thought as the correlation distance between adsorption sites (or finite potential wells), then it makes sense to find the highest values for PTFE. </a:t>
            </a:r>
            <a:endParaRPr lang="fr-FR" dirty="0"/>
          </a:p>
        </p:txBody>
      </p:sp>
      <p:sp>
        <p:nvSpPr>
          <p:cNvPr id="4" name="Espace réservé du numéro de diapositive 3"/>
          <p:cNvSpPr>
            <a:spLocks noGrp="1"/>
          </p:cNvSpPr>
          <p:nvPr>
            <p:ph type="sldNum" sz="quarter" idx="10"/>
          </p:nvPr>
        </p:nvSpPr>
        <p:spPr/>
        <p:txBody>
          <a:bodyPr/>
          <a:lstStyle/>
          <a:p>
            <a:fld id="{14EF7193-0897-4E7B-95DC-9AD9E780926B}" type="slidenum">
              <a:rPr lang="fr-FR" smtClean="0"/>
              <a:t>28</a:t>
            </a:fld>
            <a:endParaRPr lang="fr-FR"/>
          </a:p>
        </p:txBody>
      </p:sp>
    </p:spTree>
    <p:extLst>
      <p:ext uri="{BB962C8B-B14F-4D97-AF65-F5344CB8AC3E}">
        <p14:creationId xmlns:p14="http://schemas.microsoft.com/office/powerpoint/2010/main" val="1632313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smtClean="0"/>
              <a:t>Methyl benzoate has consistently low f values across the whole dataset, it completely wets zirconia and it is the liquid that has the lowest contact angles on PTFE (Figure 3). Since this liquid is the only one tested here bearing an aromatic cycle capable of π-interactions, this peculiar behavior might be explained by its aromatic ring, and therefore to its specific chemistry. </a:t>
            </a:r>
            <a:endParaRPr lang="fr-FR" dirty="0"/>
          </a:p>
        </p:txBody>
      </p:sp>
      <p:sp>
        <p:nvSpPr>
          <p:cNvPr id="4" name="Espace réservé du numéro de diapositive 3"/>
          <p:cNvSpPr>
            <a:spLocks noGrp="1"/>
          </p:cNvSpPr>
          <p:nvPr>
            <p:ph type="sldNum" sz="quarter" idx="10"/>
          </p:nvPr>
        </p:nvSpPr>
        <p:spPr/>
        <p:txBody>
          <a:bodyPr/>
          <a:lstStyle/>
          <a:p>
            <a:fld id="{14EF7193-0897-4E7B-95DC-9AD9E780926B}" type="slidenum">
              <a:rPr lang="fr-FR" smtClean="0"/>
              <a:t>29</a:t>
            </a:fld>
            <a:endParaRPr lang="fr-FR"/>
          </a:p>
        </p:txBody>
      </p:sp>
    </p:spTree>
    <p:extLst>
      <p:ext uri="{BB962C8B-B14F-4D97-AF65-F5344CB8AC3E}">
        <p14:creationId xmlns:p14="http://schemas.microsoft.com/office/powerpoint/2010/main" val="398459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4EF7193-0897-4E7B-95DC-9AD9E780926B}" type="slidenum">
              <a:rPr lang="fr-FR" smtClean="0"/>
              <a:t>33</a:t>
            </a:fld>
            <a:endParaRPr lang="fr-FR"/>
          </a:p>
        </p:txBody>
      </p:sp>
    </p:spTree>
    <p:extLst>
      <p:ext uri="{BB962C8B-B14F-4D97-AF65-F5344CB8AC3E}">
        <p14:creationId xmlns:p14="http://schemas.microsoft.com/office/powerpoint/2010/main" val="2541484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4EF7193-0897-4E7B-95DC-9AD9E780926B}" type="slidenum">
              <a:rPr lang="fr-FR" smtClean="0"/>
              <a:t>2</a:t>
            </a:fld>
            <a:endParaRPr lang="fr-FR"/>
          </a:p>
        </p:txBody>
      </p:sp>
    </p:spTree>
    <p:extLst>
      <p:ext uri="{BB962C8B-B14F-4D97-AF65-F5344CB8AC3E}">
        <p14:creationId xmlns:p14="http://schemas.microsoft.com/office/powerpoint/2010/main" val="2277197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4EF7193-0897-4E7B-95DC-9AD9E780926B}" type="slidenum">
              <a:rPr lang="fr-FR" smtClean="0"/>
              <a:t>12</a:t>
            </a:fld>
            <a:endParaRPr lang="fr-FR"/>
          </a:p>
        </p:txBody>
      </p:sp>
    </p:spTree>
    <p:extLst>
      <p:ext uri="{BB962C8B-B14F-4D97-AF65-F5344CB8AC3E}">
        <p14:creationId xmlns:p14="http://schemas.microsoft.com/office/powerpoint/2010/main" val="2145035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D. </a:t>
            </a:r>
            <a:r>
              <a:rPr lang="en-US" sz="1200" b="0" i="0" u="none" strike="noStrike" kern="1200" baseline="0" dirty="0" err="1" smtClean="0">
                <a:solidFill>
                  <a:schemeClr val="tx1"/>
                </a:solidFill>
                <a:latin typeface="+mn-lt"/>
                <a:ea typeface="+mn-ea"/>
                <a:cs typeface="+mn-cs"/>
              </a:rPr>
              <a:t>Belardinelli</a:t>
            </a:r>
            <a:r>
              <a:rPr lang="en-US" sz="1200" b="0" i="0" u="none" strike="noStrike" kern="1200" baseline="0" dirty="0" smtClean="0">
                <a:solidFill>
                  <a:schemeClr val="tx1"/>
                </a:solidFill>
                <a:latin typeface="+mn-lt"/>
                <a:ea typeface="+mn-ea"/>
                <a:cs typeface="+mn-cs"/>
              </a:rPr>
              <a:t>, M. </a:t>
            </a:r>
            <a:r>
              <a:rPr lang="en-US" sz="1200" b="0" i="0" u="none" strike="noStrike" kern="1200" baseline="0" dirty="0" err="1" smtClean="0">
                <a:solidFill>
                  <a:schemeClr val="tx1"/>
                </a:solidFill>
                <a:latin typeface="+mn-lt"/>
                <a:ea typeface="+mn-ea"/>
                <a:cs typeface="+mn-cs"/>
              </a:rPr>
              <a:t>Sbragaglia</a:t>
            </a:r>
            <a:r>
              <a:rPr lang="en-US" sz="1200" b="0" i="0" u="none" strike="noStrike" kern="1200" baseline="0" dirty="0" smtClean="0">
                <a:solidFill>
                  <a:schemeClr val="tx1"/>
                </a:solidFill>
                <a:latin typeface="+mn-lt"/>
                <a:ea typeface="+mn-ea"/>
                <a:cs typeface="+mn-cs"/>
              </a:rPr>
              <a:t>, M. Gross, B. Andreotti, Thermal fluctuations of an</a:t>
            </a:r>
          </a:p>
          <a:p>
            <a:r>
              <a:rPr lang="en-US" sz="1200" b="0" i="0" u="none" strike="noStrike" kern="1200" baseline="0" dirty="0" smtClean="0">
                <a:solidFill>
                  <a:schemeClr val="tx1"/>
                </a:solidFill>
                <a:latin typeface="+mn-lt"/>
                <a:ea typeface="+mn-ea"/>
                <a:cs typeface="+mn-cs"/>
              </a:rPr>
              <a:t>interface near a contact line, Phys. Rev. E 94 (5) (2016), https://doi.org/</a:t>
            </a:r>
          </a:p>
          <a:p>
            <a:r>
              <a:rPr lang="fr-FR" sz="1200" b="0" i="0" u="none" strike="noStrike" kern="1200" baseline="0" dirty="0" smtClean="0">
                <a:solidFill>
                  <a:schemeClr val="tx1"/>
                </a:solidFill>
                <a:latin typeface="+mn-lt"/>
                <a:ea typeface="+mn-ea"/>
                <a:cs typeface="+mn-cs"/>
              </a:rPr>
              <a:t>10.1103/PhysRevE.94.052803 052803.</a:t>
            </a:r>
            <a:endParaRPr lang="fr-FR" dirty="0"/>
          </a:p>
        </p:txBody>
      </p:sp>
      <p:sp>
        <p:nvSpPr>
          <p:cNvPr id="4" name="Espace réservé du numéro de diapositive 3"/>
          <p:cNvSpPr>
            <a:spLocks noGrp="1"/>
          </p:cNvSpPr>
          <p:nvPr>
            <p:ph type="sldNum" sz="quarter" idx="10"/>
          </p:nvPr>
        </p:nvSpPr>
        <p:spPr/>
        <p:txBody>
          <a:bodyPr/>
          <a:lstStyle/>
          <a:p>
            <a:fld id="{14EF7193-0897-4E7B-95DC-9AD9E780926B}" type="slidenum">
              <a:rPr lang="fr-FR" smtClean="0"/>
              <a:t>13</a:t>
            </a:fld>
            <a:endParaRPr lang="fr-FR"/>
          </a:p>
        </p:txBody>
      </p:sp>
    </p:spTree>
    <p:extLst>
      <p:ext uri="{BB962C8B-B14F-4D97-AF65-F5344CB8AC3E}">
        <p14:creationId xmlns:p14="http://schemas.microsoft.com/office/powerpoint/2010/main" val="3394174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4EF7193-0897-4E7B-95DC-9AD9E780926B}" type="slidenum">
              <a:rPr lang="fr-FR" smtClean="0"/>
              <a:t>14</a:t>
            </a:fld>
            <a:endParaRPr lang="fr-FR"/>
          </a:p>
        </p:txBody>
      </p:sp>
    </p:spTree>
    <p:extLst>
      <p:ext uri="{BB962C8B-B14F-4D97-AF65-F5344CB8AC3E}">
        <p14:creationId xmlns:p14="http://schemas.microsoft.com/office/powerpoint/2010/main" val="2087526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4EF7193-0897-4E7B-95DC-9AD9E780926B}" type="slidenum">
              <a:rPr lang="fr-FR" smtClean="0"/>
              <a:t>15</a:t>
            </a:fld>
            <a:endParaRPr lang="fr-FR"/>
          </a:p>
        </p:txBody>
      </p:sp>
    </p:spTree>
    <p:extLst>
      <p:ext uri="{BB962C8B-B14F-4D97-AF65-F5344CB8AC3E}">
        <p14:creationId xmlns:p14="http://schemas.microsoft.com/office/powerpoint/2010/main" val="2195367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4EF7193-0897-4E7B-95DC-9AD9E780926B}" type="slidenum">
              <a:rPr lang="fr-FR" smtClean="0"/>
              <a:t>16</a:t>
            </a:fld>
            <a:endParaRPr lang="fr-FR"/>
          </a:p>
        </p:txBody>
      </p:sp>
    </p:spTree>
    <p:extLst>
      <p:ext uri="{BB962C8B-B14F-4D97-AF65-F5344CB8AC3E}">
        <p14:creationId xmlns:p14="http://schemas.microsoft.com/office/powerpoint/2010/main" val="3460775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smtClean="0"/>
              <a:t>Looking at the results provided by the fitting, the model seems in conformity with the basic assumptions: the fractal dimension f is usually found to be below 3, as expected. The cutoff length &lt; d &gt; is usually in the order of an interatomic distance. The fits are also very good and the linear regression is successful, with an average coefficient of determination of 96%. </a:t>
            </a:r>
            <a:endParaRPr lang="fr-FR" dirty="0"/>
          </a:p>
        </p:txBody>
      </p:sp>
      <p:sp>
        <p:nvSpPr>
          <p:cNvPr id="4" name="Espace réservé du numéro de diapositive 3"/>
          <p:cNvSpPr>
            <a:spLocks noGrp="1"/>
          </p:cNvSpPr>
          <p:nvPr>
            <p:ph type="sldNum" sz="quarter" idx="10"/>
          </p:nvPr>
        </p:nvSpPr>
        <p:spPr/>
        <p:txBody>
          <a:bodyPr/>
          <a:lstStyle/>
          <a:p>
            <a:fld id="{14EF7193-0897-4E7B-95DC-9AD9E780926B}" type="slidenum">
              <a:rPr lang="fr-FR" smtClean="0"/>
              <a:t>25</a:t>
            </a:fld>
            <a:endParaRPr lang="fr-FR"/>
          </a:p>
        </p:txBody>
      </p:sp>
    </p:spTree>
    <p:extLst>
      <p:ext uri="{BB962C8B-B14F-4D97-AF65-F5344CB8AC3E}">
        <p14:creationId xmlns:p14="http://schemas.microsoft.com/office/powerpoint/2010/main" val="2399551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smtClean="0"/>
              <a:t>Looking at the results provided by the fitting, the model seems in conformity with the basic assumptions: the fractal dimension f is usually found to be below 3, as expected. The cutoff length &lt; d &gt; is usually in the order of an interatomic distance. The fits are also very good and the linear regression is successful, with an average coefficient of determination of 96%. </a:t>
            </a:r>
            <a:endParaRPr lang="fr-FR" dirty="0"/>
          </a:p>
        </p:txBody>
      </p:sp>
      <p:sp>
        <p:nvSpPr>
          <p:cNvPr id="4" name="Espace réservé du numéro de diapositive 3"/>
          <p:cNvSpPr>
            <a:spLocks noGrp="1"/>
          </p:cNvSpPr>
          <p:nvPr>
            <p:ph type="sldNum" sz="quarter" idx="10"/>
          </p:nvPr>
        </p:nvSpPr>
        <p:spPr/>
        <p:txBody>
          <a:bodyPr/>
          <a:lstStyle/>
          <a:p>
            <a:fld id="{14EF7193-0897-4E7B-95DC-9AD9E780926B}" type="slidenum">
              <a:rPr lang="fr-FR" smtClean="0"/>
              <a:t>26</a:t>
            </a:fld>
            <a:endParaRPr lang="fr-FR"/>
          </a:p>
        </p:txBody>
      </p:sp>
    </p:spTree>
    <p:extLst>
      <p:ext uri="{BB962C8B-B14F-4D97-AF65-F5344CB8AC3E}">
        <p14:creationId xmlns:p14="http://schemas.microsoft.com/office/powerpoint/2010/main" val="3609435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fld id="{B46EF280-9D52-436A-B016-B0D363220638}" type="datetimeFigureOut">
              <a:rPr lang="fr-FR" smtClean="0"/>
              <a:t>11/04/2021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C707A88-1D81-44A2-BD45-BEAAC04D57FA}" type="slidenum">
              <a:rPr lang="fr-FR" smtClean="0"/>
              <a:t>‹N°›</a:t>
            </a:fld>
            <a:endParaRPr lang="fr-FR"/>
          </a:p>
        </p:txBody>
      </p:sp>
    </p:spTree>
    <p:extLst>
      <p:ext uri="{BB962C8B-B14F-4D97-AF65-F5344CB8AC3E}">
        <p14:creationId xmlns:p14="http://schemas.microsoft.com/office/powerpoint/2010/main" val="865366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46EF280-9D52-436A-B016-B0D363220638}" type="datetimeFigureOut">
              <a:rPr lang="fr-FR" smtClean="0"/>
              <a:t>11/04/2021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C707A88-1D81-44A2-BD45-BEAAC04D57FA}" type="slidenum">
              <a:rPr lang="fr-FR" smtClean="0"/>
              <a:t>‹N°›</a:t>
            </a:fld>
            <a:endParaRPr lang="fr-FR"/>
          </a:p>
        </p:txBody>
      </p:sp>
    </p:spTree>
    <p:extLst>
      <p:ext uri="{BB962C8B-B14F-4D97-AF65-F5344CB8AC3E}">
        <p14:creationId xmlns:p14="http://schemas.microsoft.com/office/powerpoint/2010/main" val="1529602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46EF280-9D52-436A-B016-B0D363220638}" type="datetimeFigureOut">
              <a:rPr lang="fr-FR" smtClean="0"/>
              <a:t>11/04/2021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C707A88-1D81-44A2-BD45-BEAAC04D57FA}" type="slidenum">
              <a:rPr lang="fr-FR" smtClean="0"/>
              <a:t>‹N°›</a:t>
            </a:fld>
            <a:endParaRPr lang="fr-FR"/>
          </a:p>
        </p:txBody>
      </p:sp>
    </p:spTree>
    <p:extLst>
      <p:ext uri="{BB962C8B-B14F-4D97-AF65-F5344CB8AC3E}">
        <p14:creationId xmlns:p14="http://schemas.microsoft.com/office/powerpoint/2010/main" val="1366018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46EF280-9D52-436A-B016-B0D363220638}" type="datetimeFigureOut">
              <a:rPr lang="fr-FR" smtClean="0"/>
              <a:t>11/04/2021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C707A88-1D81-44A2-BD45-BEAAC04D57FA}" type="slidenum">
              <a:rPr lang="fr-FR" smtClean="0"/>
              <a:t>‹N°›</a:t>
            </a:fld>
            <a:endParaRPr lang="fr-FR"/>
          </a:p>
        </p:txBody>
      </p:sp>
    </p:spTree>
    <p:extLst>
      <p:ext uri="{BB962C8B-B14F-4D97-AF65-F5344CB8AC3E}">
        <p14:creationId xmlns:p14="http://schemas.microsoft.com/office/powerpoint/2010/main" val="3164020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B46EF280-9D52-436A-B016-B0D363220638}" type="datetimeFigureOut">
              <a:rPr lang="fr-FR" smtClean="0"/>
              <a:t>11/04/2021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C707A88-1D81-44A2-BD45-BEAAC04D57FA}" type="slidenum">
              <a:rPr lang="fr-FR" smtClean="0"/>
              <a:t>‹N°›</a:t>
            </a:fld>
            <a:endParaRPr lang="fr-FR"/>
          </a:p>
        </p:txBody>
      </p:sp>
    </p:spTree>
    <p:extLst>
      <p:ext uri="{BB962C8B-B14F-4D97-AF65-F5344CB8AC3E}">
        <p14:creationId xmlns:p14="http://schemas.microsoft.com/office/powerpoint/2010/main" val="2424900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B46EF280-9D52-436A-B016-B0D363220638}" type="datetimeFigureOut">
              <a:rPr lang="fr-FR" smtClean="0"/>
              <a:t>11/04/2021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C707A88-1D81-44A2-BD45-BEAAC04D57FA}" type="slidenum">
              <a:rPr lang="fr-FR" smtClean="0"/>
              <a:t>‹N°›</a:t>
            </a:fld>
            <a:endParaRPr lang="fr-FR"/>
          </a:p>
        </p:txBody>
      </p:sp>
    </p:spTree>
    <p:extLst>
      <p:ext uri="{BB962C8B-B14F-4D97-AF65-F5344CB8AC3E}">
        <p14:creationId xmlns:p14="http://schemas.microsoft.com/office/powerpoint/2010/main" val="3347035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B46EF280-9D52-436A-B016-B0D363220638}" type="datetimeFigureOut">
              <a:rPr lang="fr-FR" smtClean="0"/>
              <a:t>11/04/2021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8C707A88-1D81-44A2-BD45-BEAAC04D57FA}" type="slidenum">
              <a:rPr lang="fr-FR" smtClean="0"/>
              <a:t>‹N°›</a:t>
            </a:fld>
            <a:endParaRPr lang="fr-FR"/>
          </a:p>
        </p:txBody>
      </p:sp>
    </p:spTree>
    <p:extLst>
      <p:ext uri="{BB962C8B-B14F-4D97-AF65-F5344CB8AC3E}">
        <p14:creationId xmlns:p14="http://schemas.microsoft.com/office/powerpoint/2010/main" val="591330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B46EF280-9D52-436A-B016-B0D363220638}" type="datetimeFigureOut">
              <a:rPr lang="fr-FR" smtClean="0"/>
              <a:t>11/04/2021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8C707A88-1D81-44A2-BD45-BEAAC04D57FA}" type="slidenum">
              <a:rPr lang="fr-FR" smtClean="0"/>
              <a:t>‹N°›</a:t>
            </a:fld>
            <a:endParaRPr lang="fr-FR"/>
          </a:p>
        </p:txBody>
      </p:sp>
    </p:spTree>
    <p:extLst>
      <p:ext uri="{BB962C8B-B14F-4D97-AF65-F5344CB8AC3E}">
        <p14:creationId xmlns:p14="http://schemas.microsoft.com/office/powerpoint/2010/main" val="1493835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46EF280-9D52-436A-B016-B0D363220638}" type="datetimeFigureOut">
              <a:rPr lang="fr-FR" smtClean="0"/>
              <a:t>11/04/2021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8C707A88-1D81-44A2-BD45-BEAAC04D57FA}" type="slidenum">
              <a:rPr lang="fr-FR" smtClean="0"/>
              <a:t>‹N°›</a:t>
            </a:fld>
            <a:endParaRPr lang="fr-FR"/>
          </a:p>
        </p:txBody>
      </p:sp>
    </p:spTree>
    <p:extLst>
      <p:ext uri="{BB962C8B-B14F-4D97-AF65-F5344CB8AC3E}">
        <p14:creationId xmlns:p14="http://schemas.microsoft.com/office/powerpoint/2010/main" val="1922512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B46EF280-9D52-436A-B016-B0D363220638}" type="datetimeFigureOut">
              <a:rPr lang="fr-FR" smtClean="0"/>
              <a:t>11/04/2021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C707A88-1D81-44A2-BD45-BEAAC04D57FA}" type="slidenum">
              <a:rPr lang="fr-FR" smtClean="0"/>
              <a:t>‹N°›</a:t>
            </a:fld>
            <a:endParaRPr lang="fr-FR"/>
          </a:p>
        </p:txBody>
      </p:sp>
    </p:spTree>
    <p:extLst>
      <p:ext uri="{BB962C8B-B14F-4D97-AF65-F5344CB8AC3E}">
        <p14:creationId xmlns:p14="http://schemas.microsoft.com/office/powerpoint/2010/main" val="66265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B46EF280-9D52-436A-B016-B0D363220638}" type="datetimeFigureOut">
              <a:rPr lang="fr-FR" smtClean="0"/>
              <a:t>11/04/2021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C707A88-1D81-44A2-BD45-BEAAC04D57FA}" type="slidenum">
              <a:rPr lang="fr-FR" smtClean="0"/>
              <a:t>‹N°›</a:t>
            </a:fld>
            <a:endParaRPr lang="fr-FR"/>
          </a:p>
        </p:txBody>
      </p:sp>
    </p:spTree>
    <p:extLst>
      <p:ext uri="{BB962C8B-B14F-4D97-AF65-F5344CB8AC3E}">
        <p14:creationId xmlns:p14="http://schemas.microsoft.com/office/powerpoint/2010/main" val="4277594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6EF280-9D52-436A-B016-B0D363220638}" type="datetimeFigureOut">
              <a:rPr lang="fr-FR" smtClean="0"/>
              <a:t>11/04/2021</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07A88-1D81-44A2-BD45-BEAAC04D57FA}" type="slidenum">
              <a:rPr lang="fr-FR" smtClean="0"/>
              <a:t>‹N°›</a:t>
            </a:fld>
            <a:endParaRPr lang="fr-FR"/>
          </a:p>
        </p:txBody>
      </p:sp>
    </p:spTree>
    <p:extLst>
      <p:ext uri="{BB962C8B-B14F-4D97-AF65-F5344CB8AC3E}">
        <p14:creationId xmlns:p14="http://schemas.microsoft.com/office/powerpoint/2010/main" val="23306679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5.xml"/><Relationship Id="rId7" Type="http://schemas.openxmlformats.org/officeDocument/2006/relationships/diagramData" Target="../diagrams/data10.xml"/><Relationship Id="rId12" Type="http://schemas.openxmlformats.org/officeDocument/2006/relationships/image" Target="../media/image5.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5.xml"/><Relationship Id="rId11" Type="http://schemas.openxmlformats.org/officeDocument/2006/relationships/image" Target="../media/image17.png"/><Relationship Id="rId5" Type="http://schemas.openxmlformats.org/officeDocument/2006/relationships/diagramColors" Target="../diagrams/colors5.xml"/><Relationship Id="rId10"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6.xml"/><Relationship Id="rId7" Type="http://schemas.openxmlformats.org/officeDocument/2006/relationships/diagramData" Target="../diagrams/data12.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6.xml"/><Relationship Id="rId11" Type="http://schemas.openxmlformats.org/officeDocument/2006/relationships/image" Target="../media/image23.png"/><Relationship Id="rId5" Type="http://schemas.openxmlformats.org/officeDocument/2006/relationships/diagramColors" Target="../diagrams/colors6.xml"/><Relationship Id="rId10" Type="http://schemas.openxmlformats.org/officeDocument/2006/relationships/diagramColors" Target="../diagrams/colors6.xml"/><Relationship Id="rId4" Type="http://schemas.openxmlformats.org/officeDocument/2006/relationships/diagramQuickStyle" Target="../diagrams/quickStyle6.xml"/><Relationship Id="rId9"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24.emf"/><Relationship Id="rId5" Type="http://schemas.openxmlformats.org/officeDocument/2006/relationships/oleObject" Target="../embeddings/oleObject8.bin"/><Relationship Id="rId4" Type="http://schemas.openxmlformats.org/officeDocument/2006/relationships/image" Target="../media/image23.e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26.emf"/><Relationship Id="rId5" Type="http://schemas.openxmlformats.org/officeDocument/2006/relationships/oleObject" Target="../embeddings/oleObject10.bin"/><Relationship Id="rId4" Type="http://schemas.openxmlformats.org/officeDocument/2006/relationships/image" Target="../media/image25.e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28.emf"/><Relationship Id="rId5" Type="http://schemas.openxmlformats.org/officeDocument/2006/relationships/oleObject" Target="../embeddings/oleObject12.bin"/><Relationship Id="rId4" Type="http://schemas.openxmlformats.org/officeDocument/2006/relationships/image" Target="../media/image27.e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9.wmf"/><Relationship Id="rId5" Type="http://schemas.openxmlformats.org/officeDocument/2006/relationships/oleObject" Target="../embeddings/oleObject2.bin"/><Relationship Id="rId10" Type="http://schemas.openxmlformats.org/officeDocument/2006/relationships/image" Target="../media/image12.emf"/><Relationship Id="rId4" Type="http://schemas.openxmlformats.org/officeDocument/2006/relationships/image" Target="../media/image8.wmf"/><Relationship Id="rId9" Type="http://schemas.openxmlformats.org/officeDocument/2006/relationships/image" Target="../media/image11.emf"/></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oleObject" Target="../embeddings/oleObject4.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9.wmf"/><Relationship Id="rId5" Type="http://schemas.openxmlformats.org/officeDocument/2006/relationships/oleObject" Target="../embeddings/oleObject2.bin"/><Relationship Id="rId10" Type="http://schemas.openxmlformats.org/officeDocument/2006/relationships/image" Target="../media/image12.emf"/><Relationship Id="rId4" Type="http://schemas.openxmlformats.org/officeDocument/2006/relationships/image" Target="../media/image13.wmf"/><Relationship Id="rId9" Type="http://schemas.openxmlformats.org/officeDocument/2006/relationships/image" Target="../media/image11.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diagramQuickStyle" Target="../diagrams/quickStyle2.xml"/><Relationship Id="rId3" Type="http://schemas.openxmlformats.org/officeDocument/2006/relationships/oleObject" Target="../embeddings/oleObject5.bin"/><Relationship Id="rId7" Type="http://schemas.openxmlformats.org/officeDocument/2006/relationships/diagramLayout" Target="../diagrams/layout2.xml"/><Relationship Id="rId12" Type="http://schemas.openxmlformats.org/officeDocument/2006/relationships/diagramLayout" Target="../diagrams/layout2.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diagramData" Target="../diagrams/data3.xml"/><Relationship Id="rId11" Type="http://schemas.openxmlformats.org/officeDocument/2006/relationships/diagramData" Target="../diagrams/data4.xml"/><Relationship Id="rId5" Type="http://schemas.openxmlformats.org/officeDocument/2006/relationships/image" Target="../media/image15.png"/><Relationship Id="rId10" Type="http://schemas.microsoft.com/office/2007/relationships/diagramDrawing" Target="../diagrams/drawing2.xml"/><Relationship Id="rId4" Type="http://schemas.openxmlformats.org/officeDocument/2006/relationships/image" Target="../media/image14.emf"/><Relationship Id="rId9" Type="http://schemas.openxmlformats.org/officeDocument/2006/relationships/diagramColors" Target="../diagrams/colors2.xml"/><Relationship Id="rId14" Type="http://schemas.openxmlformats.org/officeDocument/2006/relationships/diagramColors" Target="../diagrams/colors2.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diagramColors" Target="../diagrams/colors3.xml"/><Relationship Id="rId3" Type="http://schemas.openxmlformats.org/officeDocument/2006/relationships/oleObject" Target="../embeddings/oleObject6.bin"/><Relationship Id="rId7" Type="http://schemas.openxmlformats.org/officeDocument/2006/relationships/diagramQuickStyle" Target="../diagrams/quickStyle3.xml"/><Relationship Id="rId12" Type="http://schemas.openxmlformats.org/officeDocument/2006/relationships/diagramQuickStyle" Target="../diagrams/quickStyle3.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diagramLayout" Target="../diagrams/layout3.xml"/><Relationship Id="rId11" Type="http://schemas.openxmlformats.org/officeDocument/2006/relationships/diagramLayout" Target="../diagrams/layout3.xml"/><Relationship Id="rId5" Type="http://schemas.openxmlformats.org/officeDocument/2006/relationships/diagramData" Target="../diagrams/data5.xml"/><Relationship Id="rId10" Type="http://schemas.openxmlformats.org/officeDocument/2006/relationships/diagramData" Target="../diagrams/data6.xml"/><Relationship Id="rId4" Type="http://schemas.openxmlformats.org/officeDocument/2006/relationships/image" Target="../media/image16.emf"/><Relationship Id="rId9" Type="http://schemas.microsoft.com/office/2007/relationships/diagramDrawing" Target="../diagrams/drawing3.xml"/><Relationship Id="rId1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4.xml"/><Relationship Id="rId7" Type="http://schemas.openxmlformats.org/officeDocument/2006/relationships/diagramData" Target="../diagrams/data8.xml"/><Relationship Id="rId12" Type="http://schemas.openxmlformats.org/officeDocument/2006/relationships/image" Target="../media/image5.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4.xml"/><Relationship Id="rId11" Type="http://schemas.openxmlformats.org/officeDocument/2006/relationships/image" Target="../media/image17.png"/><Relationship Id="rId5" Type="http://schemas.openxmlformats.org/officeDocument/2006/relationships/diagramColors" Target="../diagrams/colors4.xml"/><Relationship Id="rId10"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0" y="3392488"/>
            <a:ext cx="12192000" cy="3465512"/>
          </a:xfrm>
          <a:prstGeom prst="rect">
            <a:avLst/>
          </a:prstGeom>
        </p:spPr>
      </p:pic>
      <p:sp>
        <p:nvSpPr>
          <p:cNvPr id="2" name="Titre 1"/>
          <p:cNvSpPr>
            <a:spLocks noGrp="1"/>
          </p:cNvSpPr>
          <p:nvPr>
            <p:ph type="ctrTitle"/>
          </p:nvPr>
        </p:nvSpPr>
        <p:spPr>
          <a:xfrm>
            <a:off x="598964" y="943142"/>
            <a:ext cx="8526101" cy="2027556"/>
          </a:xfrm>
        </p:spPr>
        <p:txBody>
          <a:bodyPr rtlCol="0">
            <a:noAutofit/>
          </a:bodyPr>
          <a:lstStyle/>
          <a:p>
            <a:pPr algn="l" fontAlgn="auto">
              <a:spcAft>
                <a:spcPts val="0"/>
              </a:spcAft>
              <a:defRPr/>
            </a:pPr>
            <a:r>
              <a:rPr lang="en-US" b="1" dirty="0"/>
              <a:t>Temperature-dependence of the static contact angle</a:t>
            </a:r>
            <a:r>
              <a:rPr lang="fr-FR" b="1" dirty="0" smtClean="0">
                <a:latin typeface="Arial" panose="020B0604020202020204" pitchFamily="34" charset="0"/>
                <a:cs typeface="Arial" panose="020B0604020202020204" pitchFamily="34" charset="0"/>
              </a:rPr>
              <a:t/>
            </a:r>
            <a:br>
              <a:rPr lang="fr-FR" b="1" dirty="0" smtClean="0">
                <a:latin typeface="Arial" panose="020B0604020202020204" pitchFamily="34" charset="0"/>
                <a:cs typeface="Arial" panose="020B0604020202020204" pitchFamily="34" charset="0"/>
              </a:rPr>
            </a:br>
            <a:r>
              <a:rPr lang="en-US" sz="3200" b="1" dirty="0" smtClean="0"/>
              <a:t>A </a:t>
            </a:r>
            <a:r>
              <a:rPr lang="en-US" sz="3200" b="1" dirty="0"/>
              <a:t>universal scaling law covering ideal cases, roughness effects and the transition to total wetting</a:t>
            </a:r>
            <a:endParaRPr lang="fr-FR" sz="3200" b="1" dirty="0">
              <a:latin typeface="Arial" panose="020B0604020202020204" pitchFamily="34" charset="0"/>
              <a:cs typeface="Arial" panose="020B0604020202020204" pitchFamily="34" charset="0"/>
            </a:endParaRPr>
          </a:p>
        </p:txBody>
      </p:sp>
      <p:sp>
        <p:nvSpPr>
          <p:cNvPr id="2051" name="Sous-titre 2"/>
          <p:cNvSpPr>
            <a:spLocks noGrp="1"/>
          </p:cNvSpPr>
          <p:nvPr>
            <p:ph type="subTitle" idx="1"/>
          </p:nvPr>
        </p:nvSpPr>
        <p:spPr>
          <a:xfrm>
            <a:off x="6642654" y="4269054"/>
            <a:ext cx="4780614" cy="1957090"/>
          </a:xfrm>
          <a:solidFill>
            <a:schemeClr val="tx1">
              <a:alpha val="47000"/>
            </a:schemeClr>
          </a:solidFill>
          <a:effectLst>
            <a:softEdge rad="31750"/>
          </a:effectLst>
        </p:spPr>
        <p:txBody>
          <a:bodyPr>
            <a:noAutofit/>
          </a:bodyPr>
          <a:lstStyle/>
          <a:p>
            <a:r>
              <a:rPr lang="fr-FR" altLang="en-US" sz="1800" b="1" dirty="0" smtClean="0">
                <a:solidFill>
                  <a:schemeClr val="bg1"/>
                </a:solidFill>
                <a:latin typeface="Arial" panose="020B0604020202020204" pitchFamily="34" charset="0"/>
                <a:cs typeface="Arial" panose="020B0604020202020204" pitchFamily="34" charset="0"/>
              </a:rPr>
              <a:t>Benoît </a:t>
            </a:r>
            <a:r>
              <a:rPr lang="fr-FR" altLang="en-US" sz="1800" b="1" dirty="0" err="1" smtClean="0">
                <a:solidFill>
                  <a:schemeClr val="bg1"/>
                </a:solidFill>
                <a:latin typeface="Arial" panose="020B0604020202020204" pitchFamily="34" charset="0"/>
                <a:cs typeface="Arial" panose="020B0604020202020204" pitchFamily="34" charset="0"/>
              </a:rPr>
              <a:t>Duchemin</a:t>
            </a:r>
            <a:r>
              <a:rPr lang="fr-FR" altLang="en-US" sz="1800" b="1" dirty="0" smtClean="0">
                <a:solidFill>
                  <a:schemeClr val="bg1"/>
                </a:solidFill>
                <a:latin typeface="Arial" panose="020B0604020202020204" pitchFamily="34" charset="0"/>
                <a:cs typeface="Arial" panose="020B0604020202020204" pitchFamily="34" charset="0"/>
              </a:rPr>
              <a:t>, Guillaume </a:t>
            </a:r>
            <a:r>
              <a:rPr lang="fr-FR" altLang="en-US" sz="1800" b="1" dirty="0" err="1" smtClean="0">
                <a:solidFill>
                  <a:schemeClr val="bg1"/>
                </a:solidFill>
                <a:latin typeface="Arial" panose="020B0604020202020204" pitchFamily="34" charset="0"/>
                <a:cs typeface="Arial" panose="020B0604020202020204" pitchFamily="34" charset="0"/>
              </a:rPr>
              <a:t>Cazaux</a:t>
            </a:r>
            <a:r>
              <a:rPr lang="fr-FR" altLang="en-US" sz="1800" b="1" dirty="0" smtClean="0">
                <a:solidFill>
                  <a:schemeClr val="bg1"/>
                </a:solidFill>
                <a:latin typeface="Arial" panose="020B0604020202020204" pitchFamily="34" charset="0"/>
                <a:cs typeface="Arial" panose="020B0604020202020204" pitchFamily="34" charset="0"/>
              </a:rPr>
              <a:t>, Moussa Gomina, Joël </a:t>
            </a:r>
            <a:r>
              <a:rPr lang="fr-FR" altLang="en-US" sz="1800" b="1" dirty="0" err="1" smtClean="0">
                <a:solidFill>
                  <a:schemeClr val="bg1"/>
                </a:solidFill>
                <a:latin typeface="Arial" panose="020B0604020202020204" pitchFamily="34" charset="0"/>
                <a:cs typeface="Arial" panose="020B0604020202020204" pitchFamily="34" charset="0"/>
              </a:rPr>
              <a:t>Bréard</a:t>
            </a:r>
            <a:endParaRPr lang="fr-FR" altLang="en-US" sz="1800" b="1" dirty="0" smtClean="0">
              <a:solidFill>
                <a:schemeClr val="bg1"/>
              </a:solidFill>
              <a:latin typeface="Arial" panose="020B0604020202020204" pitchFamily="34" charset="0"/>
              <a:cs typeface="Arial" panose="020B0604020202020204" pitchFamily="34" charset="0"/>
            </a:endParaRPr>
          </a:p>
          <a:p>
            <a:r>
              <a:rPr lang="fr-FR" altLang="en-US" sz="1800" b="1" dirty="0" smtClean="0">
                <a:solidFill>
                  <a:schemeClr val="bg1"/>
                </a:solidFill>
                <a:latin typeface="Arial" panose="020B0604020202020204" pitchFamily="34" charset="0"/>
                <a:cs typeface="Arial" panose="020B0604020202020204" pitchFamily="34" charset="0"/>
              </a:rPr>
              <a:t>Laboratoire Ondes et Milieux Complexes Normandie Université, CNRS</a:t>
            </a:r>
          </a:p>
          <a:p>
            <a:r>
              <a:rPr lang="fr-FR" altLang="en-US" sz="1800" b="1" dirty="0" smtClean="0">
                <a:solidFill>
                  <a:schemeClr val="bg1"/>
                </a:solidFill>
                <a:latin typeface="Arial" panose="020B0604020202020204" pitchFamily="34" charset="0"/>
                <a:cs typeface="Arial" panose="020B0604020202020204" pitchFamily="34" charset="0"/>
              </a:rPr>
              <a:t>LE HAVRE, FRANCE</a:t>
            </a:r>
            <a:endParaRPr lang="fr-FR" altLang="en-US" sz="1800" b="1" dirty="0">
              <a:solidFill>
                <a:schemeClr val="bg1"/>
              </a:solidFill>
              <a:latin typeface="Arial" panose="020B0604020202020204" pitchFamily="34" charset="0"/>
              <a:cs typeface="Arial" panose="020B0604020202020204" pitchFamily="34" charset="0"/>
            </a:endParaRPr>
          </a:p>
          <a:p>
            <a:r>
              <a:rPr lang="fr-FR" altLang="en-US" sz="1800" b="1" i="1" dirty="0" smtClean="0">
                <a:solidFill>
                  <a:schemeClr val="bg1"/>
                </a:solidFill>
                <a:latin typeface="Arial" panose="020B0604020202020204" pitchFamily="34" charset="0"/>
                <a:cs typeface="Arial" panose="020B0604020202020204" pitchFamily="34" charset="0"/>
              </a:rPr>
              <a:t>ACS </a:t>
            </a:r>
            <a:r>
              <a:rPr lang="fr-FR" altLang="en-US" sz="1800" b="1" i="1" dirty="0" err="1" smtClean="0">
                <a:solidFill>
                  <a:schemeClr val="bg1"/>
                </a:solidFill>
                <a:latin typeface="Arial" panose="020B0604020202020204" pitchFamily="34" charset="0"/>
                <a:cs typeface="Arial" panose="020B0604020202020204" pitchFamily="34" charset="0"/>
              </a:rPr>
              <a:t>spring</a:t>
            </a:r>
            <a:r>
              <a:rPr lang="fr-FR" altLang="en-US" sz="1800" b="1" i="1" dirty="0" smtClean="0">
                <a:solidFill>
                  <a:schemeClr val="bg1"/>
                </a:solidFill>
                <a:latin typeface="Arial" panose="020B0604020202020204" pitchFamily="34" charset="0"/>
                <a:cs typeface="Arial" panose="020B0604020202020204" pitchFamily="34" charset="0"/>
              </a:rPr>
              <a:t> 2021 national meeting</a:t>
            </a:r>
          </a:p>
        </p:txBody>
      </p:sp>
      <p:sp>
        <p:nvSpPr>
          <p:cNvPr id="5" name="Espace réservé du numéro de diapositive 4"/>
          <p:cNvSpPr>
            <a:spLocks noGrp="1"/>
          </p:cNvSpPr>
          <p:nvPr>
            <p:ph type="sldNum" sz="quarter" idx="12"/>
          </p:nvPr>
        </p:nvSpPr>
        <p:spPr/>
        <p:txBody>
          <a:bodyPr/>
          <a:lstStyle/>
          <a:p>
            <a:fld id="{16B56795-E6C4-4CF6-894A-90D216EC744B}" type="slidenum">
              <a:rPr lang="fr-FR" altLang="en-US" smtClean="0"/>
              <a:pPr/>
              <a:t>1</a:t>
            </a:fld>
            <a:endParaRPr lang="fr-FR" altLang="en-US" dirty="0"/>
          </a:p>
        </p:txBody>
      </p:sp>
      <p:pic>
        <p:nvPicPr>
          <p:cNvPr id="12" name="Imag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639750" y="89651"/>
            <a:ext cx="1539875"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39750" y="2328331"/>
            <a:ext cx="1678814" cy="974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 5"/>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09219" y="1055341"/>
            <a:ext cx="1515286" cy="1136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8793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12" name="Diagramme 11"/>
              <p:cNvGraphicFramePr/>
              <p:nvPr>
                <p:extLst>
                  <p:ext uri="{D42A27DB-BD31-4B8C-83A1-F6EECF244321}">
                    <p14:modId xmlns:p14="http://schemas.microsoft.com/office/powerpoint/2010/main" val="1689294556"/>
                  </p:ext>
                </p:extLst>
              </p:nvPr>
            </p:nvGraphicFramePr>
            <p:xfrm>
              <a:off x="6275294" y="1039207"/>
              <a:ext cx="5916706" cy="51636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12" name="Diagramme 11"/>
              <p:cNvGraphicFramePr/>
              <p:nvPr>
                <p:extLst>
                  <p:ext uri="{D42A27DB-BD31-4B8C-83A1-F6EECF244321}">
                    <p14:modId xmlns:p14="http://schemas.microsoft.com/office/powerpoint/2010/main" val="1689294556"/>
                  </p:ext>
                </p:extLst>
              </p:nvPr>
            </p:nvGraphicFramePr>
            <p:xfrm>
              <a:off x="6275294" y="1039207"/>
              <a:ext cx="5916706" cy="516367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sp>
        <p:nvSpPr>
          <p:cNvPr id="13" name="ZoneTexte 12"/>
          <p:cNvSpPr txBox="1"/>
          <p:nvPr/>
        </p:nvSpPr>
        <p:spPr>
          <a:xfrm>
            <a:off x="6788075" y="491472"/>
            <a:ext cx="2538805" cy="461665"/>
          </a:xfrm>
          <a:prstGeom prst="rect">
            <a:avLst/>
          </a:prstGeom>
          <a:noFill/>
        </p:spPr>
        <p:txBody>
          <a:bodyPr wrap="square" rtlCol="0">
            <a:spAutoFit/>
          </a:bodyPr>
          <a:lstStyle/>
          <a:p>
            <a:r>
              <a:rPr lang="fr-FR" sz="2400" b="1" dirty="0" smtClean="0"/>
              <a:t>Method:</a:t>
            </a:r>
            <a:endParaRPr lang="fr-FR" sz="2400" b="1" dirty="0"/>
          </a:p>
        </p:txBody>
      </p:sp>
      <p:sp>
        <p:nvSpPr>
          <p:cNvPr id="5" name="Flèche droite 4"/>
          <p:cNvSpPr/>
          <p:nvPr/>
        </p:nvSpPr>
        <p:spPr>
          <a:xfrm>
            <a:off x="5910607" y="3118974"/>
            <a:ext cx="2763810" cy="77455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a:p>
        </p:txBody>
      </p:sp>
      <p:pic>
        <p:nvPicPr>
          <p:cNvPr id="8" name="Image 7"/>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1153995"/>
            <a:ext cx="6012000" cy="3929958"/>
          </a:xfrm>
          <a:prstGeom prst="rect">
            <a:avLst/>
          </a:prstGeom>
          <a:noFill/>
        </p:spPr>
      </p:pic>
      <p:sp>
        <p:nvSpPr>
          <p:cNvPr id="2" name="Rectangle 1"/>
          <p:cNvSpPr/>
          <p:nvPr/>
        </p:nvSpPr>
        <p:spPr>
          <a:xfrm>
            <a:off x="0" y="5119839"/>
            <a:ext cx="6096000" cy="1477328"/>
          </a:xfrm>
          <a:prstGeom prst="rect">
            <a:avLst/>
          </a:prstGeom>
        </p:spPr>
        <p:txBody>
          <a:bodyPr>
            <a:spAutoFit/>
          </a:bodyPr>
          <a:lstStyle/>
          <a:p>
            <a:pPr algn="ctr"/>
            <a:r>
              <a:rPr lang="en-US" dirty="0">
                <a:latin typeface="Times" panose="02020603050405020304" pitchFamily="18" charset="0"/>
                <a:ea typeface="Times New Roman" panose="02020603050405020304" pitchFamily="18" charset="0"/>
                <a:cs typeface="Times New Roman" panose="02020603050405020304" pitchFamily="18" charset="0"/>
              </a:rPr>
              <a:t>Calculated dispersive components of the surface tensions of water (</a:t>
            </a:r>
            <a:r>
              <a:rPr lang="en-US" dirty="0">
                <a:solidFill>
                  <a:srgbClr val="808080"/>
                </a:solidFill>
                <a:latin typeface="Times" panose="02020603050405020304" pitchFamily="18" charset="0"/>
                <a:ea typeface="Times New Roman" panose="02020603050405020304" pitchFamily="18" charset="0"/>
                <a:cs typeface="Times New Roman" panose="02020603050405020304" pitchFamily="18" charset="0"/>
                <a:sym typeface="Wingdings 2" panose="05020102010507070707" pitchFamily="18" charset="2"/>
              </a:rPr>
              <a:t></a:t>
            </a:r>
            <a:r>
              <a:rPr lang="en-US" dirty="0">
                <a:latin typeface="Times" panose="02020603050405020304" pitchFamily="18" charset="0"/>
                <a:ea typeface="Times New Roman" panose="02020603050405020304" pitchFamily="18" charset="0"/>
                <a:cs typeface="Times New Roman" panose="02020603050405020304" pitchFamily="18" charset="0"/>
              </a:rPr>
              <a:t>), glycerol (</a:t>
            </a:r>
            <a:r>
              <a:rPr lang="en-US" dirty="0">
                <a:solidFill>
                  <a:srgbClr val="808080"/>
                </a:solidFill>
                <a:latin typeface="Times" panose="02020603050405020304" pitchFamily="18" charset="0"/>
                <a:ea typeface="Times New Roman" panose="02020603050405020304" pitchFamily="18" charset="0"/>
                <a:cs typeface="Times New Roman" panose="02020603050405020304" pitchFamily="18" charset="0"/>
                <a:sym typeface="Wingdings 3" panose="05040102010807070707" pitchFamily="18" charset="2"/>
              </a:rPr>
              <a:t></a:t>
            </a:r>
            <a:r>
              <a:rPr lang="en-US" dirty="0">
                <a:latin typeface="Times" panose="02020603050405020304" pitchFamily="18" charset="0"/>
                <a:ea typeface="Times New Roman" panose="02020603050405020304" pitchFamily="18" charset="0"/>
                <a:cs typeface="Times New Roman" panose="02020603050405020304" pitchFamily="18" charset="0"/>
              </a:rPr>
              <a:t>), </a:t>
            </a:r>
            <a:r>
              <a:rPr lang="en-US" dirty="0" err="1">
                <a:latin typeface="Times" panose="02020603050405020304" pitchFamily="18" charset="0"/>
                <a:ea typeface="Times New Roman" panose="02020603050405020304" pitchFamily="18" charset="0"/>
                <a:cs typeface="Times New Roman" panose="02020603050405020304" pitchFamily="18" charset="0"/>
              </a:rPr>
              <a:t>formamide</a:t>
            </a:r>
            <a:r>
              <a:rPr lang="en-US" dirty="0">
                <a:latin typeface="Times" panose="02020603050405020304" pitchFamily="18" charset="0"/>
                <a:ea typeface="Times New Roman" panose="02020603050405020304" pitchFamily="18" charset="0"/>
                <a:cs typeface="Times New Roman" panose="02020603050405020304" pitchFamily="18" charset="0"/>
              </a:rPr>
              <a:t> (</a:t>
            </a:r>
            <a:r>
              <a:rPr lang="en-US" dirty="0">
                <a:solidFill>
                  <a:srgbClr val="808080"/>
                </a:solidFill>
                <a:latin typeface="Times" panose="02020603050405020304" pitchFamily="18" charset="0"/>
                <a:ea typeface="Times New Roman" panose="02020603050405020304" pitchFamily="18" charset="0"/>
                <a:cs typeface="Times New Roman" panose="02020603050405020304" pitchFamily="18" charset="0"/>
                <a:sym typeface="Wingdings 2" panose="05020102010507070707" pitchFamily="18" charset="2"/>
              </a:rPr>
              <a:t></a:t>
            </a:r>
            <a:r>
              <a:rPr lang="en-US" dirty="0">
                <a:latin typeface="Times" panose="02020603050405020304" pitchFamily="18" charset="0"/>
                <a:ea typeface="Times New Roman" panose="02020603050405020304" pitchFamily="18" charset="0"/>
                <a:cs typeface="Times New Roman" panose="02020603050405020304" pitchFamily="18" charset="0"/>
              </a:rPr>
              <a:t>), methylene iodide (</a:t>
            </a:r>
            <a:r>
              <a:rPr lang="en-US" dirty="0">
                <a:latin typeface="Times" panose="02020603050405020304" pitchFamily="18" charset="0"/>
                <a:ea typeface="Times New Roman" panose="02020603050405020304" pitchFamily="18" charset="0"/>
                <a:cs typeface="Times New Roman" panose="02020603050405020304" pitchFamily="18" charset="0"/>
                <a:sym typeface="Wingdings 2" panose="05020102010507070707" pitchFamily="18" charset="2"/>
              </a:rPr>
              <a:t></a:t>
            </a:r>
            <a:r>
              <a:rPr lang="en-US" dirty="0">
                <a:latin typeface="Times" panose="02020603050405020304" pitchFamily="18" charset="0"/>
                <a:ea typeface="Times New Roman" panose="02020603050405020304" pitchFamily="18" charset="0"/>
                <a:cs typeface="Times New Roman" panose="02020603050405020304" pitchFamily="18" charset="0"/>
              </a:rPr>
              <a:t>), ethylene carbonate (</a:t>
            </a:r>
            <a:r>
              <a:rPr lang="en-US" dirty="0">
                <a:latin typeface="Times" panose="02020603050405020304" pitchFamily="18" charset="0"/>
                <a:ea typeface="Times New Roman" panose="02020603050405020304" pitchFamily="18" charset="0"/>
                <a:cs typeface="Times New Roman" panose="02020603050405020304" pitchFamily="18" charset="0"/>
                <a:sym typeface="Wingdings 3" panose="05040102010807070707" pitchFamily="18" charset="2"/>
              </a:rPr>
              <a:t></a:t>
            </a:r>
            <a:r>
              <a:rPr lang="en-US" dirty="0">
                <a:latin typeface="Times" panose="02020603050405020304" pitchFamily="18" charset="0"/>
                <a:ea typeface="Times New Roman" panose="02020603050405020304" pitchFamily="18" charset="0"/>
                <a:cs typeface="Times New Roman" panose="02020603050405020304" pitchFamily="18" charset="0"/>
              </a:rPr>
              <a:t>) and methyl benzoate (</a:t>
            </a:r>
            <a:r>
              <a:rPr lang="en-US" dirty="0">
                <a:latin typeface="Times" panose="02020603050405020304" pitchFamily="18" charset="0"/>
                <a:ea typeface="Times New Roman" panose="02020603050405020304" pitchFamily="18" charset="0"/>
                <a:cs typeface="Times New Roman" panose="02020603050405020304" pitchFamily="18" charset="0"/>
                <a:sym typeface="Wingdings 2" panose="05020102010507070707" pitchFamily="18" charset="2"/>
              </a:rPr>
              <a:t></a:t>
            </a:r>
            <a:r>
              <a:rPr lang="en-US" dirty="0">
                <a:latin typeface="Times" panose="02020603050405020304" pitchFamily="18" charset="0"/>
                <a:ea typeface="Times New Roman" panose="02020603050405020304" pitchFamily="18" charset="0"/>
                <a:cs typeface="Times New Roman" panose="02020603050405020304" pitchFamily="18" charset="0"/>
              </a:rPr>
              <a:t>) at various temperatures. All error bars were calculated by propagation of uncertainty.</a:t>
            </a:r>
            <a:endParaRPr lang="fr-FR" dirty="0"/>
          </a:p>
        </p:txBody>
      </p:sp>
      <p:cxnSp>
        <p:nvCxnSpPr>
          <p:cNvPr id="4" name="Connecteur droit 3"/>
          <p:cNvCxnSpPr/>
          <p:nvPr/>
        </p:nvCxnSpPr>
        <p:spPr>
          <a:xfrm flipV="1">
            <a:off x="1244339" y="1574276"/>
            <a:ext cx="1140643" cy="2696066"/>
          </a:xfrm>
          <a:prstGeom prst="line">
            <a:avLst/>
          </a:prstGeom>
        </p:spPr>
        <p:style>
          <a:lnRef idx="3">
            <a:schemeClr val="accent2"/>
          </a:lnRef>
          <a:fillRef idx="0">
            <a:schemeClr val="accent2"/>
          </a:fillRef>
          <a:effectRef idx="2">
            <a:schemeClr val="accent2"/>
          </a:effectRef>
          <a:fontRef idx="minor">
            <a:schemeClr val="tx1"/>
          </a:fontRef>
        </p:style>
      </p:cxnSp>
      <p:pic>
        <p:nvPicPr>
          <p:cNvPr id="9" name="Image 8"/>
          <p:cNvPicPr>
            <a:picLocks noChangeAspect="1"/>
          </p:cNvPicPr>
          <p:nvPr/>
        </p:nvPicPr>
        <p:blipFill rotWithShape="1">
          <a:blip r:embed="rId12" cstate="print">
            <a:extLst>
              <a:ext uri="{28A0092B-C50C-407E-A947-70E740481C1C}">
                <a14:useLocalDpi xmlns:a14="http://schemas.microsoft.com/office/drawing/2010/main" val="0"/>
              </a:ext>
            </a:extLst>
          </a:blip>
          <a:srcRect l="24092" t="41214"/>
          <a:stretch/>
        </p:blipFill>
        <p:spPr>
          <a:xfrm>
            <a:off x="3740238" y="413804"/>
            <a:ext cx="1630273" cy="938816"/>
          </a:xfrm>
          <a:prstGeom prst="rect">
            <a:avLst/>
          </a:prstGeom>
        </p:spPr>
      </p:pic>
      <p:sp>
        <p:nvSpPr>
          <p:cNvPr id="10" name="ZoneTexte 9"/>
          <p:cNvSpPr txBox="1"/>
          <p:nvPr/>
        </p:nvSpPr>
        <p:spPr>
          <a:xfrm>
            <a:off x="11125200" y="6629400"/>
            <a:ext cx="1066800" cy="215444"/>
          </a:xfrm>
          <a:prstGeom prst="rect">
            <a:avLst/>
          </a:prstGeom>
          <a:noFill/>
        </p:spPr>
        <p:txBody>
          <a:bodyPr wrap="square" rtlCol="0">
            <a:spAutoFit/>
          </a:bodyPr>
          <a:lstStyle/>
          <a:p>
            <a:pPr algn="r"/>
            <a:r>
              <a:rPr lang="fr-FR" sz="800" dirty="0" err="1" smtClean="0">
                <a:latin typeface="Times" panose="02020603050405020304" pitchFamily="18" charset="0"/>
                <a:cs typeface="Times" panose="02020603050405020304" pitchFamily="18" charset="0"/>
              </a:rPr>
              <a:t>Duchemin</a:t>
            </a:r>
            <a:r>
              <a:rPr lang="fr-FR" sz="800" dirty="0" smtClean="0">
                <a:latin typeface="Times" panose="02020603050405020304" pitchFamily="18" charset="0"/>
                <a:cs typeface="Times" panose="02020603050405020304" pitchFamily="18" charset="0"/>
              </a:rPr>
              <a:t>, 2021</a:t>
            </a:r>
            <a:endParaRPr lang="fr-FR" sz="8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475581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12" name="Diagramme 11"/>
              <p:cNvGraphicFramePr/>
              <p:nvPr>
                <p:extLst>
                  <p:ext uri="{D42A27DB-BD31-4B8C-83A1-F6EECF244321}">
                    <p14:modId xmlns:p14="http://schemas.microsoft.com/office/powerpoint/2010/main" val="3525944252"/>
                  </p:ext>
                </p:extLst>
              </p:nvPr>
            </p:nvGraphicFramePr>
            <p:xfrm>
              <a:off x="6275294" y="1039207"/>
              <a:ext cx="5916706" cy="51636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12" name="Diagramme 11"/>
              <p:cNvGraphicFramePr/>
              <p:nvPr>
                <p:extLst>
                  <p:ext uri="{D42A27DB-BD31-4B8C-83A1-F6EECF244321}">
                    <p14:modId xmlns:p14="http://schemas.microsoft.com/office/powerpoint/2010/main" val="3525944252"/>
                  </p:ext>
                </p:extLst>
              </p:nvPr>
            </p:nvGraphicFramePr>
            <p:xfrm>
              <a:off x="6275294" y="1039207"/>
              <a:ext cx="5916706" cy="516367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sp>
        <p:nvSpPr>
          <p:cNvPr id="13" name="ZoneTexte 12"/>
          <p:cNvSpPr txBox="1"/>
          <p:nvPr/>
        </p:nvSpPr>
        <p:spPr>
          <a:xfrm>
            <a:off x="6788075" y="491472"/>
            <a:ext cx="2538805" cy="461665"/>
          </a:xfrm>
          <a:prstGeom prst="rect">
            <a:avLst/>
          </a:prstGeom>
          <a:noFill/>
        </p:spPr>
        <p:txBody>
          <a:bodyPr wrap="square" rtlCol="0">
            <a:spAutoFit/>
          </a:bodyPr>
          <a:lstStyle/>
          <a:p>
            <a:r>
              <a:rPr lang="fr-FR" sz="2400" b="1" dirty="0" smtClean="0"/>
              <a:t>Method:</a:t>
            </a:r>
            <a:endParaRPr lang="fr-FR" sz="2400" b="1" dirty="0"/>
          </a:p>
        </p:txBody>
      </p:sp>
      <p:sp>
        <p:nvSpPr>
          <p:cNvPr id="3" name="Multiplication 2"/>
          <p:cNvSpPr/>
          <p:nvPr/>
        </p:nvSpPr>
        <p:spPr>
          <a:xfrm>
            <a:off x="9160648" y="3227276"/>
            <a:ext cx="3440783" cy="3827283"/>
          </a:xfrm>
          <a:prstGeom prst="mathMultiply">
            <a:avLst/>
          </a:prstGeom>
          <a:solidFill>
            <a:srgbClr val="ED7D31">
              <a:alpha val="78824"/>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9" name="ZoneTexte 8"/>
          <p:cNvSpPr txBox="1"/>
          <p:nvPr/>
        </p:nvSpPr>
        <p:spPr>
          <a:xfrm>
            <a:off x="773139" y="491471"/>
            <a:ext cx="2538805" cy="461665"/>
          </a:xfrm>
          <a:prstGeom prst="rect">
            <a:avLst/>
          </a:prstGeom>
          <a:noFill/>
        </p:spPr>
        <p:txBody>
          <a:bodyPr wrap="square" rtlCol="0">
            <a:spAutoFit/>
          </a:bodyPr>
          <a:lstStyle/>
          <a:p>
            <a:r>
              <a:rPr lang="fr-FR" sz="2400" b="1" dirty="0" smtClean="0"/>
              <a:t>Conclusion:</a:t>
            </a:r>
            <a:endParaRPr lang="fr-FR" sz="2400" b="1" dirty="0"/>
          </a:p>
        </p:txBody>
      </p:sp>
      <mc:AlternateContent xmlns:mc="http://schemas.openxmlformats.org/markup-compatibility/2006" xmlns:a14="http://schemas.microsoft.com/office/drawing/2010/main">
        <mc:Choice Requires="a14">
          <p:sp>
            <p:nvSpPr>
              <p:cNvPr id="6" name="ZoneTexte 5"/>
              <p:cNvSpPr txBox="1"/>
              <p:nvPr/>
            </p:nvSpPr>
            <p:spPr>
              <a:xfrm>
                <a:off x="424206" y="1168924"/>
                <a:ext cx="5118755" cy="3693319"/>
              </a:xfrm>
              <a:prstGeom prst="rect">
                <a:avLst/>
              </a:prstGeom>
              <a:noFill/>
            </p:spPr>
            <p:txBody>
              <a:bodyPr wrap="square" rtlCol="0">
                <a:spAutoFit/>
              </a:bodyPr>
              <a:lstStyle/>
              <a:p>
                <a:r>
                  <a:rPr lang="en-US" dirty="0" smtClean="0"/>
                  <a:t>The matter comes from </a:t>
                </a:r>
                <a14:m>
                  <m:oMath xmlns:m="http://schemas.openxmlformats.org/officeDocument/2006/math">
                    <m:r>
                      <a:rPr lang="en-US" i="1" smtClean="0">
                        <a:latin typeface="Cambria Math" panose="02040503050406030204" pitchFamily="18" charset="0"/>
                        <a:ea typeface="Cambria Math" panose="02040503050406030204" pitchFamily="18" charset="0"/>
                      </a:rPr>
                      <m:t>𝛾</m:t>
                    </m:r>
                  </m:oMath>
                </a14:m>
                <a:r>
                  <a:rPr lang="en-US" dirty="0" smtClean="0"/>
                  <a:t> and Berthelot’s hypothesis: </a:t>
                </a:r>
                <a14:m>
                  <m:oMath xmlns:m="http://schemas.openxmlformats.org/officeDocument/2006/math">
                    <m:r>
                      <a:rPr lang="en-US" i="1" smtClean="0">
                        <a:latin typeface="Cambria Math" panose="02040503050406030204" pitchFamily="18" charset="0"/>
                        <a:ea typeface="Cambria Math" panose="02040503050406030204" pitchFamily="18" charset="0"/>
                      </a:rPr>
                      <m:t>𝛾</m:t>
                    </m:r>
                  </m:oMath>
                </a14:m>
                <a:r>
                  <a:rPr lang="en-US" dirty="0" smtClean="0"/>
                  <a:t> is a thermodynamic quantity (Helmholtz energy) but the interaction term </a:t>
                </a:r>
              </a:p>
              <a:p>
                <a:r>
                  <a:rPr lang="en-US" dirty="0" smtClean="0">
                    <a:latin typeface="Times" panose="02020603050405020304" pitchFamily="18" charset="0"/>
                    <a:ea typeface="Times New Roman" panose="02020603050405020304" pitchFamily="18" charset="0"/>
                    <a:cs typeface="Times" panose="02020603050405020304" pitchFamily="18" charset="0"/>
                  </a:rPr>
                  <a:t>( </a:t>
                </a:r>
                <a:r>
                  <a:rPr lang="en-US" dirty="0">
                    <a:latin typeface="Times" panose="02020603050405020304" pitchFamily="18" charset="0"/>
                    <a:ea typeface="Times New Roman" panose="02020603050405020304" pitchFamily="18" charset="0"/>
                    <a:cs typeface="Times" panose="02020603050405020304" pitchFamily="18" charset="0"/>
                    <a:sym typeface="Symbol" panose="05050102010706020507" pitchFamily="18" charset="2"/>
                  </a:rPr>
                  <a:t></a:t>
                </a:r>
                <a:r>
                  <a:rPr lang="en-US" i="1" baseline="-25000" dirty="0" err="1">
                    <a:latin typeface="Times" panose="02020603050405020304" pitchFamily="18" charset="0"/>
                    <a:ea typeface="Times New Roman" panose="02020603050405020304" pitchFamily="18" charset="0"/>
                    <a:cs typeface="Times" panose="02020603050405020304" pitchFamily="18" charset="0"/>
                  </a:rPr>
                  <a:t>solid</a:t>
                </a:r>
                <a:r>
                  <a:rPr lang="en-US" baseline="30000" dirty="0" err="1">
                    <a:latin typeface="Times" panose="02020603050405020304" pitchFamily="18" charset="0"/>
                    <a:ea typeface="Times New Roman" panose="02020603050405020304" pitchFamily="18" charset="0"/>
                    <a:cs typeface="Times" panose="02020603050405020304" pitchFamily="18" charset="0"/>
                  </a:rPr>
                  <a:t>LW</a:t>
                </a:r>
                <a:r>
                  <a:rPr lang="en-US" dirty="0">
                    <a:latin typeface="Times" panose="02020603050405020304" pitchFamily="18" charset="0"/>
                    <a:ea typeface="Times New Roman" panose="02020603050405020304" pitchFamily="18" charset="0"/>
                    <a:cs typeface="Times" panose="02020603050405020304" pitchFamily="18" charset="0"/>
                  </a:rPr>
                  <a:t>. </a:t>
                </a:r>
                <a:r>
                  <a:rPr lang="en-US" dirty="0">
                    <a:latin typeface="Times" panose="02020603050405020304" pitchFamily="18" charset="0"/>
                    <a:ea typeface="Times New Roman" panose="02020603050405020304" pitchFamily="18" charset="0"/>
                    <a:cs typeface="Times" panose="02020603050405020304" pitchFamily="18" charset="0"/>
                    <a:sym typeface="Symbol" panose="05050102010706020507" pitchFamily="18" charset="2"/>
                  </a:rPr>
                  <a:t></a:t>
                </a:r>
                <a:r>
                  <a:rPr lang="en-US" i="1" baseline="-25000" dirty="0" err="1">
                    <a:latin typeface="Times" panose="02020603050405020304" pitchFamily="18" charset="0"/>
                    <a:ea typeface="Times New Roman" panose="02020603050405020304" pitchFamily="18" charset="0"/>
                    <a:cs typeface="Times" panose="02020603050405020304" pitchFamily="18" charset="0"/>
                  </a:rPr>
                  <a:t>liquid</a:t>
                </a:r>
                <a:r>
                  <a:rPr lang="en-US" baseline="30000" dirty="0" err="1">
                    <a:latin typeface="Times" panose="02020603050405020304" pitchFamily="18" charset="0"/>
                    <a:ea typeface="Times New Roman" panose="02020603050405020304" pitchFamily="18" charset="0"/>
                    <a:cs typeface="Times" panose="02020603050405020304" pitchFamily="18" charset="0"/>
                  </a:rPr>
                  <a:t>LW</a:t>
                </a:r>
                <a:r>
                  <a:rPr lang="en-US" dirty="0" smtClean="0">
                    <a:latin typeface="Times" panose="02020603050405020304" pitchFamily="18" charset="0"/>
                    <a:ea typeface="Times New Roman" panose="02020603050405020304" pitchFamily="18" charset="0"/>
                    <a:cs typeface="Times" panose="02020603050405020304" pitchFamily="18" charset="0"/>
                  </a:rPr>
                  <a:t>)</a:t>
                </a:r>
                <a:r>
                  <a:rPr lang="en-US" baseline="30000" dirty="0" smtClean="0">
                    <a:latin typeface="Times" panose="02020603050405020304" pitchFamily="18" charset="0"/>
                    <a:ea typeface="Times New Roman" panose="02020603050405020304" pitchFamily="18" charset="0"/>
                    <a:cs typeface="Times" panose="02020603050405020304" pitchFamily="18" charset="0"/>
                  </a:rPr>
                  <a:t>½</a:t>
                </a:r>
                <a:r>
                  <a:rPr lang="fr-FR" dirty="0" smtClean="0">
                    <a:latin typeface="Times" panose="02020603050405020304" pitchFamily="18" charset="0"/>
                    <a:cs typeface="Times" panose="02020603050405020304" pitchFamily="18" charset="0"/>
                  </a:rPr>
                  <a:t> </a:t>
                </a:r>
                <a:r>
                  <a:rPr lang="en-US" dirty="0" smtClean="0">
                    <a:latin typeface="Times" panose="02020603050405020304" pitchFamily="18" charset="0"/>
                    <a:cs typeface="Times" panose="02020603050405020304" pitchFamily="18" charset="0"/>
                  </a:rPr>
                  <a:t>i</a:t>
                </a:r>
                <a:r>
                  <a:rPr lang="en-US" dirty="0" smtClean="0"/>
                  <a:t>s formulated as if it were temperature independent </a:t>
                </a:r>
                <a:r>
                  <a:rPr lang="fr-FR" dirty="0" smtClean="0"/>
                  <a:t>(</a:t>
                </a:r>
                <a:r>
                  <a:rPr lang="fr-FR" dirty="0" err="1" smtClean="0"/>
                  <a:t>because</a:t>
                </a:r>
                <a:r>
                  <a:rPr lang="fr-FR" dirty="0" smtClean="0"/>
                  <a:t> </a:t>
                </a:r>
                <a14:m>
                  <m:oMath xmlns:m="http://schemas.openxmlformats.org/officeDocument/2006/math">
                    <m:sSup>
                      <m:sSupPr>
                        <m:ctrlPr>
                          <a:rPr lang="fr-FR" i="1" smtClean="0">
                            <a:latin typeface="Cambria Math" panose="02040503050406030204" pitchFamily="18" charset="0"/>
                          </a:rPr>
                        </m:ctrlPr>
                      </m:sSupPr>
                      <m:e>
                        <m:r>
                          <a:rPr lang="fr-FR" i="1" smtClean="0">
                            <a:latin typeface="Cambria Math" panose="02040503050406030204" pitchFamily="18" charset="0"/>
                            <a:ea typeface="Cambria Math" panose="02040503050406030204" pitchFamily="18" charset="0"/>
                          </a:rPr>
                          <m:t>𝛾</m:t>
                        </m:r>
                      </m:e>
                      <m:sup>
                        <m:r>
                          <a:rPr lang="fr-FR" b="0" i="1" smtClean="0">
                            <a:latin typeface="Cambria Math" panose="02040503050406030204" pitchFamily="18" charset="0"/>
                          </a:rPr>
                          <m:t>𝐿𝑊</m:t>
                        </m:r>
                      </m:sup>
                    </m:sSup>
                  </m:oMath>
                </a14:m>
                <a:r>
                  <a:rPr lang="fr-FR" dirty="0" err="1" smtClean="0"/>
                  <a:t>is</a:t>
                </a:r>
                <a:r>
                  <a:rPr lang="fr-FR" dirty="0" smtClean="0"/>
                  <a:t> athermal).</a:t>
                </a:r>
              </a:p>
              <a:p>
                <a:endParaRPr lang="fr-FR" dirty="0" smtClean="0"/>
              </a:p>
              <a:p>
                <a:r>
                  <a:rPr lang="en-US" dirty="0" smtClean="0"/>
                  <a:t>In other words, the entropic part of the interaction has been neglected. </a:t>
                </a:r>
              </a:p>
              <a:p>
                <a:endParaRPr lang="fr-FR" dirty="0" smtClean="0"/>
              </a:p>
              <a:p>
                <a:r>
                  <a:rPr lang="en-US" dirty="0" smtClean="0"/>
                  <a:t>This problem has been mentioned several times and probably overlooked due to the use of this formula at constant temperature (RT), inducing self-consistency. </a:t>
                </a:r>
                <a:endParaRPr lang="en-US" dirty="0"/>
              </a:p>
            </p:txBody>
          </p:sp>
        </mc:Choice>
        <mc:Fallback xmlns="">
          <p:sp>
            <p:nvSpPr>
              <p:cNvPr id="6" name="ZoneTexte 5"/>
              <p:cNvSpPr txBox="1">
                <a:spLocks noRot="1" noChangeAspect="1" noMove="1" noResize="1" noEditPoints="1" noAdjustHandles="1" noChangeArrowheads="1" noChangeShapeType="1" noTextEdit="1"/>
              </p:cNvSpPr>
              <p:nvPr/>
            </p:nvSpPr>
            <p:spPr>
              <a:xfrm>
                <a:off x="424206" y="1168924"/>
                <a:ext cx="5118755" cy="3693319"/>
              </a:xfrm>
              <a:prstGeom prst="rect">
                <a:avLst/>
              </a:prstGeom>
              <a:blipFill>
                <a:blip r:embed="rId11"/>
                <a:stretch>
                  <a:fillRect l="-1073" t="-990" r="-1073" b="-1650"/>
                </a:stretch>
              </a:blipFill>
            </p:spPr>
            <p:txBody>
              <a:bodyPr/>
              <a:lstStyle/>
              <a:p>
                <a:r>
                  <a:rPr lang="fr-FR">
                    <a:noFill/>
                  </a:rPr>
                  <a:t> </a:t>
                </a:r>
              </a:p>
            </p:txBody>
          </p:sp>
        </mc:Fallback>
      </mc:AlternateContent>
      <p:sp>
        <p:nvSpPr>
          <p:cNvPr id="7" name="Rectangle 6"/>
          <p:cNvSpPr/>
          <p:nvPr/>
        </p:nvSpPr>
        <p:spPr>
          <a:xfrm>
            <a:off x="0" y="5648879"/>
            <a:ext cx="8974318" cy="1107996"/>
          </a:xfrm>
          <a:prstGeom prst="rect">
            <a:avLst/>
          </a:prstGeom>
        </p:spPr>
        <p:txBody>
          <a:bodyPr wrap="square">
            <a:spAutoFit/>
          </a:bodyPr>
          <a:lstStyle/>
          <a:p>
            <a:r>
              <a:rPr lang="en-US" sz="1100" b="1" dirty="0" err="1" smtClean="0"/>
              <a:t>Douillard</a:t>
            </a:r>
            <a:r>
              <a:rPr lang="en-US" sz="1100" b="1" dirty="0" smtClean="0"/>
              <a:t>, J.M., 1997. </a:t>
            </a:r>
            <a:r>
              <a:rPr lang="en-US" sz="1100" dirty="0" smtClean="0"/>
              <a:t>Concerning the Thermodynamic Consistency of the “Surface Tension Components” Equations. Journal of Colloid and Interface Science 188, 511–515. </a:t>
            </a:r>
          </a:p>
          <a:p>
            <a:r>
              <a:rPr lang="en-US" sz="1100" b="1" dirty="0" err="1" smtClean="0"/>
              <a:t>Lyklema</a:t>
            </a:r>
            <a:r>
              <a:rPr lang="en-US" sz="1100" b="1" dirty="0" smtClean="0"/>
              <a:t>, J., 1999. </a:t>
            </a:r>
            <a:r>
              <a:rPr lang="en-US" sz="1100" dirty="0" smtClean="0"/>
              <a:t>The surface tension of pure liquids: Thermodynamic components and corresponding states. Colloids and Surfaces A: Physicochemical and Engineering Aspects 156, 413–421. </a:t>
            </a:r>
          </a:p>
          <a:p>
            <a:r>
              <a:rPr lang="en-US" sz="1100" b="1" dirty="0" smtClean="0"/>
              <a:t>Weber, C., </a:t>
            </a:r>
            <a:r>
              <a:rPr lang="en-US" sz="1100" b="1" dirty="0" err="1" smtClean="0"/>
              <a:t>Stanjek</a:t>
            </a:r>
            <a:r>
              <a:rPr lang="en-US" sz="1100" b="1" dirty="0" smtClean="0"/>
              <a:t>, H., 2014</a:t>
            </a:r>
            <a:r>
              <a:rPr lang="en-US" sz="1100" dirty="0" smtClean="0"/>
              <a:t>. Energetic and entropic contributions to the work of adhesion in two-component, three-phase solid–liquid–</a:t>
            </a:r>
            <a:r>
              <a:rPr lang="en-US" sz="1100" dirty="0" err="1" smtClean="0"/>
              <a:t>vapour</a:t>
            </a:r>
            <a:r>
              <a:rPr lang="en-US" sz="1100" dirty="0" smtClean="0"/>
              <a:t> systems. Colloids and Surfaces A: Physicochemical and Engineering Aspects 441, 331–339. </a:t>
            </a:r>
            <a:endParaRPr lang="fr-FR" sz="1100" dirty="0"/>
          </a:p>
        </p:txBody>
      </p:sp>
      <p:sp>
        <p:nvSpPr>
          <p:cNvPr id="14" name="ZoneTexte 13"/>
          <p:cNvSpPr txBox="1"/>
          <p:nvPr/>
        </p:nvSpPr>
        <p:spPr>
          <a:xfrm>
            <a:off x="11125200" y="6629400"/>
            <a:ext cx="1066800" cy="215444"/>
          </a:xfrm>
          <a:prstGeom prst="rect">
            <a:avLst/>
          </a:prstGeom>
          <a:noFill/>
        </p:spPr>
        <p:txBody>
          <a:bodyPr wrap="square" rtlCol="0">
            <a:spAutoFit/>
          </a:bodyPr>
          <a:lstStyle/>
          <a:p>
            <a:pPr algn="r"/>
            <a:r>
              <a:rPr lang="fr-FR" sz="800" dirty="0" err="1" smtClean="0">
                <a:latin typeface="Times" panose="02020603050405020304" pitchFamily="18" charset="0"/>
                <a:cs typeface="Times" panose="02020603050405020304" pitchFamily="18" charset="0"/>
              </a:rPr>
              <a:t>Duchemin</a:t>
            </a:r>
            <a:r>
              <a:rPr lang="fr-FR" sz="800" dirty="0" smtClean="0">
                <a:latin typeface="Times" panose="02020603050405020304" pitchFamily="18" charset="0"/>
                <a:cs typeface="Times" panose="02020603050405020304" pitchFamily="18" charset="0"/>
              </a:rPr>
              <a:t>, 2021</a:t>
            </a:r>
            <a:endParaRPr lang="fr-FR" sz="8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548798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 </a:t>
            </a:r>
            <a:r>
              <a:rPr lang="fr-FR" dirty="0" err="1" smtClean="0"/>
              <a:t>physical</a:t>
            </a:r>
            <a:r>
              <a:rPr lang="fr-FR" dirty="0" smtClean="0"/>
              <a:t> description </a:t>
            </a:r>
            <a:r>
              <a:rPr lang="fr-FR" dirty="0" err="1" smtClean="0"/>
              <a:t>based</a:t>
            </a:r>
            <a:r>
              <a:rPr lang="fr-FR" dirty="0" smtClean="0"/>
              <a:t> on the </a:t>
            </a:r>
            <a:r>
              <a:rPr lang="fr-FR" dirty="0" err="1" smtClean="0"/>
              <a:t>thermocapillary</a:t>
            </a:r>
            <a:r>
              <a:rPr lang="fr-FR" dirty="0" smtClean="0"/>
              <a:t> amplitude</a:t>
            </a:r>
            <a:endParaRPr lang="fr-FR" dirty="0"/>
          </a:p>
        </p:txBody>
      </p:sp>
      <mc:AlternateContent xmlns:mc="http://schemas.openxmlformats.org/markup-compatibility/2006" xmlns:a14="http://schemas.microsoft.com/office/drawing/2010/main">
        <mc:Choice Requires="a14">
          <p:sp>
            <p:nvSpPr>
              <p:cNvPr id="6" name="Rectangle 5"/>
              <p:cNvSpPr/>
              <p:nvPr/>
            </p:nvSpPr>
            <p:spPr>
              <a:xfrm>
                <a:off x="0" y="1959679"/>
                <a:ext cx="6096000" cy="2735172"/>
              </a:xfrm>
              <a:prstGeom prst="rect">
                <a:avLst/>
              </a:prstGeom>
            </p:spPr>
            <p:txBody>
              <a:bodyPr>
                <a:spAutoFit/>
              </a:bodyPr>
              <a:lstStyle/>
              <a:p>
                <a:r>
                  <a:rPr lang="en-US" dirty="0" smtClean="0">
                    <a:latin typeface="Times" panose="02020603050405020304" pitchFamily="18" charset="0"/>
                    <a:ea typeface="Times New Roman" panose="02020603050405020304" pitchFamily="18" charset="0"/>
                    <a:cs typeface="Times New Roman" panose="02020603050405020304" pitchFamily="18" charset="0"/>
                  </a:rPr>
                  <a:t>Following the demonstration by Blake and Haynes: </a:t>
                </a:r>
              </a:p>
              <a:p>
                <a:r>
                  <a:rPr lang="en-US" dirty="0" smtClean="0">
                    <a:latin typeface="Times" panose="02020603050405020304" pitchFamily="18" charset="0"/>
                    <a:cs typeface="Times New Roman" panose="02020603050405020304" pitchFamily="18" charset="0"/>
                  </a:rPr>
                  <a:t>The rate constant of a liquid molecule jumping forward and that of a molecule jumping backward around the triple line are equal:</a:t>
                </a:r>
              </a:p>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𝑑𝑒𝑠</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𝑎𝑑𝑠</m:t>
                          </m:r>
                        </m:sub>
                      </m:sSub>
                    </m:oMath>
                  </m:oMathPara>
                </a14:m>
                <a:endParaRPr lang="fr-FR" dirty="0"/>
              </a:p>
              <a:p>
                <a:r>
                  <a:rPr lang="fr-FR" dirty="0" err="1" smtClean="0">
                    <a:latin typeface="Times" panose="02020603050405020304" pitchFamily="18" charset="0"/>
                    <a:cs typeface="Times" panose="02020603050405020304" pitchFamily="18" charset="0"/>
                  </a:rPr>
                  <a:t>Therefore</a:t>
                </a:r>
                <a:r>
                  <a:rPr lang="fr-FR" dirty="0" smtClean="0">
                    <a:latin typeface="Times" panose="02020603050405020304" pitchFamily="18" charset="0"/>
                    <a:cs typeface="Times" panose="02020603050405020304" pitchFamily="18" charset="0"/>
                  </a:rPr>
                  <a:t>: </a:t>
                </a:r>
              </a:p>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𝐹</m:t>
                              </m:r>
                            </m:e>
                            <m:sub>
                              <m:r>
                                <a:rPr lang="en-US" i="1">
                                  <a:latin typeface="Cambria Math" panose="02040503050406030204" pitchFamily="18" charset="0"/>
                                </a:rPr>
                                <m:t>𝑎𝑑𝑠</m:t>
                              </m:r>
                            </m:sub>
                            <m:sup>
                              <m:r>
                                <a:rPr lang="en-US" i="1">
                                  <a:latin typeface="Cambria Math" panose="02040503050406030204" pitchFamily="18" charset="0"/>
                                </a:rPr>
                                <m:t>‡</m:t>
                              </m:r>
                            </m:sup>
                          </m:sSubSup>
                        </m:num>
                        <m:den>
                          <m:sSubSup>
                            <m:sSubSupPr>
                              <m:ctrlPr>
                                <a:rPr lang="en-US" i="1">
                                  <a:latin typeface="Cambria Math" panose="02040503050406030204" pitchFamily="18" charset="0"/>
                                </a:rPr>
                              </m:ctrlPr>
                            </m:sSubSupPr>
                            <m:e>
                              <m:r>
                                <a:rPr lang="en-US" i="1">
                                  <a:latin typeface="Cambria Math" panose="02040503050406030204" pitchFamily="18" charset="0"/>
                                </a:rPr>
                                <m:t>𝐹</m:t>
                              </m:r>
                            </m:e>
                            <m:sub>
                              <m:r>
                                <a:rPr lang="en-US" i="1">
                                  <a:latin typeface="Cambria Math" panose="02040503050406030204" pitchFamily="18" charset="0"/>
                                </a:rPr>
                                <m:t>𝑑𝑒𝑠</m:t>
                              </m:r>
                            </m:sub>
                            <m:sup>
                              <m:r>
                                <a:rPr lang="en-US" i="1">
                                  <a:latin typeface="Cambria Math" panose="02040503050406030204" pitchFamily="18" charset="0"/>
                                </a:rPr>
                                <m:t>‡</m:t>
                              </m:r>
                            </m:sup>
                          </m:sSubSup>
                        </m:den>
                      </m:f>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𝑒</m:t>
                          </m:r>
                        </m:e>
                        <m:sup>
                          <m:f>
                            <m:fPr>
                              <m:ctrlPr>
                                <a:rPr lang="en-US" i="1">
                                  <a:latin typeface="Cambria Math" panose="02040503050406030204" pitchFamily="18" charset="0"/>
                                </a:rPr>
                              </m:ctrlPr>
                            </m:fPr>
                            <m:num>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𝑎𝑑𝑠</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𝑑𝑒𝑠</m:t>
                                  </m:r>
                                </m:sub>
                              </m:sSub>
                              <m:r>
                                <a:rPr lang="en-US" i="1">
                                  <a:latin typeface="Cambria Math" panose="02040503050406030204" pitchFamily="18" charset="0"/>
                                </a:rPr>
                                <m:t>)</m:t>
                              </m:r>
                            </m:num>
                            <m:den>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𝐵</m:t>
                                  </m:r>
                                </m:sub>
                              </m:sSub>
                              <m:r>
                                <a:rPr lang="en-US" i="1">
                                  <a:latin typeface="Cambria Math" panose="02040503050406030204" pitchFamily="18" charset="0"/>
                                </a:rPr>
                                <m:t>𝑇</m:t>
                              </m:r>
                            </m:den>
                          </m:f>
                        </m:sup>
                      </m:sSup>
                    </m:oMath>
                  </m:oMathPara>
                </a14:m>
                <a:endParaRPr lang="fr-FR" dirty="0" smtClean="0"/>
              </a:p>
              <a:p>
                <a:endParaRPr lang="fr-FR" dirty="0"/>
              </a:p>
            </p:txBody>
          </p:sp>
        </mc:Choice>
        <mc:Fallback xmlns="">
          <p:sp>
            <p:nvSpPr>
              <p:cNvPr id="6" name="Rectangle 5"/>
              <p:cNvSpPr>
                <a:spLocks noRot="1" noChangeAspect="1" noMove="1" noResize="1" noEditPoints="1" noAdjustHandles="1" noChangeArrowheads="1" noChangeShapeType="1" noTextEdit="1"/>
              </p:cNvSpPr>
              <p:nvPr/>
            </p:nvSpPr>
            <p:spPr>
              <a:xfrm>
                <a:off x="0" y="1959679"/>
                <a:ext cx="6096000" cy="2735172"/>
              </a:xfrm>
              <a:prstGeom prst="rect">
                <a:avLst/>
              </a:prstGeom>
              <a:blipFill>
                <a:blip r:embed="rId3"/>
                <a:stretch>
                  <a:fillRect l="-800" t="-1114" r="-800"/>
                </a:stretch>
              </a:blipFill>
            </p:spPr>
            <p:txBody>
              <a:bodyPr/>
              <a:lstStyle/>
              <a:p>
                <a:r>
                  <a:rPr lang="fr-FR">
                    <a:noFill/>
                  </a:rPr>
                  <a:t> </a:t>
                </a:r>
              </a:p>
            </p:txBody>
          </p:sp>
        </mc:Fallback>
      </mc:AlternateContent>
      <p:cxnSp>
        <p:nvCxnSpPr>
          <p:cNvPr id="8" name="Connecteur droit avec flèche 7"/>
          <p:cNvCxnSpPr/>
          <p:nvPr/>
        </p:nvCxnSpPr>
        <p:spPr>
          <a:xfrm flipV="1">
            <a:off x="1674162" y="4521896"/>
            <a:ext cx="375780" cy="602949"/>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 name="Connecteur droit avec flèche 9"/>
          <p:cNvCxnSpPr/>
          <p:nvPr/>
        </p:nvCxnSpPr>
        <p:spPr>
          <a:xfrm flipH="1" flipV="1">
            <a:off x="3860330" y="4196219"/>
            <a:ext cx="139498" cy="627152"/>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 name="Ellipse 12"/>
          <p:cNvSpPr/>
          <p:nvPr/>
        </p:nvSpPr>
        <p:spPr>
          <a:xfrm>
            <a:off x="2049942" y="3588430"/>
            <a:ext cx="517894" cy="921365"/>
          </a:xfrm>
          <a:prstGeom prst="ellipse">
            <a:avLst/>
          </a:prstGeom>
          <a:noFill/>
          <a:ln>
            <a:solidFill>
              <a:srgbClr val="00206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4" name="Ellipse 13"/>
          <p:cNvSpPr/>
          <p:nvPr/>
        </p:nvSpPr>
        <p:spPr>
          <a:xfrm>
            <a:off x="3048001" y="3588430"/>
            <a:ext cx="951828" cy="347194"/>
          </a:xfrm>
          <a:prstGeom prst="ellipse">
            <a:avLst/>
          </a:prstGeom>
          <a:noFill/>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5" name="ZoneTexte 14"/>
          <p:cNvSpPr txBox="1"/>
          <p:nvPr/>
        </p:nvSpPr>
        <p:spPr>
          <a:xfrm>
            <a:off x="0" y="5146534"/>
            <a:ext cx="3181611" cy="1754326"/>
          </a:xfrm>
          <a:prstGeom prst="rect">
            <a:avLst/>
          </a:prstGeom>
          <a:noFill/>
        </p:spPr>
        <p:txBody>
          <a:bodyPr wrap="square" rtlCol="0">
            <a:spAutoFit/>
          </a:bodyPr>
          <a:lstStyle/>
          <a:p>
            <a:r>
              <a:rPr lang="fr-FR" dirty="0" smtClean="0">
                <a:latin typeface="Times" panose="02020603050405020304" pitchFamily="18" charset="0"/>
                <a:cs typeface="Times" panose="02020603050405020304" pitchFamily="18" charset="0"/>
              </a:rPr>
              <a:t>Partition </a:t>
            </a:r>
            <a:r>
              <a:rPr lang="fr-FR" dirty="0" err="1" smtClean="0">
                <a:latin typeface="Times" panose="02020603050405020304" pitchFamily="18" charset="0"/>
                <a:cs typeface="Times" panose="02020603050405020304" pitchFamily="18" charset="0"/>
              </a:rPr>
              <a:t>function</a:t>
            </a:r>
            <a:r>
              <a:rPr lang="fr-FR" dirty="0" smtClean="0">
                <a:latin typeface="Times" panose="02020603050405020304" pitchFamily="18" charset="0"/>
                <a:cs typeface="Times" panose="02020603050405020304" pitchFamily="18" charset="0"/>
              </a:rPr>
              <a:t> ratio (</a:t>
            </a:r>
            <a:r>
              <a:rPr lang="fr-FR" dirty="0" err="1" smtClean="0">
                <a:latin typeface="Times" panose="02020603050405020304" pitchFamily="18" charset="0"/>
                <a:cs typeface="Times" panose="02020603050405020304" pitchFamily="18" charset="0"/>
              </a:rPr>
              <a:t>similar</a:t>
            </a:r>
            <a:r>
              <a:rPr lang="fr-FR" dirty="0" smtClean="0">
                <a:latin typeface="Times" panose="02020603050405020304" pitchFamily="18" charset="0"/>
                <a:cs typeface="Times" panose="02020603050405020304" pitchFamily="18" charset="0"/>
              </a:rPr>
              <a:t> to Crooks </a:t>
            </a:r>
            <a:r>
              <a:rPr lang="fr-FR" dirty="0" err="1" smtClean="0">
                <a:latin typeface="Times" panose="02020603050405020304" pitchFamily="18" charset="0"/>
                <a:cs typeface="Times" panose="02020603050405020304" pitchFamily="18" charset="0"/>
              </a:rPr>
              <a:t>definition</a:t>
            </a:r>
            <a:r>
              <a:rPr lang="fr-FR" dirty="0" smtClean="0">
                <a:latin typeface="Times" panose="02020603050405020304" pitchFamily="18" charset="0"/>
                <a:cs typeface="Times" panose="02020603050405020304" pitchFamily="18" charset="0"/>
              </a:rPr>
              <a:t> of </a:t>
            </a:r>
            <a:r>
              <a:rPr lang="fr-FR" dirty="0" err="1" smtClean="0">
                <a:latin typeface="Times" panose="02020603050405020304" pitchFamily="18" charset="0"/>
                <a:cs typeface="Times" panose="02020603050405020304" pitchFamily="18" charset="0"/>
              </a:rPr>
              <a:t>entropy</a:t>
            </a:r>
            <a:r>
              <a:rPr lang="fr-FR" dirty="0" smtClean="0">
                <a:latin typeface="Times" panose="02020603050405020304" pitchFamily="18" charset="0"/>
                <a:cs typeface="Times" panose="02020603050405020304" pitchFamily="18" charset="0"/>
              </a:rPr>
              <a:t>: </a:t>
            </a:r>
            <a:r>
              <a:rPr lang="en-US" dirty="0" smtClean="0">
                <a:latin typeface="Times" panose="02020603050405020304" pitchFamily="18" charset="0"/>
                <a:cs typeface="Times" panose="02020603050405020304" pitchFamily="18" charset="0"/>
              </a:rPr>
              <a:t>the probability of </a:t>
            </a:r>
            <a:r>
              <a:rPr lang="en-US" dirty="0" smtClean="0">
                <a:latin typeface="Times" panose="02020603050405020304" pitchFamily="18" charset="0"/>
                <a:cs typeface="Times" panose="02020603050405020304" pitchFamily="18" charset="0"/>
              </a:rPr>
              <a:t>undergoing </a:t>
            </a:r>
            <a:r>
              <a:rPr lang="en-US" dirty="0" smtClean="0">
                <a:latin typeface="Times" panose="02020603050405020304" pitchFamily="18" charset="0"/>
                <a:cs typeface="Times" panose="02020603050405020304" pitchFamily="18" charset="0"/>
              </a:rPr>
              <a:t>a process divided by the probability of undergoing the reverse process)</a:t>
            </a:r>
            <a:endParaRPr lang="fr-FR" dirty="0">
              <a:latin typeface="Times" panose="02020603050405020304" pitchFamily="18" charset="0"/>
              <a:cs typeface="Times" panose="02020603050405020304" pitchFamily="18" charset="0"/>
            </a:endParaRPr>
          </a:p>
        </p:txBody>
      </p:sp>
      <p:sp>
        <p:nvSpPr>
          <p:cNvPr id="16" name="ZoneTexte 15"/>
          <p:cNvSpPr txBox="1"/>
          <p:nvPr/>
        </p:nvSpPr>
        <p:spPr>
          <a:xfrm>
            <a:off x="3604591" y="4801679"/>
            <a:ext cx="1943470" cy="646331"/>
          </a:xfrm>
          <a:prstGeom prst="rect">
            <a:avLst/>
          </a:prstGeom>
          <a:noFill/>
        </p:spPr>
        <p:txBody>
          <a:bodyPr wrap="square" rtlCol="0">
            <a:spAutoFit/>
          </a:bodyPr>
          <a:lstStyle/>
          <a:p>
            <a:r>
              <a:rPr lang="fr-FR" dirty="0" smtClean="0">
                <a:latin typeface="Times" panose="02020603050405020304" pitchFamily="18" charset="0"/>
                <a:cs typeface="Times" panose="02020603050405020304" pitchFamily="18" charset="0"/>
              </a:rPr>
              <a:t>Activation free </a:t>
            </a:r>
            <a:r>
              <a:rPr lang="fr-FR" dirty="0" err="1" smtClean="0">
                <a:latin typeface="Times" panose="02020603050405020304" pitchFamily="18" charset="0"/>
                <a:cs typeface="Times" panose="02020603050405020304" pitchFamily="18" charset="0"/>
              </a:rPr>
              <a:t>energy</a:t>
            </a:r>
            <a:endParaRPr lang="fr-FR" dirty="0">
              <a:latin typeface="Times" panose="02020603050405020304" pitchFamily="18" charset="0"/>
              <a:cs typeface="Times" panose="02020603050405020304" pitchFamily="18" charset="0"/>
            </a:endParaRPr>
          </a:p>
        </p:txBody>
      </p:sp>
      <p:sp>
        <p:nvSpPr>
          <p:cNvPr id="17" name="ZoneTexte 16"/>
          <p:cNvSpPr txBox="1"/>
          <p:nvPr/>
        </p:nvSpPr>
        <p:spPr>
          <a:xfrm>
            <a:off x="11125200" y="6629400"/>
            <a:ext cx="1066800" cy="215444"/>
          </a:xfrm>
          <a:prstGeom prst="rect">
            <a:avLst/>
          </a:prstGeom>
          <a:noFill/>
        </p:spPr>
        <p:txBody>
          <a:bodyPr wrap="square" rtlCol="0">
            <a:spAutoFit/>
          </a:bodyPr>
          <a:lstStyle/>
          <a:p>
            <a:pPr algn="r"/>
            <a:r>
              <a:rPr lang="fr-FR" sz="800" dirty="0" err="1" smtClean="0">
                <a:latin typeface="Times" panose="02020603050405020304" pitchFamily="18" charset="0"/>
                <a:cs typeface="Times" panose="02020603050405020304" pitchFamily="18" charset="0"/>
              </a:rPr>
              <a:t>Duchemin</a:t>
            </a:r>
            <a:r>
              <a:rPr lang="fr-FR" sz="800" dirty="0" smtClean="0">
                <a:latin typeface="Times" panose="02020603050405020304" pitchFamily="18" charset="0"/>
                <a:cs typeface="Times" panose="02020603050405020304" pitchFamily="18" charset="0"/>
              </a:rPr>
              <a:t>, 2021</a:t>
            </a:r>
            <a:endParaRPr lang="fr-FR" sz="8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820529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 </a:t>
            </a:r>
            <a:r>
              <a:rPr lang="fr-FR" dirty="0" err="1" smtClean="0"/>
              <a:t>physical</a:t>
            </a:r>
            <a:r>
              <a:rPr lang="fr-FR" dirty="0" smtClean="0"/>
              <a:t> description </a:t>
            </a:r>
            <a:r>
              <a:rPr lang="fr-FR" dirty="0" err="1" smtClean="0"/>
              <a:t>based</a:t>
            </a:r>
            <a:r>
              <a:rPr lang="fr-FR" dirty="0" smtClean="0"/>
              <a:t> on the </a:t>
            </a:r>
            <a:r>
              <a:rPr lang="fr-FR" dirty="0" err="1" smtClean="0"/>
              <a:t>thermocapillary</a:t>
            </a:r>
            <a:r>
              <a:rPr lang="fr-FR" dirty="0" smtClean="0"/>
              <a:t> amplitude</a:t>
            </a:r>
            <a:endParaRPr lang="fr-FR" dirty="0"/>
          </a:p>
        </p:txBody>
      </p:sp>
      <p:pic>
        <p:nvPicPr>
          <p:cNvPr id="5" name="Espace réservé du contenu 3"/>
          <p:cNvPicPr>
            <a:picLocks noGrp="1" noChangeAspect="1"/>
          </p:cNvPicPr>
          <p:nvPr>
            <p:ph idx="1"/>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17976" y="2673750"/>
            <a:ext cx="4431569" cy="2215785"/>
          </a:xfrm>
        </p:spPr>
      </p:pic>
      <mc:AlternateContent xmlns:mc="http://schemas.openxmlformats.org/markup-compatibility/2006" xmlns:a14="http://schemas.microsoft.com/office/drawing/2010/main">
        <mc:Choice Requires="a14">
          <p:sp>
            <p:nvSpPr>
              <p:cNvPr id="6" name="Rectangle 5"/>
              <p:cNvSpPr/>
              <p:nvPr/>
            </p:nvSpPr>
            <p:spPr>
              <a:xfrm>
                <a:off x="0" y="1959679"/>
                <a:ext cx="6096000" cy="2735172"/>
              </a:xfrm>
              <a:prstGeom prst="rect">
                <a:avLst/>
              </a:prstGeom>
            </p:spPr>
            <p:txBody>
              <a:bodyPr>
                <a:spAutoFit/>
              </a:bodyPr>
              <a:lstStyle/>
              <a:p>
                <a:r>
                  <a:rPr lang="en-US" dirty="0" smtClean="0">
                    <a:latin typeface="Times" panose="02020603050405020304" pitchFamily="18" charset="0"/>
                    <a:ea typeface="Times New Roman" panose="02020603050405020304" pitchFamily="18" charset="0"/>
                    <a:cs typeface="Times New Roman" panose="02020603050405020304" pitchFamily="18" charset="0"/>
                  </a:rPr>
                  <a:t>Following the demonstration by Blake and Haynes: </a:t>
                </a:r>
              </a:p>
              <a:p>
                <a:r>
                  <a:rPr lang="en-US" dirty="0" smtClean="0">
                    <a:latin typeface="Times" panose="02020603050405020304" pitchFamily="18" charset="0"/>
                    <a:cs typeface="Times New Roman" panose="02020603050405020304" pitchFamily="18" charset="0"/>
                  </a:rPr>
                  <a:t>The rate constant of a liquid molecule jumping forward and that of a molecule jumping backward around the triple line are equal:</a:t>
                </a:r>
              </a:p>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𝑑𝑒𝑠</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𝑎𝑑𝑠</m:t>
                          </m:r>
                        </m:sub>
                      </m:sSub>
                    </m:oMath>
                  </m:oMathPara>
                </a14:m>
                <a:endParaRPr lang="fr-FR" dirty="0"/>
              </a:p>
              <a:p>
                <a:r>
                  <a:rPr lang="fr-FR" dirty="0" err="1" smtClean="0">
                    <a:latin typeface="Times" panose="02020603050405020304" pitchFamily="18" charset="0"/>
                    <a:cs typeface="Times" panose="02020603050405020304" pitchFamily="18" charset="0"/>
                  </a:rPr>
                  <a:t>Therefore</a:t>
                </a:r>
                <a:r>
                  <a:rPr lang="fr-FR" dirty="0" smtClean="0">
                    <a:latin typeface="Times" panose="02020603050405020304" pitchFamily="18" charset="0"/>
                    <a:cs typeface="Times" panose="02020603050405020304" pitchFamily="18" charset="0"/>
                  </a:rPr>
                  <a:t>: </a:t>
                </a:r>
              </a:p>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𝐹</m:t>
                              </m:r>
                            </m:e>
                            <m:sub>
                              <m:r>
                                <a:rPr lang="en-US" i="1">
                                  <a:latin typeface="Cambria Math" panose="02040503050406030204" pitchFamily="18" charset="0"/>
                                </a:rPr>
                                <m:t>𝑎𝑑𝑠</m:t>
                              </m:r>
                            </m:sub>
                            <m:sup>
                              <m:r>
                                <a:rPr lang="en-US" i="1">
                                  <a:latin typeface="Cambria Math" panose="02040503050406030204" pitchFamily="18" charset="0"/>
                                </a:rPr>
                                <m:t>‡</m:t>
                              </m:r>
                            </m:sup>
                          </m:sSubSup>
                        </m:num>
                        <m:den>
                          <m:sSubSup>
                            <m:sSubSupPr>
                              <m:ctrlPr>
                                <a:rPr lang="en-US" i="1">
                                  <a:latin typeface="Cambria Math" panose="02040503050406030204" pitchFamily="18" charset="0"/>
                                </a:rPr>
                              </m:ctrlPr>
                            </m:sSubSupPr>
                            <m:e>
                              <m:r>
                                <a:rPr lang="en-US" i="1">
                                  <a:latin typeface="Cambria Math" panose="02040503050406030204" pitchFamily="18" charset="0"/>
                                </a:rPr>
                                <m:t>𝐹</m:t>
                              </m:r>
                            </m:e>
                            <m:sub>
                              <m:r>
                                <a:rPr lang="en-US" i="1">
                                  <a:latin typeface="Cambria Math" panose="02040503050406030204" pitchFamily="18" charset="0"/>
                                </a:rPr>
                                <m:t>𝑑𝑒𝑠</m:t>
                              </m:r>
                            </m:sub>
                            <m:sup>
                              <m:r>
                                <a:rPr lang="en-US" i="1">
                                  <a:latin typeface="Cambria Math" panose="02040503050406030204" pitchFamily="18" charset="0"/>
                                </a:rPr>
                                <m:t>‡</m:t>
                              </m:r>
                            </m:sup>
                          </m:sSubSup>
                        </m:den>
                      </m:f>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𝑒</m:t>
                          </m:r>
                        </m:e>
                        <m:sup>
                          <m:f>
                            <m:fPr>
                              <m:ctrlPr>
                                <a:rPr lang="en-US" i="1">
                                  <a:latin typeface="Cambria Math" panose="02040503050406030204" pitchFamily="18" charset="0"/>
                                </a:rPr>
                              </m:ctrlPr>
                            </m:fPr>
                            <m:num>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𝑎𝑑𝑠</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𝑑𝑒𝑠</m:t>
                                  </m:r>
                                </m:sub>
                              </m:sSub>
                              <m:r>
                                <a:rPr lang="en-US" i="1">
                                  <a:latin typeface="Cambria Math" panose="02040503050406030204" pitchFamily="18" charset="0"/>
                                </a:rPr>
                                <m:t>)</m:t>
                              </m:r>
                            </m:num>
                            <m:den>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𝐵</m:t>
                                  </m:r>
                                </m:sub>
                              </m:sSub>
                              <m:r>
                                <a:rPr lang="en-US" i="1">
                                  <a:latin typeface="Cambria Math" panose="02040503050406030204" pitchFamily="18" charset="0"/>
                                </a:rPr>
                                <m:t>𝑇</m:t>
                              </m:r>
                            </m:den>
                          </m:f>
                        </m:sup>
                      </m:sSup>
                    </m:oMath>
                  </m:oMathPara>
                </a14:m>
                <a:endParaRPr lang="fr-FR" dirty="0" smtClean="0"/>
              </a:p>
              <a:p>
                <a:endParaRPr lang="fr-FR" dirty="0"/>
              </a:p>
            </p:txBody>
          </p:sp>
        </mc:Choice>
        <mc:Fallback xmlns="">
          <p:sp>
            <p:nvSpPr>
              <p:cNvPr id="6" name="Rectangle 5"/>
              <p:cNvSpPr>
                <a:spLocks noRot="1" noChangeAspect="1" noMove="1" noResize="1" noEditPoints="1" noAdjustHandles="1" noChangeArrowheads="1" noChangeShapeType="1" noTextEdit="1"/>
              </p:cNvSpPr>
              <p:nvPr/>
            </p:nvSpPr>
            <p:spPr>
              <a:xfrm>
                <a:off x="0" y="1959679"/>
                <a:ext cx="6096000" cy="2735172"/>
              </a:xfrm>
              <a:prstGeom prst="rect">
                <a:avLst/>
              </a:prstGeom>
              <a:blipFill>
                <a:blip r:embed="rId4"/>
                <a:stretch>
                  <a:fillRect l="-800" t="-1114" r="-800"/>
                </a:stretch>
              </a:blipFill>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6200511" y="1959679"/>
                <a:ext cx="5862053" cy="4524315"/>
              </a:xfrm>
              <a:prstGeom prst="rect">
                <a:avLst/>
              </a:prstGeom>
            </p:spPr>
            <p:txBody>
              <a:bodyPr wrap="square">
                <a:spAutoFit/>
              </a:bodyPr>
              <a:lstStyle/>
              <a:p>
                <a:r>
                  <a:rPr lang="en-US" dirty="0" smtClean="0">
                    <a:latin typeface="Times" panose="02020603050405020304" pitchFamily="18" charset="0"/>
                    <a:ea typeface="Times New Roman" panose="02020603050405020304" pitchFamily="18" charset="0"/>
                    <a:cs typeface="Times New Roman" panose="02020603050405020304" pitchFamily="18" charset="0"/>
                  </a:rPr>
                  <a:t>The surface of liquids bears a certain roughness due to the existence of thermally excited capillary </a:t>
                </a:r>
                <a:r>
                  <a:rPr lang="en-US" dirty="0" smtClean="0">
                    <a:latin typeface="Times" panose="02020603050405020304" pitchFamily="18" charset="0"/>
                    <a:ea typeface="Times New Roman" panose="02020603050405020304" pitchFamily="18" charset="0"/>
                    <a:cs typeface="Times New Roman" panose="02020603050405020304" pitchFamily="18" charset="0"/>
                  </a:rPr>
                  <a:t>waves. </a:t>
                </a:r>
                <a:r>
                  <a:rPr lang="en-US" dirty="0" smtClean="0">
                    <a:latin typeface="Times" panose="02020603050405020304" pitchFamily="18" charset="0"/>
                    <a:ea typeface="Times New Roman" panose="02020603050405020304" pitchFamily="18" charset="0"/>
                    <a:cs typeface="Times New Roman" panose="02020603050405020304" pitchFamily="18" charset="0"/>
                  </a:rPr>
                  <a:t>The scale of the problem is the thermal length </a:t>
                </a:r>
                <a:r>
                  <a:rPr lang="el-GR" dirty="0" smtClean="0">
                    <a:latin typeface="Calibri" panose="020F0502020204030204" pitchFamily="34" charset="0"/>
                    <a:ea typeface="Times New Roman" panose="02020603050405020304" pitchFamily="18" charset="0"/>
                    <a:cs typeface="Calibri" panose="020F0502020204030204" pitchFamily="34" charset="0"/>
                  </a:rPr>
                  <a:t>ξ</a:t>
                </a:r>
                <a:r>
                  <a:rPr lang="en-US" dirty="0">
                    <a:latin typeface="Times" panose="02020603050405020304" pitchFamily="18" charset="0"/>
                    <a:ea typeface="Times New Roman" panose="02020603050405020304" pitchFamily="18" charset="0"/>
                    <a:cs typeface="Times New Roman" panose="02020603050405020304" pitchFamily="18" charset="0"/>
                  </a:rPr>
                  <a:t>:</a:t>
                </a:r>
                <a:endParaRPr lang="en-US" dirty="0" smtClean="0">
                  <a:latin typeface="Times" panose="02020603050405020304" pitchFamily="18" charset="0"/>
                  <a:ea typeface="Times New Roman" panose="02020603050405020304" pitchFamily="18" charset="0"/>
                  <a:cs typeface="Times New Roman" panose="02020603050405020304" pitchFamily="18" charset="0"/>
                </a:endParaRPr>
              </a:p>
              <a:p>
                <a:endParaRPr lang="en-US" dirty="0">
                  <a:latin typeface="Times" panose="02020603050405020304" pitchFamily="18" charset="0"/>
                  <a:cs typeface="Times New Roman" panose="02020603050405020304" pitchFamily="18" charset="0"/>
                </a:endParaRPr>
              </a:p>
              <a:p>
                <a:endParaRPr lang="en-US" dirty="0" smtClean="0">
                  <a:latin typeface="Times" panose="02020603050405020304" pitchFamily="18" charset="0"/>
                  <a:cs typeface="Times New Roman" panose="02020603050405020304" pitchFamily="18" charset="0"/>
                </a:endParaRPr>
              </a:p>
              <a:p>
                <a:endParaRPr lang="en-US" dirty="0">
                  <a:latin typeface="Times" panose="02020603050405020304" pitchFamily="18" charset="0"/>
                  <a:cs typeface="Times New Roman" panose="02020603050405020304" pitchFamily="18" charset="0"/>
                </a:endParaRPr>
              </a:p>
              <a:p>
                <a:endParaRPr lang="en-US" dirty="0" smtClean="0">
                  <a:latin typeface="Times" panose="02020603050405020304" pitchFamily="18" charset="0"/>
                  <a:cs typeface="Times New Roman" panose="02020603050405020304" pitchFamily="18" charset="0"/>
                </a:endParaRPr>
              </a:p>
              <a:p>
                <a:endParaRPr lang="en-US" dirty="0">
                  <a:latin typeface="Times" panose="02020603050405020304" pitchFamily="18" charset="0"/>
                  <a:cs typeface="Times New Roman" panose="02020603050405020304" pitchFamily="18" charset="0"/>
                </a:endParaRPr>
              </a:p>
              <a:p>
                <a:endParaRPr lang="en-US" dirty="0" smtClean="0">
                  <a:latin typeface="Times" panose="02020603050405020304" pitchFamily="18" charset="0"/>
                  <a:cs typeface="Times New Roman" panose="02020603050405020304" pitchFamily="18" charset="0"/>
                </a:endParaRPr>
              </a:p>
              <a:p>
                <a:r>
                  <a:rPr lang="en-US" b="1" dirty="0" smtClean="0">
                    <a:latin typeface="Times" panose="02020603050405020304" pitchFamily="18" charset="0"/>
                    <a:cs typeface="Times" panose="02020603050405020304" pitchFamily="18" charset="0"/>
                  </a:rPr>
                  <a:t>Hypothesis 2-1: </a:t>
                </a:r>
                <a:r>
                  <a:rPr lang="en-US" dirty="0" smtClean="0">
                    <a:latin typeface="Times" panose="02020603050405020304" pitchFamily="18" charset="0"/>
                    <a:cs typeface="Times" panose="02020603050405020304" pitchFamily="18" charset="0"/>
                  </a:rPr>
                  <a:t>the amplitude of the jumps is equal to </a:t>
                </a:r>
                <a:r>
                  <a:rPr lang="el-GR" dirty="0" smtClean="0">
                    <a:latin typeface="Times" panose="02020603050405020304" pitchFamily="18" charset="0"/>
                    <a:ea typeface="Times New Roman" panose="02020603050405020304" pitchFamily="18" charset="0"/>
                    <a:cs typeface="Times" panose="02020603050405020304" pitchFamily="18" charset="0"/>
                  </a:rPr>
                  <a:t>ξ</a:t>
                </a:r>
                <a:r>
                  <a:rPr lang="fr-FR" dirty="0" smtClean="0">
                    <a:latin typeface="Times" panose="02020603050405020304" pitchFamily="18" charset="0"/>
                    <a:ea typeface="Times New Roman" panose="02020603050405020304" pitchFamily="18" charset="0"/>
                    <a:cs typeface="Times" panose="02020603050405020304" pitchFamily="18" charset="0"/>
                  </a:rPr>
                  <a:t>:</a:t>
                </a:r>
                <a:endParaRPr lang="fr-FR" dirty="0" smtClean="0">
                  <a:latin typeface="Times" panose="02020603050405020304" pitchFamily="18" charset="0"/>
                  <a:ea typeface="Times New Roman" panose="02020603050405020304" pitchFamily="18" charset="0"/>
                  <a:cs typeface="Times" panose="02020603050405020304" pitchFamily="18" charset="0"/>
                </a:endParaRPr>
              </a:p>
              <a:p>
                <a:pPr algn="ctr"/>
                <a:endParaRPr lang="fr-FR" i="1" dirty="0" smtClean="0">
                  <a:latin typeface="Cambria Math" panose="02040503050406030204" pitchFamily="18" charset="0"/>
                  <a:cs typeface="Times" panose="02020603050405020304" pitchFamily="18" charset="0"/>
                </a:endParaRPr>
              </a:p>
              <a:p>
                <a:pPr algn="ctr"/>
                <a14:m>
                  <m:oMathPara xmlns:m="http://schemas.openxmlformats.org/officeDocument/2006/math">
                    <m:oMathParaPr>
                      <m:jc m:val="centerGroup"/>
                    </m:oMathParaPr>
                    <m:oMath xmlns:m="http://schemas.openxmlformats.org/officeDocument/2006/math">
                      <m:sSub>
                        <m:sSubPr>
                          <m:ctrlPr>
                            <a:rPr lang="fr-FR" i="1" smtClean="0">
                              <a:latin typeface="Cambria Math" panose="02040503050406030204" pitchFamily="18" charset="0"/>
                              <a:cs typeface="Times" panose="02020603050405020304" pitchFamily="18" charset="0"/>
                            </a:rPr>
                          </m:ctrlPr>
                        </m:sSubPr>
                        <m:e>
                          <m:r>
                            <a:rPr lang="fr-FR" b="0" i="1" smtClean="0">
                              <a:latin typeface="Cambria Math" panose="02040503050406030204" pitchFamily="18" charset="0"/>
                              <a:cs typeface="Times" panose="02020603050405020304" pitchFamily="18" charset="0"/>
                            </a:rPr>
                            <m:t>𝐸</m:t>
                          </m:r>
                        </m:e>
                        <m:sub>
                          <m:r>
                            <a:rPr lang="fr-FR" b="0" i="1" smtClean="0">
                              <a:latin typeface="Cambria Math" panose="02040503050406030204" pitchFamily="18" charset="0"/>
                              <a:cs typeface="Times" panose="02020603050405020304" pitchFamily="18" charset="0"/>
                            </a:rPr>
                            <m:t>𝑎𝑑𝑠</m:t>
                          </m:r>
                        </m:sub>
                      </m:sSub>
                      <m:r>
                        <a:rPr lang="fr-FR" b="0" i="1" smtClean="0">
                          <a:latin typeface="Cambria Math" panose="02040503050406030204" pitchFamily="18" charset="0"/>
                          <a:cs typeface="Times" panose="02020603050405020304" pitchFamily="18" charset="0"/>
                        </a:rPr>
                        <m:t>−</m:t>
                      </m:r>
                      <m:sSub>
                        <m:sSubPr>
                          <m:ctrlPr>
                            <a:rPr lang="fr-FR" i="1" smtClean="0">
                              <a:latin typeface="Cambria Math" panose="02040503050406030204" pitchFamily="18" charset="0"/>
                              <a:cs typeface="Times" panose="02020603050405020304" pitchFamily="18" charset="0"/>
                            </a:rPr>
                          </m:ctrlPr>
                        </m:sSubPr>
                        <m:e>
                          <m:r>
                            <a:rPr lang="fr-FR" b="0" i="1" smtClean="0">
                              <a:latin typeface="Cambria Math" panose="02040503050406030204" pitchFamily="18" charset="0"/>
                              <a:cs typeface="Times" panose="02020603050405020304" pitchFamily="18" charset="0"/>
                            </a:rPr>
                            <m:t>𝐸</m:t>
                          </m:r>
                        </m:e>
                        <m:sub>
                          <m:r>
                            <a:rPr lang="fr-FR" b="0" i="1" smtClean="0">
                              <a:latin typeface="Cambria Math" panose="02040503050406030204" pitchFamily="18" charset="0"/>
                              <a:cs typeface="Times" panose="02020603050405020304" pitchFamily="18" charset="0"/>
                            </a:rPr>
                            <m:t>𝑑𝑒𝑠</m:t>
                          </m:r>
                        </m:sub>
                      </m:sSub>
                      <m:r>
                        <a:rPr lang="fr-FR" b="0" i="1" smtClean="0">
                          <a:latin typeface="Cambria Math" panose="02040503050406030204" pitchFamily="18" charset="0"/>
                          <a:cs typeface="Times" panose="02020603050405020304" pitchFamily="18" charset="0"/>
                        </a:rPr>
                        <m:t>=−</m:t>
                      </m:r>
                      <m:r>
                        <a:rPr lang="fr-FR" b="0" i="1" smtClean="0">
                          <a:latin typeface="Cambria Math" panose="02040503050406030204" pitchFamily="18" charset="0"/>
                          <a:cs typeface="Times" panose="02020603050405020304" pitchFamily="18" charset="0"/>
                        </a:rPr>
                        <m:t>𝑆</m:t>
                      </m:r>
                      <m:r>
                        <a:rPr lang="fr-FR" b="0" i="1" smtClean="0">
                          <a:latin typeface="Cambria Math" panose="02040503050406030204" pitchFamily="18" charset="0"/>
                          <a:cs typeface="Times" panose="02020603050405020304" pitchFamily="18" charset="0"/>
                        </a:rPr>
                        <m:t>.</m:t>
                      </m:r>
                      <m:sSup>
                        <m:sSupPr>
                          <m:ctrlPr>
                            <a:rPr lang="fr-FR" b="0" i="1" smtClean="0">
                              <a:latin typeface="Cambria Math" panose="02040503050406030204" pitchFamily="18" charset="0"/>
                              <a:cs typeface="Times" panose="02020603050405020304" pitchFamily="18" charset="0"/>
                            </a:rPr>
                          </m:ctrlPr>
                        </m:sSupPr>
                        <m:e>
                          <m:r>
                            <m:rPr>
                              <m:sty m:val="p"/>
                            </m:rPr>
                            <a:rPr lang="el-GR" b="0" i="1" smtClean="0">
                              <a:latin typeface="Cambria Math" panose="02040503050406030204" pitchFamily="18" charset="0"/>
                              <a:cs typeface="Times" panose="02020603050405020304" pitchFamily="18" charset="0"/>
                            </a:rPr>
                            <m:t>ξ</m:t>
                          </m:r>
                        </m:e>
                        <m:sup>
                          <m:r>
                            <a:rPr lang="fr-FR" b="0" i="1" smtClean="0">
                              <a:latin typeface="Cambria Math" panose="02040503050406030204" pitchFamily="18" charset="0"/>
                              <a:cs typeface="Times" panose="02020603050405020304" pitchFamily="18" charset="0"/>
                            </a:rPr>
                            <m:t>2</m:t>
                          </m:r>
                        </m:sup>
                      </m:sSup>
                    </m:oMath>
                  </m:oMathPara>
                </a14:m>
                <a:endParaRPr lang="fr-FR" dirty="0" smtClean="0">
                  <a:latin typeface="Times" panose="02020603050405020304" pitchFamily="18" charset="0"/>
                  <a:cs typeface="Times" panose="02020603050405020304" pitchFamily="18" charset="0"/>
                </a:endParaRPr>
              </a:p>
              <a:p>
                <a:endParaRPr lang="fr-FR" dirty="0" smtClean="0">
                  <a:latin typeface="Times" panose="02020603050405020304" pitchFamily="18" charset="0"/>
                  <a:cs typeface="Times" panose="02020603050405020304" pitchFamily="18" charset="0"/>
                </a:endParaRPr>
              </a:p>
              <a:p>
                <a:r>
                  <a:rPr lang="fr-FR" dirty="0" err="1" smtClean="0">
                    <a:latin typeface="Times" panose="02020603050405020304" pitchFamily="18" charset="0"/>
                    <a:cs typeface="Times" panose="02020603050405020304" pitchFamily="18" charset="0"/>
                  </a:rPr>
                  <a:t>Where</a:t>
                </a:r>
                <a:r>
                  <a:rPr lang="fr-FR" dirty="0" smtClean="0">
                    <a:latin typeface="Times" panose="02020603050405020304" pitchFamily="18" charset="0"/>
                    <a:cs typeface="Times" panose="02020603050405020304" pitchFamily="18" charset="0"/>
                  </a:rPr>
                  <a:t> </a:t>
                </a:r>
                <a:r>
                  <a:rPr lang="fr-FR" i="1" dirty="0" smtClean="0">
                    <a:latin typeface="Times" panose="02020603050405020304" pitchFamily="18" charset="0"/>
                    <a:cs typeface="Times" panose="02020603050405020304" pitchFamily="18" charset="0"/>
                  </a:rPr>
                  <a:t>S </a:t>
                </a:r>
                <a:r>
                  <a:rPr lang="fr-FR" dirty="0" smtClean="0">
                    <a:latin typeface="Times" panose="02020603050405020304" pitchFamily="18" charset="0"/>
                    <a:cs typeface="Times" panose="02020603050405020304" pitchFamily="18" charset="0"/>
                  </a:rPr>
                  <a:t> </a:t>
                </a:r>
                <a:r>
                  <a:rPr lang="fr-FR" dirty="0" err="1" smtClean="0">
                    <a:latin typeface="Times" panose="02020603050405020304" pitchFamily="18" charset="0"/>
                    <a:cs typeface="Times" panose="02020603050405020304" pitchFamily="18" charset="0"/>
                  </a:rPr>
                  <a:t>is</a:t>
                </a:r>
                <a:r>
                  <a:rPr lang="fr-FR" dirty="0" smtClean="0">
                    <a:latin typeface="Times" panose="02020603050405020304" pitchFamily="18" charset="0"/>
                    <a:cs typeface="Times" panose="02020603050405020304" pitchFamily="18" charset="0"/>
                  </a:rPr>
                  <a:t> the </a:t>
                </a:r>
                <a:r>
                  <a:rPr lang="fr-FR" dirty="0" err="1" smtClean="0">
                    <a:latin typeface="Times" panose="02020603050405020304" pitchFamily="18" charset="0"/>
                    <a:cs typeface="Times" panose="02020603050405020304" pitchFamily="18" charset="0"/>
                  </a:rPr>
                  <a:t>spreading</a:t>
                </a:r>
                <a:r>
                  <a:rPr lang="fr-FR" dirty="0" smtClean="0">
                    <a:latin typeface="Times" panose="02020603050405020304" pitchFamily="18" charset="0"/>
                    <a:cs typeface="Times" panose="02020603050405020304" pitchFamily="18" charset="0"/>
                  </a:rPr>
                  <a:t> </a:t>
                </a:r>
                <a:r>
                  <a:rPr lang="fr-FR" dirty="0" err="1" smtClean="0">
                    <a:latin typeface="Times" panose="02020603050405020304" pitchFamily="18" charset="0"/>
                    <a:cs typeface="Times" panose="02020603050405020304" pitchFamily="18" charset="0"/>
                  </a:rPr>
                  <a:t>parameter</a:t>
                </a:r>
                <a:r>
                  <a:rPr lang="fr-FR" dirty="0" smtClean="0">
                    <a:latin typeface="Times" panose="02020603050405020304" pitchFamily="18" charset="0"/>
                    <a:cs typeface="Times" panose="02020603050405020304" pitchFamily="18" charset="0"/>
                  </a:rPr>
                  <a:t>:</a:t>
                </a:r>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𝑆</m:t>
                      </m:r>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𝛾</m:t>
                          </m:r>
                        </m:e>
                        <m:sub>
                          <m:r>
                            <a:rPr lang="en-US" i="1">
                              <a:latin typeface="Cambria Math" panose="02040503050406030204" pitchFamily="18" charset="0"/>
                            </a:rPr>
                            <m:t>𝑠𝑣</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𝛾</m:t>
                          </m:r>
                        </m:e>
                        <m:sub>
                          <m:r>
                            <a:rPr lang="en-US" i="1">
                              <a:latin typeface="Cambria Math" panose="02040503050406030204" pitchFamily="18" charset="0"/>
                            </a:rPr>
                            <m:t>𝑠𝑙</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𝛾</m:t>
                          </m:r>
                        </m:e>
                        <m:sub>
                          <m:r>
                            <a:rPr lang="en-US" i="1">
                              <a:latin typeface="Cambria Math" panose="02040503050406030204" pitchFamily="18" charset="0"/>
                            </a:rPr>
                            <m:t>𝑙</m:t>
                          </m:r>
                        </m:sub>
                      </m:sSub>
                      <m:r>
                        <a:rPr lang="en-US" i="1">
                          <a:latin typeface="Cambria Math" panose="02040503050406030204" pitchFamily="18" charset="0"/>
                        </a:rPr>
                        <m:t>)</m:t>
                      </m:r>
                    </m:oMath>
                  </m:oMathPara>
                </a14:m>
                <a:endParaRPr lang="fr-FR" dirty="0" smtClean="0">
                  <a:latin typeface="Times" panose="02020603050405020304" pitchFamily="18" charset="0"/>
                  <a:cs typeface="Times" panose="02020603050405020304" pitchFamily="18" charset="0"/>
                </a:endParaRPr>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𝑆</m:t>
                      </m:r>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𝛾</m:t>
                          </m:r>
                        </m:e>
                        <m:sub>
                          <m:r>
                            <a:rPr lang="en-US" i="1">
                              <a:latin typeface="Cambria Math" panose="02040503050406030204" pitchFamily="18" charset="0"/>
                            </a:rPr>
                            <m:t>𝑙</m:t>
                          </m:r>
                        </m:sub>
                      </m:sSub>
                      <m:r>
                        <a:rPr lang="en-US" i="1">
                          <a:latin typeface="Cambria Math" panose="02040503050406030204" pitchFamily="18" charset="0"/>
                        </a:rPr>
                        <m:t>(</m:t>
                      </m:r>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sSub>
                            <m:sSubPr>
                              <m:ctrlPr>
                                <a:rPr lang="en-US" i="1">
                                  <a:latin typeface="Cambria Math" panose="02040503050406030204" pitchFamily="18" charset="0"/>
                                </a:rPr>
                              </m:ctrlPr>
                            </m:sSubPr>
                            <m:e>
                              <m:r>
                                <a:rPr lang="en-US" i="1">
                                  <a:latin typeface="Cambria Math" panose="02040503050406030204" pitchFamily="18" charset="0"/>
                                </a:rPr>
                                <m:t>𝜃</m:t>
                              </m:r>
                            </m:e>
                            <m:sub>
                              <m:r>
                                <a:rPr lang="en-US" i="1">
                                  <a:latin typeface="Cambria Math" panose="02040503050406030204" pitchFamily="18" charset="0"/>
                                </a:rPr>
                                <m:t>𝑌</m:t>
                              </m:r>
                            </m:sub>
                          </m:sSub>
                        </m:e>
                      </m:func>
                      <m:r>
                        <a:rPr lang="en-US" i="1">
                          <a:latin typeface="Cambria Math" panose="02040503050406030204" pitchFamily="18" charset="0"/>
                        </a:rPr>
                        <m:t>−1)</m:t>
                      </m:r>
                    </m:oMath>
                  </m:oMathPara>
                </a14:m>
                <a:endParaRPr lang="fr-FR" dirty="0">
                  <a:latin typeface="Times" panose="02020603050405020304" pitchFamily="18" charset="0"/>
                  <a:cs typeface="Times"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6200511" y="1959679"/>
                <a:ext cx="5862053" cy="4524315"/>
              </a:xfrm>
              <a:prstGeom prst="rect">
                <a:avLst/>
              </a:prstGeom>
              <a:blipFill>
                <a:blip r:embed="rId5"/>
                <a:stretch>
                  <a:fillRect l="-832" t="-673" b="-269"/>
                </a:stretch>
              </a:blipFill>
            </p:spPr>
            <p:txBody>
              <a:bodyPr/>
              <a:lstStyle/>
              <a:p>
                <a:r>
                  <a:rPr lang="fr-FR">
                    <a:noFill/>
                  </a:rPr>
                  <a:t> </a:t>
                </a:r>
              </a:p>
            </p:txBody>
          </p:sp>
        </mc:Fallback>
      </mc:AlternateContent>
      <p:cxnSp>
        <p:nvCxnSpPr>
          <p:cNvPr id="8" name="Connecteur droit avec flèche 7"/>
          <p:cNvCxnSpPr/>
          <p:nvPr/>
        </p:nvCxnSpPr>
        <p:spPr>
          <a:xfrm flipV="1">
            <a:off x="1674162" y="4521896"/>
            <a:ext cx="375780" cy="602949"/>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 name="Connecteur droit avec flèche 9"/>
          <p:cNvCxnSpPr/>
          <p:nvPr/>
        </p:nvCxnSpPr>
        <p:spPr>
          <a:xfrm flipH="1" flipV="1">
            <a:off x="3860330" y="4196219"/>
            <a:ext cx="139498" cy="627152"/>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 name="Ellipse 12"/>
          <p:cNvSpPr/>
          <p:nvPr/>
        </p:nvSpPr>
        <p:spPr>
          <a:xfrm>
            <a:off x="2049942" y="3588430"/>
            <a:ext cx="517894" cy="921365"/>
          </a:xfrm>
          <a:prstGeom prst="ellipse">
            <a:avLst/>
          </a:prstGeom>
          <a:noFill/>
          <a:ln>
            <a:solidFill>
              <a:srgbClr val="00206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4" name="Ellipse 13"/>
          <p:cNvSpPr/>
          <p:nvPr/>
        </p:nvSpPr>
        <p:spPr>
          <a:xfrm>
            <a:off x="3048001" y="3588430"/>
            <a:ext cx="951828" cy="347194"/>
          </a:xfrm>
          <a:prstGeom prst="ellipse">
            <a:avLst/>
          </a:prstGeom>
          <a:noFill/>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5" name="ZoneTexte 14"/>
          <p:cNvSpPr txBox="1"/>
          <p:nvPr/>
        </p:nvSpPr>
        <p:spPr>
          <a:xfrm>
            <a:off x="0" y="5146534"/>
            <a:ext cx="3181611" cy="1754326"/>
          </a:xfrm>
          <a:prstGeom prst="rect">
            <a:avLst/>
          </a:prstGeom>
          <a:noFill/>
        </p:spPr>
        <p:txBody>
          <a:bodyPr wrap="square" rtlCol="0">
            <a:spAutoFit/>
          </a:bodyPr>
          <a:lstStyle/>
          <a:p>
            <a:r>
              <a:rPr lang="fr-FR" dirty="0" smtClean="0">
                <a:latin typeface="Times" panose="02020603050405020304" pitchFamily="18" charset="0"/>
                <a:cs typeface="Times" panose="02020603050405020304" pitchFamily="18" charset="0"/>
              </a:rPr>
              <a:t>Partition </a:t>
            </a:r>
            <a:r>
              <a:rPr lang="fr-FR" dirty="0" err="1" smtClean="0">
                <a:latin typeface="Times" panose="02020603050405020304" pitchFamily="18" charset="0"/>
                <a:cs typeface="Times" panose="02020603050405020304" pitchFamily="18" charset="0"/>
              </a:rPr>
              <a:t>function</a:t>
            </a:r>
            <a:r>
              <a:rPr lang="fr-FR" dirty="0" smtClean="0">
                <a:latin typeface="Times" panose="02020603050405020304" pitchFamily="18" charset="0"/>
                <a:cs typeface="Times" panose="02020603050405020304" pitchFamily="18" charset="0"/>
              </a:rPr>
              <a:t> ratio (</a:t>
            </a:r>
            <a:r>
              <a:rPr lang="fr-FR" dirty="0" err="1" smtClean="0">
                <a:latin typeface="Times" panose="02020603050405020304" pitchFamily="18" charset="0"/>
                <a:cs typeface="Times" panose="02020603050405020304" pitchFamily="18" charset="0"/>
              </a:rPr>
              <a:t>similar</a:t>
            </a:r>
            <a:r>
              <a:rPr lang="fr-FR" dirty="0" smtClean="0">
                <a:latin typeface="Times" panose="02020603050405020304" pitchFamily="18" charset="0"/>
                <a:cs typeface="Times" panose="02020603050405020304" pitchFamily="18" charset="0"/>
              </a:rPr>
              <a:t> to Crooks </a:t>
            </a:r>
            <a:r>
              <a:rPr lang="fr-FR" dirty="0" err="1" smtClean="0">
                <a:latin typeface="Times" panose="02020603050405020304" pitchFamily="18" charset="0"/>
                <a:cs typeface="Times" panose="02020603050405020304" pitchFamily="18" charset="0"/>
              </a:rPr>
              <a:t>definition</a:t>
            </a:r>
            <a:r>
              <a:rPr lang="fr-FR" dirty="0" smtClean="0">
                <a:latin typeface="Times" panose="02020603050405020304" pitchFamily="18" charset="0"/>
                <a:cs typeface="Times" panose="02020603050405020304" pitchFamily="18" charset="0"/>
              </a:rPr>
              <a:t> of </a:t>
            </a:r>
            <a:r>
              <a:rPr lang="fr-FR" dirty="0" err="1" smtClean="0">
                <a:latin typeface="Times" panose="02020603050405020304" pitchFamily="18" charset="0"/>
                <a:cs typeface="Times" panose="02020603050405020304" pitchFamily="18" charset="0"/>
              </a:rPr>
              <a:t>entropy</a:t>
            </a:r>
            <a:r>
              <a:rPr lang="fr-FR" dirty="0" smtClean="0">
                <a:latin typeface="Times" panose="02020603050405020304" pitchFamily="18" charset="0"/>
                <a:cs typeface="Times" panose="02020603050405020304" pitchFamily="18" charset="0"/>
              </a:rPr>
              <a:t>: </a:t>
            </a:r>
            <a:r>
              <a:rPr lang="en-US" dirty="0" smtClean="0">
                <a:latin typeface="Times" panose="02020603050405020304" pitchFamily="18" charset="0"/>
                <a:cs typeface="Times" panose="02020603050405020304" pitchFamily="18" charset="0"/>
              </a:rPr>
              <a:t>the probability of </a:t>
            </a:r>
            <a:r>
              <a:rPr lang="en-US" dirty="0" smtClean="0">
                <a:latin typeface="Times" panose="02020603050405020304" pitchFamily="18" charset="0"/>
                <a:cs typeface="Times" panose="02020603050405020304" pitchFamily="18" charset="0"/>
              </a:rPr>
              <a:t>undergoing </a:t>
            </a:r>
            <a:r>
              <a:rPr lang="en-US" dirty="0" smtClean="0">
                <a:latin typeface="Times" panose="02020603050405020304" pitchFamily="18" charset="0"/>
                <a:cs typeface="Times" panose="02020603050405020304" pitchFamily="18" charset="0"/>
              </a:rPr>
              <a:t>a process divided by the probability of undergoing the reverse process)</a:t>
            </a:r>
            <a:endParaRPr lang="fr-FR" dirty="0">
              <a:latin typeface="Times" panose="02020603050405020304" pitchFamily="18" charset="0"/>
              <a:cs typeface="Times" panose="02020603050405020304" pitchFamily="18" charset="0"/>
            </a:endParaRPr>
          </a:p>
        </p:txBody>
      </p:sp>
      <p:sp>
        <p:nvSpPr>
          <p:cNvPr id="16" name="ZoneTexte 15"/>
          <p:cNvSpPr txBox="1"/>
          <p:nvPr/>
        </p:nvSpPr>
        <p:spPr>
          <a:xfrm>
            <a:off x="3604591" y="4801679"/>
            <a:ext cx="1943470" cy="646331"/>
          </a:xfrm>
          <a:prstGeom prst="rect">
            <a:avLst/>
          </a:prstGeom>
          <a:noFill/>
        </p:spPr>
        <p:txBody>
          <a:bodyPr wrap="square" rtlCol="0">
            <a:spAutoFit/>
          </a:bodyPr>
          <a:lstStyle/>
          <a:p>
            <a:r>
              <a:rPr lang="fr-FR" dirty="0" smtClean="0">
                <a:latin typeface="Times" panose="02020603050405020304" pitchFamily="18" charset="0"/>
                <a:cs typeface="Times" panose="02020603050405020304" pitchFamily="18" charset="0"/>
              </a:rPr>
              <a:t>Activation free </a:t>
            </a:r>
            <a:r>
              <a:rPr lang="fr-FR" dirty="0" err="1" smtClean="0">
                <a:latin typeface="Times" panose="02020603050405020304" pitchFamily="18" charset="0"/>
                <a:cs typeface="Times" panose="02020603050405020304" pitchFamily="18" charset="0"/>
              </a:rPr>
              <a:t>energy</a:t>
            </a:r>
            <a:endParaRPr lang="fr-FR" dirty="0">
              <a:latin typeface="Times" panose="02020603050405020304" pitchFamily="18" charset="0"/>
              <a:cs typeface="Times" panose="02020603050405020304" pitchFamily="18" charset="0"/>
            </a:endParaRPr>
          </a:p>
        </p:txBody>
      </p:sp>
      <p:sp>
        <p:nvSpPr>
          <p:cNvPr id="3" name="Rectangle 2"/>
          <p:cNvSpPr/>
          <p:nvPr/>
        </p:nvSpPr>
        <p:spPr>
          <a:xfrm>
            <a:off x="0" y="1825907"/>
            <a:ext cx="6096000" cy="5016674"/>
          </a:xfrm>
          <a:prstGeom prst="rect">
            <a:avLst/>
          </a:prstGeom>
          <a:solidFill>
            <a:srgbClr val="FFFFFF">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p:cNvSpPr txBox="1"/>
          <p:nvPr/>
        </p:nvSpPr>
        <p:spPr>
          <a:xfrm>
            <a:off x="11125200" y="6629400"/>
            <a:ext cx="1066800" cy="215444"/>
          </a:xfrm>
          <a:prstGeom prst="rect">
            <a:avLst/>
          </a:prstGeom>
          <a:noFill/>
        </p:spPr>
        <p:txBody>
          <a:bodyPr wrap="square" rtlCol="0">
            <a:spAutoFit/>
          </a:bodyPr>
          <a:lstStyle/>
          <a:p>
            <a:pPr algn="r"/>
            <a:r>
              <a:rPr lang="fr-FR" sz="800" dirty="0" err="1" smtClean="0">
                <a:latin typeface="Times" panose="02020603050405020304" pitchFamily="18" charset="0"/>
                <a:cs typeface="Times" panose="02020603050405020304" pitchFamily="18" charset="0"/>
              </a:rPr>
              <a:t>Duchemin</a:t>
            </a:r>
            <a:r>
              <a:rPr lang="fr-FR" sz="800" dirty="0" smtClean="0">
                <a:latin typeface="Times" panose="02020603050405020304" pitchFamily="18" charset="0"/>
                <a:cs typeface="Times" panose="02020603050405020304" pitchFamily="18" charset="0"/>
              </a:rPr>
              <a:t>, 2021</a:t>
            </a:r>
            <a:endParaRPr lang="fr-FR" sz="8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587593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 </a:t>
            </a:r>
            <a:r>
              <a:rPr lang="fr-FR" dirty="0" err="1" smtClean="0"/>
              <a:t>physical</a:t>
            </a:r>
            <a:r>
              <a:rPr lang="fr-FR" dirty="0" smtClean="0"/>
              <a:t> description </a:t>
            </a:r>
            <a:r>
              <a:rPr lang="fr-FR" dirty="0" err="1" smtClean="0"/>
              <a:t>based</a:t>
            </a:r>
            <a:r>
              <a:rPr lang="fr-FR" dirty="0" smtClean="0"/>
              <a:t> on the </a:t>
            </a:r>
            <a:r>
              <a:rPr lang="fr-FR" dirty="0" err="1" smtClean="0"/>
              <a:t>thermocapillary</a:t>
            </a:r>
            <a:r>
              <a:rPr lang="fr-FR" dirty="0" smtClean="0"/>
              <a:t> amplitude</a:t>
            </a:r>
            <a:endParaRPr lang="fr-FR" dirty="0"/>
          </a:p>
        </p:txBody>
      </p:sp>
      <p:pic>
        <p:nvPicPr>
          <p:cNvPr id="5" name="Espace réservé du contenu 3"/>
          <p:cNvPicPr>
            <a:picLocks noGrp="1" noChangeAspect="1"/>
          </p:cNvPicPr>
          <p:nvPr>
            <p:ph idx="1"/>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85189" y="2432615"/>
            <a:ext cx="5427837" cy="2713919"/>
          </a:xfrm>
        </p:spPr>
      </p:pic>
      <mc:AlternateContent xmlns:mc="http://schemas.openxmlformats.org/markup-compatibility/2006" xmlns:a14="http://schemas.microsoft.com/office/drawing/2010/main">
        <mc:Choice Requires="a14">
          <p:sp>
            <p:nvSpPr>
              <p:cNvPr id="6" name="Rectangle 5"/>
              <p:cNvSpPr/>
              <p:nvPr/>
            </p:nvSpPr>
            <p:spPr>
              <a:xfrm>
                <a:off x="0" y="1959679"/>
                <a:ext cx="6096000" cy="2735172"/>
              </a:xfrm>
              <a:prstGeom prst="rect">
                <a:avLst/>
              </a:prstGeom>
            </p:spPr>
            <p:txBody>
              <a:bodyPr>
                <a:spAutoFit/>
              </a:bodyPr>
              <a:lstStyle/>
              <a:p>
                <a:r>
                  <a:rPr lang="en-US" dirty="0" smtClean="0">
                    <a:latin typeface="Times" panose="02020603050405020304" pitchFamily="18" charset="0"/>
                    <a:ea typeface="Times New Roman" panose="02020603050405020304" pitchFamily="18" charset="0"/>
                    <a:cs typeface="Times New Roman" panose="02020603050405020304" pitchFamily="18" charset="0"/>
                  </a:rPr>
                  <a:t>Following the demonstration by Blake and Haynes: </a:t>
                </a:r>
              </a:p>
              <a:p>
                <a:r>
                  <a:rPr lang="en-US" dirty="0" smtClean="0">
                    <a:latin typeface="Times" panose="02020603050405020304" pitchFamily="18" charset="0"/>
                    <a:cs typeface="Times New Roman" panose="02020603050405020304" pitchFamily="18" charset="0"/>
                  </a:rPr>
                  <a:t>The rate constant of a liquid molecule jumping forward and that of a molecule jumping backward around the triple line are equal:</a:t>
                </a:r>
              </a:p>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𝑑𝑒𝑠</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𝑎𝑑𝑠</m:t>
                          </m:r>
                        </m:sub>
                      </m:sSub>
                    </m:oMath>
                  </m:oMathPara>
                </a14:m>
                <a:endParaRPr lang="fr-FR" dirty="0"/>
              </a:p>
              <a:p>
                <a:r>
                  <a:rPr lang="fr-FR" dirty="0" err="1" smtClean="0">
                    <a:latin typeface="Times" panose="02020603050405020304" pitchFamily="18" charset="0"/>
                    <a:cs typeface="Times" panose="02020603050405020304" pitchFamily="18" charset="0"/>
                  </a:rPr>
                  <a:t>Therefore</a:t>
                </a:r>
                <a:r>
                  <a:rPr lang="fr-FR" dirty="0" smtClean="0">
                    <a:latin typeface="Times" panose="02020603050405020304" pitchFamily="18" charset="0"/>
                    <a:cs typeface="Times" panose="02020603050405020304" pitchFamily="18" charset="0"/>
                  </a:rPr>
                  <a:t>: </a:t>
                </a:r>
              </a:p>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𝐹</m:t>
                              </m:r>
                            </m:e>
                            <m:sub>
                              <m:r>
                                <a:rPr lang="en-US" i="1">
                                  <a:latin typeface="Cambria Math" panose="02040503050406030204" pitchFamily="18" charset="0"/>
                                </a:rPr>
                                <m:t>𝑎𝑑𝑠</m:t>
                              </m:r>
                            </m:sub>
                            <m:sup>
                              <m:r>
                                <a:rPr lang="en-US" i="1">
                                  <a:latin typeface="Cambria Math" panose="02040503050406030204" pitchFamily="18" charset="0"/>
                                </a:rPr>
                                <m:t>‡</m:t>
                              </m:r>
                            </m:sup>
                          </m:sSubSup>
                        </m:num>
                        <m:den>
                          <m:sSubSup>
                            <m:sSubSupPr>
                              <m:ctrlPr>
                                <a:rPr lang="en-US" i="1">
                                  <a:latin typeface="Cambria Math" panose="02040503050406030204" pitchFamily="18" charset="0"/>
                                </a:rPr>
                              </m:ctrlPr>
                            </m:sSubSupPr>
                            <m:e>
                              <m:r>
                                <a:rPr lang="en-US" i="1">
                                  <a:latin typeface="Cambria Math" panose="02040503050406030204" pitchFamily="18" charset="0"/>
                                </a:rPr>
                                <m:t>𝐹</m:t>
                              </m:r>
                            </m:e>
                            <m:sub>
                              <m:r>
                                <a:rPr lang="en-US" i="1">
                                  <a:latin typeface="Cambria Math" panose="02040503050406030204" pitchFamily="18" charset="0"/>
                                </a:rPr>
                                <m:t>𝑑𝑒𝑠</m:t>
                              </m:r>
                            </m:sub>
                            <m:sup>
                              <m:r>
                                <a:rPr lang="en-US" i="1">
                                  <a:latin typeface="Cambria Math" panose="02040503050406030204" pitchFamily="18" charset="0"/>
                                </a:rPr>
                                <m:t>‡</m:t>
                              </m:r>
                            </m:sup>
                          </m:sSubSup>
                        </m:den>
                      </m:f>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𝑒</m:t>
                          </m:r>
                        </m:e>
                        <m:sup>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𝛾</m:t>
                                  </m:r>
                                </m:e>
                                <m:sub>
                                  <m:r>
                                    <a:rPr lang="en-US" i="1">
                                      <a:latin typeface="Cambria Math" panose="02040503050406030204" pitchFamily="18" charset="0"/>
                                    </a:rPr>
                                    <m:t>𝑙</m:t>
                                  </m:r>
                                </m:sub>
                              </m:sSub>
                              <m:d>
                                <m:dPr>
                                  <m:ctrlPr>
                                    <a:rPr lang="en-US" i="1">
                                      <a:latin typeface="Cambria Math" panose="02040503050406030204" pitchFamily="18" charset="0"/>
                                    </a:rPr>
                                  </m:ctrlPr>
                                </m:dPr>
                                <m:e>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r>
                                        <a:rPr lang="en-US" i="1">
                                          <a:latin typeface="Cambria Math" panose="02040503050406030204" pitchFamily="18" charset="0"/>
                                        </a:rPr>
                                        <m:t>𝜃</m:t>
                                      </m:r>
                                    </m:e>
                                  </m:func>
                                  <m:r>
                                    <a:rPr lang="en-US" i="1">
                                      <a:latin typeface="Cambria Math" panose="02040503050406030204" pitchFamily="18" charset="0"/>
                                    </a:rPr>
                                    <m:t>−1</m:t>
                                  </m:r>
                                </m:e>
                              </m:d>
                              <m:r>
                                <a:rPr lang="en-US" i="1">
                                  <a:latin typeface="Cambria Math" panose="02040503050406030204" pitchFamily="18" charset="0"/>
                                </a:rPr>
                                <m:t>.</m:t>
                              </m:r>
                              <m:r>
                                <a:rPr lang="en-US" i="1">
                                  <a:latin typeface="Cambria Math" panose="02040503050406030204" pitchFamily="18" charset="0"/>
                                </a:rPr>
                                <m:t>𝜉</m:t>
                              </m:r>
                              <m:r>
                                <a:rPr lang="en-US" i="1">
                                  <a:latin typeface="Cambria Math" panose="02040503050406030204" pitchFamily="18" charset="0"/>
                                </a:rPr>
                                <m:t>²</m:t>
                              </m:r>
                            </m:num>
                            <m:den>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𝐵</m:t>
                                  </m:r>
                                </m:sub>
                              </m:sSub>
                              <m:r>
                                <a:rPr lang="en-US" i="1">
                                  <a:latin typeface="Cambria Math" panose="02040503050406030204" pitchFamily="18" charset="0"/>
                                </a:rPr>
                                <m:t>𝑇</m:t>
                              </m:r>
                            </m:den>
                          </m:f>
                        </m:sup>
                      </m:sSup>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𝑒</m:t>
                          </m:r>
                        </m:e>
                        <m:sup>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r>
                                <a:rPr lang="en-US" i="1">
                                  <a:latin typeface="Cambria Math" panose="02040503050406030204" pitchFamily="18" charset="0"/>
                                </a:rPr>
                                <m:t>𝜃</m:t>
                              </m:r>
                            </m:e>
                          </m:func>
                          <m:r>
                            <a:rPr lang="en-US" i="1">
                              <a:latin typeface="Cambria Math" panose="02040503050406030204" pitchFamily="18" charset="0"/>
                            </a:rPr>
                            <m:t>−1</m:t>
                          </m:r>
                        </m:sup>
                      </m:sSup>
                    </m:oMath>
                  </m:oMathPara>
                </a14:m>
                <a:endParaRPr lang="fr-FR" dirty="0" smtClean="0"/>
              </a:p>
              <a:p>
                <a:endParaRPr lang="fr-FR" dirty="0"/>
              </a:p>
            </p:txBody>
          </p:sp>
        </mc:Choice>
        <mc:Fallback xmlns="">
          <p:sp>
            <p:nvSpPr>
              <p:cNvPr id="6" name="Rectangle 5"/>
              <p:cNvSpPr>
                <a:spLocks noRot="1" noChangeAspect="1" noMove="1" noResize="1" noEditPoints="1" noAdjustHandles="1" noChangeArrowheads="1" noChangeShapeType="1" noTextEdit="1"/>
              </p:cNvSpPr>
              <p:nvPr/>
            </p:nvSpPr>
            <p:spPr>
              <a:xfrm>
                <a:off x="0" y="1959679"/>
                <a:ext cx="6096000" cy="2735172"/>
              </a:xfrm>
              <a:prstGeom prst="rect">
                <a:avLst/>
              </a:prstGeom>
              <a:blipFill>
                <a:blip r:embed="rId4"/>
                <a:stretch>
                  <a:fillRect l="-800" t="-1114" r="-800"/>
                </a:stretch>
              </a:blipFill>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6268459" y="1961627"/>
                <a:ext cx="5862053" cy="3793987"/>
              </a:xfrm>
              <a:prstGeom prst="rect">
                <a:avLst/>
              </a:prstGeom>
            </p:spPr>
            <p:txBody>
              <a:bodyPr wrap="square">
                <a:spAutoFit/>
              </a:bodyPr>
              <a:lstStyle/>
              <a:p>
                <a:r>
                  <a:rPr lang="en-US" sz="2400" dirty="0" smtClean="0">
                    <a:latin typeface="Times" panose="02020603050405020304" pitchFamily="18" charset="0"/>
                    <a:ea typeface="Times New Roman" panose="02020603050405020304" pitchFamily="18" charset="0"/>
                    <a:cs typeface="Times New Roman" panose="02020603050405020304" pitchFamily="18" charset="0"/>
                  </a:rPr>
                  <a:t>Thermal </a:t>
                </a:r>
                <a:r>
                  <a:rPr lang="en-US" sz="2400" dirty="0" smtClean="0">
                    <a:latin typeface="Times" panose="02020603050405020304" pitchFamily="18" charset="0"/>
                    <a:ea typeface="Times New Roman" panose="02020603050405020304" pitchFamily="18" charset="0"/>
                    <a:cs typeface="Times New Roman" panose="02020603050405020304" pitchFamily="18" charset="0"/>
                  </a:rPr>
                  <a:t>length </a:t>
                </a:r>
                <a:r>
                  <a:rPr lang="el-GR" sz="2400" dirty="0" smtClean="0">
                    <a:latin typeface="Calibri" panose="020F0502020204030204" pitchFamily="34" charset="0"/>
                    <a:ea typeface="Times New Roman" panose="02020603050405020304" pitchFamily="18" charset="0"/>
                    <a:cs typeface="Calibri" panose="020F0502020204030204" pitchFamily="34" charset="0"/>
                  </a:rPr>
                  <a:t>ξ</a:t>
                </a:r>
                <a:r>
                  <a:rPr lang="en-US" sz="2400" dirty="0" smtClean="0">
                    <a:latin typeface="Times" panose="02020603050405020304" pitchFamily="18" charset="0"/>
                    <a:ea typeface="Times New Roman" panose="02020603050405020304" pitchFamily="18" charset="0"/>
                    <a:cs typeface="Times New Roman" panose="02020603050405020304" pitchFamily="18" charset="0"/>
                  </a:rPr>
                  <a:t>:</a:t>
                </a:r>
              </a:p>
              <a:p>
                <a:endParaRPr lang="en-US" sz="2400" dirty="0" smtClean="0">
                  <a:latin typeface="Times" panose="02020603050405020304" pitchFamily="18" charset="0"/>
                  <a:ea typeface="Times New Roman" panose="02020603050405020304" pitchFamily="18" charset="0"/>
                  <a:cs typeface="Times New Roman" panose="02020603050405020304" pitchFamily="18" charset="0"/>
                </a:endParaRPr>
              </a:p>
              <a:p>
                <a:endParaRPr lang="en-US" sz="2400" dirty="0" smtClean="0">
                  <a:latin typeface="Times" panose="02020603050405020304" pitchFamily="18" charset="0"/>
                  <a:ea typeface="Times New Roman" panose="02020603050405020304" pitchFamily="18" charset="0"/>
                  <a:cs typeface="Times New Roman" panose="02020603050405020304" pitchFamily="18" charset="0"/>
                </a:endParaRPr>
              </a:p>
              <a:p>
                <a:endParaRPr lang="en-US" sz="2400" dirty="0">
                  <a:latin typeface="Times" panose="02020603050405020304" pitchFamily="18" charset="0"/>
                  <a:cs typeface="Times New Roman" panose="02020603050405020304" pitchFamily="18" charset="0"/>
                </a:endParaRPr>
              </a:p>
              <a:p>
                <a:endParaRPr lang="en-US" sz="2400" dirty="0" smtClean="0">
                  <a:latin typeface="Times" panose="02020603050405020304" pitchFamily="18" charset="0"/>
                  <a:cs typeface="Times New Roman" panose="02020603050405020304" pitchFamily="18" charset="0"/>
                </a:endParaRPr>
              </a:p>
              <a:p>
                <a:endParaRPr lang="en-US" sz="2400" dirty="0">
                  <a:latin typeface="Times" panose="02020603050405020304" pitchFamily="18" charset="0"/>
                  <a:cs typeface="Times New Roman" panose="02020603050405020304" pitchFamily="18" charset="0"/>
                </a:endParaRPr>
              </a:p>
              <a:p>
                <a:endParaRPr lang="en-US" sz="2400" dirty="0" smtClean="0">
                  <a:latin typeface="Times" panose="02020603050405020304" pitchFamily="18" charset="0"/>
                  <a:cs typeface="Times New Roman" panose="02020603050405020304" pitchFamily="18" charset="0"/>
                </a:endParaRPr>
              </a:p>
              <a:p>
                <a:endParaRPr lang="en-US" sz="2400" dirty="0">
                  <a:latin typeface="Times" panose="02020603050405020304" pitchFamily="18" charset="0"/>
                  <a:cs typeface="Times New Roman" panose="02020603050405020304" pitchFamily="18" charset="0"/>
                </a:endParaRPr>
              </a:p>
              <a:p>
                <a:endParaRPr lang="en-US" sz="2400" dirty="0" smtClean="0">
                  <a:latin typeface="Times" panose="02020603050405020304" pitchFamily="18" charset="0"/>
                  <a:cs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sSub>
                        <m:sSubPr>
                          <m:ctrlPr>
                            <a:rPr lang="fr-FR" sz="2400" b="1" i="1" smtClean="0">
                              <a:latin typeface="Cambria Math" panose="02040503050406030204" pitchFamily="18" charset="0"/>
                              <a:cs typeface="Times" panose="02020603050405020304" pitchFamily="18" charset="0"/>
                            </a:rPr>
                          </m:ctrlPr>
                        </m:sSubPr>
                        <m:e>
                          <m:r>
                            <a:rPr lang="fr-FR" sz="2400" b="1" i="1" smtClean="0">
                              <a:latin typeface="Cambria Math" panose="02040503050406030204" pitchFamily="18" charset="0"/>
                              <a:cs typeface="Times" panose="02020603050405020304" pitchFamily="18" charset="0"/>
                            </a:rPr>
                            <m:t>𝑬</m:t>
                          </m:r>
                        </m:e>
                        <m:sub>
                          <m:r>
                            <a:rPr lang="fr-FR" sz="2400" b="1" i="1" smtClean="0">
                              <a:latin typeface="Cambria Math" panose="02040503050406030204" pitchFamily="18" charset="0"/>
                              <a:cs typeface="Times" panose="02020603050405020304" pitchFamily="18" charset="0"/>
                            </a:rPr>
                            <m:t>𝒂𝒅𝒔</m:t>
                          </m:r>
                        </m:sub>
                      </m:sSub>
                      <m:r>
                        <a:rPr lang="fr-FR" sz="2400" b="1" i="1" smtClean="0">
                          <a:latin typeface="Cambria Math" panose="02040503050406030204" pitchFamily="18" charset="0"/>
                          <a:cs typeface="Times" panose="02020603050405020304" pitchFamily="18" charset="0"/>
                        </a:rPr>
                        <m:t>−</m:t>
                      </m:r>
                      <m:sSub>
                        <m:sSubPr>
                          <m:ctrlPr>
                            <a:rPr lang="fr-FR" sz="2400" b="1" i="1" smtClean="0">
                              <a:latin typeface="Cambria Math" panose="02040503050406030204" pitchFamily="18" charset="0"/>
                              <a:cs typeface="Times" panose="02020603050405020304" pitchFamily="18" charset="0"/>
                            </a:rPr>
                          </m:ctrlPr>
                        </m:sSubPr>
                        <m:e>
                          <m:r>
                            <a:rPr lang="fr-FR" sz="2400" b="1" i="1" smtClean="0">
                              <a:latin typeface="Cambria Math" panose="02040503050406030204" pitchFamily="18" charset="0"/>
                              <a:cs typeface="Times" panose="02020603050405020304" pitchFamily="18" charset="0"/>
                            </a:rPr>
                            <m:t>𝑬</m:t>
                          </m:r>
                        </m:e>
                        <m:sub>
                          <m:r>
                            <a:rPr lang="fr-FR" sz="2400" b="1" i="1" smtClean="0">
                              <a:latin typeface="Cambria Math" panose="02040503050406030204" pitchFamily="18" charset="0"/>
                              <a:cs typeface="Times" panose="02020603050405020304" pitchFamily="18" charset="0"/>
                            </a:rPr>
                            <m:t>𝒅𝒆𝒔</m:t>
                          </m:r>
                        </m:sub>
                      </m:sSub>
                      <m:r>
                        <a:rPr lang="fr-FR" sz="2400" b="1" i="1" smtClean="0">
                          <a:latin typeface="Cambria Math" panose="02040503050406030204" pitchFamily="18" charset="0"/>
                          <a:cs typeface="Times" panose="02020603050405020304" pitchFamily="18" charset="0"/>
                        </a:rPr>
                        <m:t>=</m:t>
                      </m:r>
                      <m:sSub>
                        <m:sSubPr>
                          <m:ctrlPr>
                            <a:rPr lang="en-US" sz="2400" b="1" i="1">
                              <a:latin typeface="Cambria Math" panose="02040503050406030204" pitchFamily="18" charset="0"/>
                            </a:rPr>
                          </m:ctrlPr>
                        </m:sSubPr>
                        <m:e>
                          <m:r>
                            <a:rPr lang="fr-FR" sz="2400" b="1" i="1" smtClean="0">
                              <a:latin typeface="Cambria Math" panose="02040503050406030204" pitchFamily="18" charset="0"/>
                            </a:rPr>
                            <m:t>−</m:t>
                          </m:r>
                          <m:r>
                            <a:rPr lang="en-US" sz="2400" b="1" i="1">
                              <a:latin typeface="Cambria Math" panose="02040503050406030204" pitchFamily="18" charset="0"/>
                            </a:rPr>
                            <m:t>𝜸</m:t>
                          </m:r>
                        </m:e>
                        <m:sub>
                          <m:r>
                            <a:rPr lang="en-US" sz="2400" b="1" i="1">
                              <a:latin typeface="Cambria Math" panose="02040503050406030204" pitchFamily="18" charset="0"/>
                            </a:rPr>
                            <m:t>𝒍</m:t>
                          </m:r>
                        </m:sub>
                      </m:sSub>
                      <m:d>
                        <m:dPr>
                          <m:ctrlPr>
                            <a:rPr lang="en-US" sz="2400" b="1" i="1">
                              <a:latin typeface="Cambria Math" panose="02040503050406030204" pitchFamily="18" charset="0"/>
                            </a:rPr>
                          </m:ctrlPr>
                        </m:dPr>
                        <m:e>
                          <m:func>
                            <m:funcPr>
                              <m:ctrlPr>
                                <a:rPr lang="en-US" sz="2400" b="1" i="1">
                                  <a:latin typeface="Cambria Math" panose="02040503050406030204" pitchFamily="18" charset="0"/>
                                </a:rPr>
                              </m:ctrlPr>
                            </m:funcPr>
                            <m:fName>
                              <m:r>
                                <a:rPr lang="en-US" sz="2400" b="1" i="1">
                                  <a:latin typeface="Cambria Math" panose="02040503050406030204" pitchFamily="18" charset="0"/>
                                </a:rPr>
                                <m:t>𝒄𝒐𝒔</m:t>
                              </m:r>
                            </m:fName>
                            <m:e>
                              <m:sSub>
                                <m:sSubPr>
                                  <m:ctrlPr>
                                    <a:rPr lang="en-US" sz="2400" b="1" i="1">
                                      <a:latin typeface="Cambria Math" panose="02040503050406030204" pitchFamily="18" charset="0"/>
                                    </a:rPr>
                                  </m:ctrlPr>
                                </m:sSubPr>
                                <m:e>
                                  <m:r>
                                    <a:rPr lang="en-US" sz="2400" b="1" i="1">
                                      <a:latin typeface="Cambria Math" panose="02040503050406030204" pitchFamily="18" charset="0"/>
                                    </a:rPr>
                                    <m:t>𝜽</m:t>
                                  </m:r>
                                </m:e>
                                <m:sub>
                                  <m:r>
                                    <a:rPr lang="en-US" sz="2400" b="1" i="1">
                                      <a:latin typeface="Cambria Math" panose="02040503050406030204" pitchFamily="18" charset="0"/>
                                    </a:rPr>
                                    <m:t>𝒀</m:t>
                                  </m:r>
                                </m:sub>
                              </m:sSub>
                            </m:e>
                          </m:func>
                          <m:r>
                            <a:rPr lang="en-US" sz="2400" b="1" i="1">
                              <a:latin typeface="Cambria Math" panose="02040503050406030204" pitchFamily="18" charset="0"/>
                            </a:rPr>
                            <m:t>−</m:t>
                          </m:r>
                          <m:r>
                            <a:rPr lang="en-US" sz="2400" b="1" i="1">
                              <a:latin typeface="Cambria Math" panose="02040503050406030204" pitchFamily="18" charset="0"/>
                            </a:rPr>
                            <m:t>𝟏</m:t>
                          </m:r>
                        </m:e>
                      </m:d>
                      <m:r>
                        <a:rPr lang="fr-FR" sz="2400" b="1" i="1" smtClean="0">
                          <a:latin typeface="Cambria Math" panose="02040503050406030204" pitchFamily="18" charset="0"/>
                        </a:rPr>
                        <m:t>.</m:t>
                      </m:r>
                      <m:sSup>
                        <m:sSupPr>
                          <m:ctrlPr>
                            <a:rPr lang="fr-FR" sz="2400" b="1" i="1">
                              <a:latin typeface="Cambria Math" panose="02040503050406030204" pitchFamily="18" charset="0"/>
                              <a:cs typeface="Times" panose="02020603050405020304" pitchFamily="18" charset="0"/>
                            </a:rPr>
                          </m:ctrlPr>
                        </m:sSupPr>
                        <m:e>
                          <m:r>
                            <a:rPr lang="el-GR" sz="2400" b="1" i="1">
                              <a:latin typeface="Cambria Math" panose="02040503050406030204" pitchFamily="18" charset="0"/>
                              <a:cs typeface="Times" panose="02020603050405020304" pitchFamily="18" charset="0"/>
                            </a:rPr>
                            <m:t>𝝃</m:t>
                          </m:r>
                        </m:e>
                        <m:sup>
                          <m:r>
                            <a:rPr lang="fr-FR" sz="2400" b="1" i="1">
                              <a:latin typeface="Cambria Math" panose="02040503050406030204" pitchFamily="18" charset="0"/>
                              <a:cs typeface="Times" panose="02020603050405020304" pitchFamily="18" charset="0"/>
                            </a:rPr>
                            <m:t>𝟐</m:t>
                          </m:r>
                        </m:sup>
                      </m:sSup>
                    </m:oMath>
                  </m:oMathPara>
                </a14:m>
                <a:endParaRPr lang="fr-FR" sz="2400" b="1" dirty="0">
                  <a:latin typeface="Times" panose="02020603050405020304" pitchFamily="18" charset="0"/>
                  <a:cs typeface="Times"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6268459" y="1961627"/>
                <a:ext cx="5862053" cy="3793987"/>
              </a:xfrm>
              <a:prstGeom prst="rect">
                <a:avLst/>
              </a:prstGeom>
              <a:blipFill>
                <a:blip r:embed="rId5"/>
                <a:stretch>
                  <a:fillRect l="-1559" t="-1447" b="-1608"/>
                </a:stretch>
              </a:blipFill>
            </p:spPr>
            <p:txBody>
              <a:bodyPr/>
              <a:lstStyle/>
              <a:p>
                <a:r>
                  <a:rPr lang="fr-FR">
                    <a:noFill/>
                  </a:rPr>
                  <a:t> </a:t>
                </a:r>
              </a:p>
            </p:txBody>
          </p:sp>
        </mc:Fallback>
      </mc:AlternateContent>
      <p:cxnSp>
        <p:nvCxnSpPr>
          <p:cNvPr id="8" name="Connecteur droit avec flèche 7"/>
          <p:cNvCxnSpPr/>
          <p:nvPr/>
        </p:nvCxnSpPr>
        <p:spPr>
          <a:xfrm flipV="1">
            <a:off x="1674162" y="4619218"/>
            <a:ext cx="68113" cy="505628"/>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 name="Connecteur droit avec flèche 9"/>
          <p:cNvCxnSpPr/>
          <p:nvPr/>
        </p:nvCxnSpPr>
        <p:spPr>
          <a:xfrm flipH="1" flipV="1">
            <a:off x="3432132" y="3883068"/>
            <a:ext cx="567696" cy="940303"/>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 name="Ellipse 12"/>
          <p:cNvSpPr/>
          <p:nvPr/>
        </p:nvSpPr>
        <p:spPr>
          <a:xfrm>
            <a:off x="1507968" y="3588430"/>
            <a:ext cx="517894" cy="921365"/>
          </a:xfrm>
          <a:prstGeom prst="ellipse">
            <a:avLst/>
          </a:prstGeom>
          <a:noFill/>
          <a:ln>
            <a:solidFill>
              <a:srgbClr val="00206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4" name="Ellipse 13"/>
          <p:cNvSpPr/>
          <p:nvPr/>
        </p:nvSpPr>
        <p:spPr>
          <a:xfrm>
            <a:off x="2229782" y="3588430"/>
            <a:ext cx="1477921" cy="294638"/>
          </a:xfrm>
          <a:prstGeom prst="ellipse">
            <a:avLst/>
          </a:prstGeom>
          <a:noFill/>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5" name="ZoneTexte 14"/>
          <p:cNvSpPr txBox="1"/>
          <p:nvPr/>
        </p:nvSpPr>
        <p:spPr>
          <a:xfrm>
            <a:off x="0" y="5146534"/>
            <a:ext cx="3181611" cy="1754326"/>
          </a:xfrm>
          <a:prstGeom prst="rect">
            <a:avLst/>
          </a:prstGeom>
          <a:noFill/>
        </p:spPr>
        <p:txBody>
          <a:bodyPr wrap="square" rtlCol="0">
            <a:spAutoFit/>
          </a:bodyPr>
          <a:lstStyle/>
          <a:p>
            <a:r>
              <a:rPr lang="fr-FR" dirty="0" smtClean="0">
                <a:latin typeface="Times" panose="02020603050405020304" pitchFamily="18" charset="0"/>
                <a:cs typeface="Times" panose="02020603050405020304" pitchFamily="18" charset="0"/>
              </a:rPr>
              <a:t>Partition </a:t>
            </a:r>
            <a:r>
              <a:rPr lang="fr-FR" dirty="0" err="1" smtClean="0">
                <a:latin typeface="Times" panose="02020603050405020304" pitchFamily="18" charset="0"/>
                <a:cs typeface="Times" panose="02020603050405020304" pitchFamily="18" charset="0"/>
              </a:rPr>
              <a:t>function</a:t>
            </a:r>
            <a:r>
              <a:rPr lang="fr-FR" dirty="0" smtClean="0">
                <a:latin typeface="Times" panose="02020603050405020304" pitchFamily="18" charset="0"/>
                <a:cs typeface="Times" panose="02020603050405020304" pitchFamily="18" charset="0"/>
              </a:rPr>
              <a:t> ratio (</a:t>
            </a:r>
            <a:r>
              <a:rPr lang="fr-FR" dirty="0" err="1" smtClean="0">
                <a:latin typeface="Times" panose="02020603050405020304" pitchFamily="18" charset="0"/>
                <a:cs typeface="Times" panose="02020603050405020304" pitchFamily="18" charset="0"/>
              </a:rPr>
              <a:t>similar</a:t>
            </a:r>
            <a:r>
              <a:rPr lang="fr-FR" dirty="0" smtClean="0">
                <a:latin typeface="Times" panose="02020603050405020304" pitchFamily="18" charset="0"/>
                <a:cs typeface="Times" panose="02020603050405020304" pitchFamily="18" charset="0"/>
              </a:rPr>
              <a:t> to Crooks </a:t>
            </a:r>
            <a:r>
              <a:rPr lang="fr-FR" dirty="0" err="1" smtClean="0">
                <a:latin typeface="Times" panose="02020603050405020304" pitchFamily="18" charset="0"/>
                <a:cs typeface="Times" panose="02020603050405020304" pitchFamily="18" charset="0"/>
              </a:rPr>
              <a:t>definition</a:t>
            </a:r>
            <a:r>
              <a:rPr lang="fr-FR" dirty="0" smtClean="0">
                <a:latin typeface="Times" panose="02020603050405020304" pitchFamily="18" charset="0"/>
                <a:cs typeface="Times" panose="02020603050405020304" pitchFamily="18" charset="0"/>
              </a:rPr>
              <a:t> of </a:t>
            </a:r>
            <a:r>
              <a:rPr lang="fr-FR" dirty="0" err="1" smtClean="0">
                <a:latin typeface="Times" panose="02020603050405020304" pitchFamily="18" charset="0"/>
                <a:cs typeface="Times" panose="02020603050405020304" pitchFamily="18" charset="0"/>
              </a:rPr>
              <a:t>entropy</a:t>
            </a:r>
            <a:r>
              <a:rPr lang="fr-FR" dirty="0" smtClean="0">
                <a:latin typeface="Times" panose="02020603050405020304" pitchFamily="18" charset="0"/>
                <a:cs typeface="Times" panose="02020603050405020304" pitchFamily="18" charset="0"/>
              </a:rPr>
              <a:t>: </a:t>
            </a:r>
            <a:r>
              <a:rPr lang="en-US" dirty="0" smtClean="0">
                <a:latin typeface="Times" panose="02020603050405020304" pitchFamily="18" charset="0"/>
                <a:cs typeface="Times" panose="02020603050405020304" pitchFamily="18" charset="0"/>
              </a:rPr>
              <a:t>the probability of </a:t>
            </a:r>
            <a:r>
              <a:rPr lang="en-US" dirty="0" smtClean="0">
                <a:latin typeface="Times" panose="02020603050405020304" pitchFamily="18" charset="0"/>
                <a:cs typeface="Times" panose="02020603050405020304" pitchFamily="18" charset="0"/>
              </a:rPr>
              <a:t>undergoing a </a:t>
            </a:r>
            <a:r>
              <a:rPr lang="en-US" dirty="0" smtClean="0">
                <a:latin typeface="Times" panose="02020603050405020304" pitchFamily="18" charset="0"/>
                <a:cs typeface="Times" panose="02020603050405020304" pitchFamily="18" charset="0"/>
              </a:rPr>
              <a:t>process divided by the probability of undergoing the reverse process)</a:t>
            </a:r>
            <a:endParaRPr lang="fr-FR" dirty="0">
              <a:latin typeface="Times" panose="02020603050405020304" pitchFamily="18" charset="0"/>
              <a:cs typeface="Times" panose="02020603050405020304" pitchFamily="18" charset="0"/>
            </a:endParaRPr>
          </a:p>
        </p:txBody>
      </p:sp>
      <p:sp>
        <p:nvSpPr>
          <p:cNvPr id="16" name="ZoneTexte 15"/>
          <p:cNvSpPr txBox="1"/>
          <p:nvPr/>
        </p:nvSpPr>
        <p:spPr>
          <a:xfrm>
            <a:off x="3604591" y="4801679"/>
            <a:ext cx="1943470" cy="646331"/>
          </a:xfrm>
          <a:prstGeom prst="rect">
            <a:avLst/>
          </a:prstGeom>
          <a:noFill/>
        </p:spPr>
        <p:txBody>
          <a:bodyPr wrap="square" rtlCol="0">
            <a:spAutoFit/>
          </a:bodyPr>
          <a:lstStyle/>
          <a:p>
            <a:r>
              <a:rPr lang="fr-FR" dirty="0" smtClean="0">
                <a:latin typeface="Times" panose="02020603050405020304" pitchFamily="18" charset="0"/>
                <a:cs typeface="Times" panose="02020603050405020304" pitchFamily="18" charset="0"/>
              </a:rPr>
              <a:t>Activation free </a:t>
            </a:r>
            <a:r>
              <a:rPr lang="fr-FR" dirty="0" err="1" smtClean="0">
                <a:latin typeface="Times" panose="02020603050405020304" pitchFamily="18" charset="0"/>
                <a:cs typeface="Times" panose="02020603050405020304" pitchFamily="18" charset="0"/>
              </a:rPr>
              <a:t>energy</a:t>
            </a:r>
            <a:endParaRPr lang="fr-FR" dirty="0">
              <a:latin typeface="Times" panose="02020603050405020304" pitchFamily="18" charset="0"/>
              <a:cs typeface="Times" panose="02020603050405020304" pitchFamily="18" charset="0"/>
            </a:endParaRPr>
          </a:p>
        </p:txBody>
      </p:sp>
      <p:sp>
        <p:nvSpPr>
          <p:cNvPr id="17" name="Rectangle 16"/>
          <p:cNvSpPr/>
          <p:nvPr/>
        </p:nvSpPr>
        <p:spPr>
          <a:xfrm>
            <a:off x="6096000" y="1841326"/>
            <a:ext cx="6096000" cy="5016674"/>
          </a:xfrm>
          <a:prstGeom prst="rect">
            <a:avLst/>
          </a:prstGeom>
          <a:solidFill>
            <a:srgbClr val="FFFFFF">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p:cNvSpPr txBox="1"/>
          <p:nvPr/>
        </p:nvSpPr>
        <p:spPr>
          <a:xfrm>
            <a:off x="11125200" y="6629400"/>
            <a:ext cx="1066800" cy="215444"/>
          </a:xfrm>
          <a:prstGeom prst="rect">
            <a:avLst/>
          </a:prstGeom>
          <a:noFill/>
        </p:spPr>
        <p:txBody>
          <a:bodyPr wrap="square" rtlCol="0">
            <a:spAutoFit/>
          </a:bodyPr>
          <a:lstStyle/>
          <a:p>
            <a:pPr algn="r"/>
            <a:r>
              <a:rPr lang="fr-FR" sz="800" dirty="0" err="1" smtClean="0">
                <a:latin typeface="Times" panose="02020603050405020304" pitchFamily="18" charset="0"/>
                <a:cs typeface="Times" panose="02020603050405020304" pitchFamily="18" charset="0"/>
              </a:rPr>
              <a:t>Duchemin</a:t>
            </a:r>
            <a:r>
              <a:rPr lang="fr-FR" sz="800" dirty="0" smtClean="0">
                <a:latin typeface="Times" panose="02020603050405020304" pitchFamily="18" charset="0"/>
                <a:cs typeface="Times" panose="02020603050405020304" pitchFamily="18" charset="0"/>
              </a:rPr>
              <a:t>, 2021</a:t>
            </a:r>
            <a:endParaRPr lang="fr-FR" sz="8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951536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201144" y="3141943"/>
            <a:ext cx="1628384" cy="1791223"/>
          </a:xfrm>
          <a:prstGeom prst="rect">
            <a:avLst/>
          </a:prstGeom>
          <a:pattFill prst="smGrid">
            <a:fgClr>
              <a:schemeClr val="tx1"/>
            </a:fgClr>
            <a:bgClr>
              <a:schemeClr val="bg1"/>
            </a:bgClr>
          </a:pattFill>
          <a:ln>
            <a:solidFill>
              <a:schemeClr val="tx1">
                <a:alpha val="9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lstStyle/>
          <a:p>
            <a:r>
              <a:rPr lang="fr-FR" dirty="0" smtClean="0"/>
              <a:t>A </a:t>
            </a:r>
            <a:r>
              <a:rPr lang="fr-FR" dirty="0" err="1" smtClean="0"/>
              <a:t>physical</a:t>
            </a:r>
            <a:r>
              <a:rPr lang="fr-FR" dirty="0" smtClean="0"/>
              <a:t> description </a:t>
            </a:r>
            <a:r>
              <a:rPr lang="fr-FR" dirty="0" err="1" smtClean="0"/>
              <a:t>based</a:t>
            </a:r>
            <a:r>
              <a:rPr lang="fr-FR" dirty="0" smtClean="0"/>
              <a:t> on the </a:t>
            </a:r>
            <a:r>
              <a:rPr lang="fr-FR" dirty="0" err="1" smtClean="0"/>
              <a:t>thermocapillary</a:t>
            </a:r>
            <a:r>
              <a:rPr lang="fr-FR" dirty="0" smtClean="0"/>
              <a:t> amplitude</a:t>
            </a:r>
            <a:endParaRPr lang="fr-FR" dirty="0"/>
          </a:p>
        </p:txBody>
      </p:sp>
      <p:pic>
        <p:nvPicPr>
          <p:cNvPr id="5" name="Espace réservé du contenu 3"/>
          <p:cNvPicPr>
            <a:picLocks noGrp="1" noChangeAspect="1"/>
          </p:cNvPicPr>
          <p:nvPr>
            <p:ph idx="1"/>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13743" y="2930749"/>
            <a:ext cx="4431569" cy="2215785"/>
          </a:xfrm>
        </p:spPr>
      </p:pic>
      <mc:AlternateContent xmlns:mc="http://schemas.openxmlformats.org/markup-compatibility/2006" xmlns:a14="http://schemas.microsoft.com/office/drawing/2010/main">
        <mc:Choice Requires="a14">
          <p:sp>
            <p:nvSpPr>
              <p:cNvPr id="6" name="Rectangle 5"/>
              <p:cNvSpPr/>
              <p:nvPr/>
            </p:nvSpPr>
            <p:spPr>
              <a:xfrm>
                <a:off x="0" y="1959679"/>
                <a:ext cx="6096000" cy="2735172"/>
              </a:xfrm>
              <a:prstGeom prst="rect">
                <a:avLst/>
              </a:prstGeom>
            </p:spPr>
            <p:txBody>
              <a:bodyPr>
                <a:spAutoFit/>
              </a:bodyPr>
              <a:lstStyle/>
              <a:p>
                <a:r>
                  <a:rPr lang="en-US" dirty="0" smtClean="0">
                    <a:latin typeface="Times" panose="02020603050405020304" pitchFamily="18" charset="0"/>
                    <a:ea typeface="Times New Roman" panose="02020603050405020304" pitchFamily="18" charset="0"/>
                    <a:cs typeface="Times New Roman" panose="02020603050405020304" pitchFamily="18" charset="0"/>
                  </a:rPr>
                  <a:t>Following the demonstration by Blake and Haynes: </a:t>
                </a:r>
              </a:p>
              <a:p>
                <a:r>
                  <a:rPr lang="en-US" dirty="0" smtClean="0">
                    <a:latin typeface="Times" panose="02020603050405020304" pitchFamily="18" charset="0"/>
                    <a:cs typeface="Times New Roman" panose="02020603050405020304" pitchFamily="18" charset="0"/>
                  </a:rPr>
                  <a:t>The rate constant of a liquid molecule jumping forward and that of a molecule jumping backward around the triple line are equal:</a:t>
                </a:r>
              </a:p>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𝑑𝑒𝑠</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𝑎𝑑𝑠</m:t>
                          </m:r>
                        </m:sub>
                      </m:sSub>
                    </m:oMath>
                  </m:oMathPara>
                </a14:m>
                <a:endParaRPr lang="fr-FR" dirty="0"/>
              </a:p>
              <a:p>
                <a:r>
                  <a:rPr lang="fr-FR" dirty="0" err="1" smtClean="0">
                    <a:latin typeface="Times" panose="02020603050405020304" pitchFamily="18" charset="0"/>
                    <a:cs typeface="Times" panose="02020603050405020304" pitchFamily="18" charset="0"/>
                  </a:rPr>
                  <a:t>Therefore</a:t>
                </a:r>
                <a:r>
                  <a:rPr lang="fr-FR" dirty="0" smtClean="0">
                    <a:latin typeface="Times" panose="02020603050405020304" pitchFamily="18" charset="0"/>
                    <a:cs typeface="Times" panose="02020603050405020304" pitchFamily="18" charset="0"/>
                  </a:rPr>
                  <a:t>: </a:t>
                </a:r>
              </a:p>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𝐹</m:t>
                              </m:r>
                            </m:e>
                            <m:sub>
                              <m:r>
                                <a:rPr lang="en-US" i="1">
                                  <a:latin typeface="Cambria Math" panose="02040503050406030204" pitchFamily="18" charset="0"/>
                                </a:rPr>
                                <m:t>𝑎𝑑𝑠</m:t>
                              </m:r>
                            </m:sub>
                            <m:sup>
                              <m:r>
                                <a:rPr lang="en-US" i="1">
                                  <a:latin typeface="Cambria Math" panose="02040503050406030204" pitchFamily="18" charset="0"/>
                                </a:rPr>
                                <m:t>‡</m:t>
                              </m:r>
                            </m:sup>
                          </m:sSubSup>
                        </m:num>
                        <m:den>
                          <m:sSubSup>
                            <m:sSubSupPr>
                              <m:ctrlPr>
                                <a:rPr lang="en-US" i="1">
                                  <a:latin typeface="Cambria Math" panose="02040503050406030204" pitchFamily="18" charset="0"/>
                                </a:rPr>
                              </m:ctrlPr>
                            </m:sSubSupPr>
                            <m:e>
                              <m:r>
                                <a:rPr lang="en-US" i="1">
                                  <a:latin typeface="Cambria Math" panose="02040503050406030204" pitchFamily="18" charset="0"/>
                                </a:rPr>
                                <m:t>𝐹</m:t>
                              </m:r>
                            </m:e>
                            <m:sub>
                              <m:r>
                                <a:rPr lang="en-US" i="1">
                                  <a:latin typeface="Cambria Math" panose="02040503050406030204" pitchFamily="18" charset="0"/>
                                </a:rPr>
                                <m:t>𝑑𝑒𝑠</m:t>
                              </m:r>
                            </m:sub>
                            <m:sup>
                              <m:r>
                                <a:rPr lang="en-US" i="1">
                                  <a:latin typeface="Cambria Math" panose="02040503050406030204" pitchFamily="18" charset="0"/>
                                </a:rPr>
                                <m:t>‡</m:t>
                              </m:r>
                            </m:sup>
                          </m:sSubSup>
                        </m:den>
                      </m:f>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𝑒</m:t>
                          </m:r>
                        </m:e>
                        <m:sup>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𝛾</m:t>
                                  </m:r>
                                </m:e>
                                <m:sub>
                                  <m:r>
                                    <a:rPr lang="en-US" i="1">
                                      <a:latin typeface="Cambria Math" panose="02040503050406030204" pitchFamily="18" charset="0"/>
                                    </a:rPr>
                                    <m:t>𝑙</m:t>
                                  </m:r>
                                </m:sub>
                              </m:sSub>
                              <m:d>
                                <m:dPr>
                                  <m:ctrlPr>
                                    <a:rPr lang="en-US" i="1">
                                      <a:latin typeface="Cambria Math" panose="02040503050406030204" pitchFamily="18" charset="0"/>
                                    </a:rPr>
                                  </m:ctrlPr>
                                </m:dPr>
                                <m:e>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r>
                                        <a:rPr lang="en-US" i="1">
                                          <a:latin typeface="Cambria Math" panose="02040503050406030204" pitchFamily="18" charset="0"/>
                                        </a:rPr>
                                        <m:t>𝜃</m:t>
                                      </m:r>
                                    </m:e>
                                  </m:func>
                                  <m:r>
                                    <a:rPr lang="en-US" i="1">
                                      <a:latin typeface="Cambria Math" panose="02040503050406030204" pitchFamily="18" charset="0"/>
                                    </a:rPr>
                                    <m:t>−1</m:t>
                                  </m:r>
                                </m:e>
                              </m:d>
                              <m:r>
                                <a:rPr lang="en-US" i="1">
                                  <a:latin typeface="Cambria Math" panose="02040503050406030204" pitchFamily="18" charset="0"/>
                                </a:rPr>
                                <m:t>.</m:t>
                              </m:r>
                              <m:r>
                                <a:rPr lang="en-US" i="1">
                                  <a:latin typeface="Cambria Math" panose="02040503050406030204" pitchFamily="18" charset="0"/>
                                </a:rPr>
                                <m:t>𝜉</m:t>
                              </m:r>
                              <m:r>
                                <a:rPr lang="en-US" i="1">
                                  <a:latin typeface="Cambria Math" panose="02040503050406030204" pitchFamily="18" charset="0"/>
                                </a:rPr>
                                <m:t>²</m:t>
                              </m:r>
                            </m:num>
                            <m:den>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𝐵</m:t>
                                  </m:r>
                                </m:sub>
                              </m:sSub>
                              <m:r>
                                <a:rPr lang="en-US" i="1">
                                  <a:latin typeface="Cambria Math" panose="02040503050406030204" pitchFamily="18" charset="0"/>
                                </a:rPr>
                                <m:t>𝑇</m:t>
                              </m:r>
                            </m:den>
                          </m:f>
                        </m:sup>
                      </m:sSup>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𝑒</m:t>
                          </m:r>
                        </m:e>
                        <m:sup>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r>
                                <a:rPr lang="en-US" i="1">
                                  <a:latin typeface="Cambria Math" panose="02040503050406030204" pitchFamily="18" charset="0"/>
                                </a:rPr>
                                <m:t>𝜃</m:t>
                              </m:r>
                            </m:e>
                          </m:func>
                          <m:r>
                            <a:rPr lang="en-US" i="1">
                              <a:latin typeface="Cambria Math" panose="02040503050406030204" pitchFamily="18" charset="0"/>
                            </a:rPr>
                            <m:t>−1</m:t>
                          </m:r>
                        </m:sup>
                      </m:sSup>
                    </m:oMath>
                  </m:oMathPara>
                </a14:m>
                <a:endParaRPr lang="fr-FR" dirty="0" smtClean="0"/>
              </a:p>
              <a:p>
                <a:endParaRPr lang="fr-FR" dirty="0"/>
              </a:p>
            </p:txBody>
          </p:sp>
        </mc:Choice>
        <mc:Fallback xmlns="">
          <p:sp>
            <p:nvSpPr>
              <p:cNvPr id="6" name="Rectangle 5"/>
              <p:cNvSpPr>
                <a:spLocks noRot="1" noChangeAspect="1" noMove="1" noResize="1" noEditPoints="1" noAdjustHandles="1" noChangeArrowheads="1" noChangeShapeType="1" noTextEdit="1"/>
              </p:cNvSpPr>
              <p:nvPr/>
            </p:nvSpPr>
            <p:spPr>
              <a:xfrm>
                <a:off x="0" y="1959679"/>
                <a:ext cx="6096000" cy="2735172"/>
              </a:xfrm>
              <a:prstGeom prst="rect">
                <a:avLst/>
              </a:prstGeom>
              <a:blipFill>
                <a:blip r:embed="rId4"/>
                <a:stretch>
                  <a:fillRect l="-800" t="-1114" r="-800"/>
                </a:stretch>
              </a:blipFill>
            </p:spPr>
            <p:txBody>
              <a:bodyPr/>
              <a:lstStyle/>
              <a:p>
                <a:r>
                  <a:rPr lang="fr-FR">
                    <a:noFill/>
                  </a:rPr>
                  <a:t> </a:t>
                </a:r>
              </a:p>
            </p:txBody>
          </p:sp>
        </mc:Fallback>
      </mc:AlternateContent>
      <p:cxnSp>
        <p:nvCxnSpPr>
          <p:cNvPr id="8" name="Connecteur droit avec flèche 7"/>
          <p:cNvCxnSpPr/>
          <p:nvPr/>
        </p:nvCxnSpPr>
        <p:spPr>
          <a:xfrm flipV="1">
            <a:off x="1674162" y="4619218"/>
            <a:ext cx="68113" cy="505628"/>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 name="Connecteur droit avec flèche 9"/>
          <p:cNvCxnSpPr/>
          <p:nvPr/>
        </p:nvCxnSpPr>
        <p:spPr>
          <a:xfrm flipH="1" flipV="1">
            <a:off x="3432132" y="3883068"/>
            <a:ext cx="567696" cy="940303"/>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 name="Ellipse 12"/>
          <p:cNvSpPr/>
          <p:nvPr/>
        </p:nvSpPr>
        <p:spPr>
          <a:xfrm>
            <a:off x="1507968" y="3588430"/>
            <a:ext cx="517894" cy="921365"/>
          </a:xfrm>
          <a:prstGeom prst="ellipse">
            <a:avLst/>
          </a:prstGeom>
          <a:noFill/>
          <a:ln>
            <a:solidFill>
              <a:srgbClr val="00206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4" name="Ellipse 13"/>
          <p:cNvSpPr/>
          <p:nvPr/>
        </p:nvSpPr>
        <p:spPr>
          <a:xfrm>
            <a:off x="2229782" y="3588430"/>
            <a:ext cx="1477921" cy="294638"/>
          </a:xfrm>
          <a:prstGeom prst="ellipse">
            <a:avLst/>
          </a:prstGeom>
          <a:noFill/>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5" name="ZoneTexte 14"/>
          <p:cNvSpPr txBox="1"/>
          <p:nvPr/>
        </p:nvSpPr>
        <p:spPr>
          <a:xfrm>
            <a:off x="0" y="5146534"/>
            <a:ext cx="3181611" cy="1754326"/>
          </a:xfrm>
          <a:prstGeom prst="rect">
            <a:avLst/>
          </a:prstGeom>
          <a:noFill/>
        </p:spPr>
        <p:txBody>
          <a:bodyPr wrap="square" rtlCol="0">
            <a:spAutoFit/>
          </a:bodyPr>
          <a:lstStyle/>
          <a:p>
            <a:r>
              <a:rPr lang="fr-FR" dirty="0" smtClean="0">
                <a:latin typeface="Times" panose="02020603050405020304" pitchFamily="18" charset="0"/>
                <a:cs typeface="Times" panose="02020603050405020304" pitchFamily="18" charset="0"/>
              </a:rPr>
              <a:t>Partition </a:t>
            </a:r>
            <a:r>
              <a:rPr lang="fr-FR" dirty="0" err="1" smtClean="0">
                <a:latin typeface="Times" panose="02020603050405020304" pitchFamily="18" charset="0"/>
                <a:cs typeface="Times" panose="02020603050405020304" pitchFamily="18" charset="0"/>
              </a:rPr>
              <a:t>function</a:t>
            </a:r>
            <a:r>
              <a:rPr lang="fr-FR" dirty="0" smtClean="0">
                <a:latin typeface="Times" panose="02020603050405020304" pitchFamily="18" charset="0"/>
                <a:cs typeface="Times" panose="02020603050405020304" pitchFamily="18" charset="0"/>
              </a:rPr>
              <a:t> ratio (</a:t>
            </a:r>
            <a:r>
              <a:rPr lang="fr-FR" dirty="0" err="1" smtClean="0">
                <a:latin typeface="Times" panose="02020603050405020304" pitchFamily="18" charset="0"/>
                <a:cs typeface="Times" panose="02020603050405020304" pitchFamily="18" charset="0"/>
              </a:rPr>
              <a:t>similar</a:t>
            </a:r>
            <a:r>
              <a:rPr lang="fr-FR" dirty="0" smtClean="0">
                <a:latin typeface="Times" panose="02020603050405020304" pitchFamily="18" charset="0"/>
                <a:cs typeface="Times" panose="02020603050405020304" pitchFamily="18" charset="0"/>
              </a:rPr>
              <a:t> to Crooks </a:t>
            </a:r>
            <a:r>
              <a:rPr lang="fr-FR" dirty="0" err="1" smtClean="0">
                <a:latin typeface="Times" panose="02020603050405020304" pitchFamily="18" charset="0"/>
                <a:cs typeface="Times" panose="02020603050405020304" pitchFamily="18" charset="0"/>
              </a:rPr>
              <a:t>definition</a:t>
            </a:r>
            <a:r>
              <a:rPr lang="fr-FR" dirty="0" smtClean="0">
                <a:latin typeface="Times" panose="02020603050405020304" pitchFamily="18" charset="0"/>
                <a:cs typeface="Times" panose="02020603050405020304" pitchFamily="18" charset="0"/>
              </a:rPr>
              <a:t> of </a:t>
            </a:r>
            <a:r>
              <a:rPr lang="fr-FR" dirty="0" err="1" smtClean="0">
                <a:latin typeface="Times" panose="02020603050405020304" pitchFamily="18" charset="0"/>
                <a:cs typeface="Times" panose="02020603050405020304" pitchFamily="18" charset="0"/>
              </a:rPr>
              <a:t>entropy</a:t>
            </a:r>
            <a:r>
              <a:rPr lang="fr-FR" dirty="0" smtClean="0">
                <a:latin typeface="Times" panose="02020603050405020304" pitchFamily="18" charset="0"/>
                <a:cs typeface="Times" panose="02020603050405020304" pitchFamily="18" charset="0"/>
              </a:rPr>
              <a:t>: </a:t>
            </a:r>
            <a:r>
              <a:rPr lang="en-US" dirty="0" smtClean="0">
                <a:latin typeface="Times" panose="02020603050405020304" pitchFamily="18" charset="0"/>
                <a:cs typeface="Times" panose="02020603050405020304" pitchFamily="18" charset="0"/>
              </a:rPr>
              <a:t>the probability of </a:t>
            </a:r>
            <a:r>
              <a:rPr lang="en-US" dirty="0" smtClean="0">
                <a:latin typeface="Times" panose="02020603050405020304" pitchFamily="18" charset="0"/>
                <a:cs typeface="Times" panose="02020603050405020304" pitchFamily="18" charset="0"/>
              </a:rPr>
              <a:t>undergoing </a:t>
            </a:r>
            <a:r>
              <a:rPr lang="en-US" dirty="0" smtClean="0">
                <a:latin typeface="Times" panose="02020603050405020304" pitchFamily="18" charset="0"/>
                <a:cs typeface="Times" panose="02020603050405020304" pitchFamily="18" charset="0"/>
              </a:rPr>
              <a:t>a process divided by the probability of undergoing the reverse process)</a:t>
            </a:r>
            <a:endParaRPr lang="fr-FR" dirty="0">
              <a:latin typeface="Times" panose="02020603050405020304" pitchFamily="18" charset="0"/>
              <a:cs typeface="Times" panose="02020603050405020304" pitchFamily="18" charset="0"/>
            </a:endParaRPr>
          </a:p>
        </p:txBody>
      </p:sp>
      <p:sp>
        <p:nvSpPr>
          <p:cNvPr id="16" name="ZoneTexte 15"/>
          <p:cNvSpPr txBox="1"/>
          <p:nvPr/>
        </p:nvSpPr>
        <p:spPr>
          <a:xfrm>
            <a:off x="3604591" y="4801679"/>
            <a:ext cx="1943470" cy="646331"/>
          </a:xfrm>
          <a:prstGeom prst="rect">
            <a:avLst/>
          </a:prstGeom>
          <a:noFill/>
        </p:spPr>
        <p:txBody>
          <a:bodyPr wrap="square" rtlCol="0">
            <a:spAutoFit/>
          </a:bodyPr>
          <a:lstStyle/>
          <a:p>
            <a:r>
              <a:rPr lang="fr-FR" dirty="0" smtClean="0">
                <a:latin typeface="Times" panose="02020603050405020304" pitchFamily="18" charset="0"/>
                <a:cs typeface="Times" panose="02020603050405020304" pitchFamily="18" charset="0"/>
              </a:rPr>
              <a:t>Activation free </a:t>
            </a:r>
            <a:r>
              <a:rPr lang="fr-FR" dirty="0" err="1" smtClean="0">
                <a:latin typeface="Times" panose="02020603050405020304" pitchFamily="18" charset="0"/>
                <a:cs typeface="Times" panose="02020603050405020304" pitchFamily="18" charset="0"/>
              </a:rPr>
              <a:t>energy</a:t>
            </a:r>
            <a:endParaRPr lang="fr-FR" dirty="0">
              <a:latin typeface="Times" panose="02020603050405020304" pitchFamily="18" charset="0"/>
              <a:cs typeface="Times" panose="02020603050405020304" pitchFamily="18" charset="0"/>
            </a:endParaRPr>
          </a:p>
        </p:txBody>
      </p:sp>
      <p:sp>
        <p:nvSpPr>
          <p:cNvPr id="3" name="Rectangle 2"/>
          <p:cNvSpPr/>
          <p:nvPr/>
        </p:nvSpPr>
        <p:spPr>
          <a:xfrm>
            <a:off x="6217085" y="1901882"/>
            <a:ext cx="6096000" cy="923330"/>
          </a:xfrm>
          <a:prstGeom prst="rect">
            <a:avLst/>
          </a:prstGeom>
        </p:spPr>
        <p:txBody>
          <a:bodyPr>
            <a:spAutoFit/>
          </a:bodyPr>
          <a:lstStyle/>
          <a:p>
            <a:r>
              <a:rPr lang="en-US" dirty="0" smtClean="0">
                <a:latin typeface="Times" panose="02020603050405020304" pitchFamily="18" charset="0"/>
                <a:cs typeface="Times" panose="02020603050405020304" pitchFamily="18" charset="0"/>
              </a:rPr>
              <a:t>A characteristic distance (&lt; d &gt;) understood as the lateral correlation length between adsorption sites (or finite potential wells) describes the pseudo-periodicity of the surface:</a:t>
            </a:r>
            <a:endParaRPr lang="fr-FR" dirty="0">
              <a:latin typeface="Times" panose="02020603050405020304" pitchFamily="18" charset="0"/>
              <a:cs typeface="Times" panose="02020603050405020304" pitchFamily="18" charset="0"/>
            </a:endParaRPr>
          </a:p>
        </p:txBody>
      </p:sp>
      <p:sp>
        <p:nvSpPr>
          <p:cNvPr id="7" name="Rectangle 6"/>
          <p:cNvSpPr/>
          <p:nvPr/>
        </p:nvSpPr>
        <p:spPr>
          <a:xfrm>
            <a:off x="6351269" y="3142599"/>
            <a:ext cx="886781" cy="369332"/>
          </a:xfrm>
          <a:prstGeom prst="rect">
            <a:avLst/>
          </a:prstGeom>
        </p:spPr>
        <p:txBody>
          <a:bodyPr wrap="none">
            <a:spAutoFit/>
          </a:bodyPr>
          <a:lstStyle/>
          <a:p>
            <a:r>
              <a:rPr lang="en-US" dirty="0" smtClean="0">
                <a:latin typeface="Times" panose="02020603050405020304" pitchFamily="18" charset="0"/>
                <a:cs typeface="Times" panose="02020603050405020304" pitchFamily="18" charset="0"/>
              </a:rPr>
              <a:t>(&lt; d &gt;) </a:t>
            </a:r>
            <a:endParaRPr lang="fr-FR" dirty="0"/>
          </a:p>
        </p:txBody>
      </p:sp>
      <mc:AlternateContent xmlns:mc="http://schemas.openxmlformats.org/markup-compatibility/2006" xmlns:a14="http://schemas.microsoft.com/office/drawing/2010/main">
        <mc:Choice Requires="a14">
          <p:sp>
            <p:nvSpPr>
              <p:cNvPr id="9" name="Rectangle 8"/>
              <p:cNvSpPr/>
              <p:nvPr/>
            </p:nvSpPr>
            <p:spPr>
              <a:xfrm>
                <a:off x="8165648" y="5962257"/>
                <a:ext cx="1655390" cy="8188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fr-FR" i="1" smtClean="0">
                              <a:latin typeface="Cambria Math" panose="02040503050406030204" pitchFamily="18" charset="0"/>
                            </a:rPr>
                          </m:ctrlPr>
                        </m:fPr>
                        <m:num>
                          <m:sSubSup>
                            <m:sSubSupPr>
                              <m:ctrlPr>
                                <a:rPr lang="fr-FR" i="1">
                                  <a:latin typeface="Cambria Math" panose="02040503050406030204" pitchFamily="18" charset="0"/>
                                </a:rPr>
                              </m:ctrlPr>
                            </m:sSubSupPr>
                            <m:e>
                              <m:r>
                                <a:rPr lang="fr-FR" i="1">
                                  <a:latin typeface="Cambria Math" panose="02040503050406030204" pitchFamily="18" charset="0"/>
                                </a:rPr>
                                <m:t>𝐹</m:t>
                              </m:r>
                            </m:e>
                            <m:sub>
                              <m:r>
                                <a:rPr lang="fr-FR" i="1">
                                  <a:latin typeface="Cambria Math" panose="02040503050406030204" pitchFamily="18" charset="0"/>
                                </a:rPr>
                                <m:t>𝑎𝑑𝑠</m:t>
                              </m:r>
                            </m:sub>
                            <m:sup>
                              <m:r>
                                <a:rPr lang="fr-FR" i="0">
                                  <a:latin typeface="Cambria Math" panose="02040503050406030204" pitchFamily="18" charset="0"/>
                                </a:rPr>
                                <m:t>‡</m:t>
                              </m:r>
                            </m:sup>
                          </m:sSubSup>
                        </m:num>
                        <m:den>
                          <m:sSubSup>
                            <m:sSubSupPr>
                              <m:ctrlPr>
                                <a:rPr lang="fr-FR" i="1">
                                  <a:latin typeface="Cambria Math" panose="02040503050406030204" pitchFamily="18" charset="0"/>
                                </a:rPr>
                              </m:ctrlPr>
                            </m:sSubSupPr>
                            <m:e>
                              <m:r>
                                <a:rPr lang="fr-FR" i="1">
                                  <a:latin typeface="Cambria Math" panose="02040503050406030204" pitchFamily="18" charset="0"/>
                                </a:rPr>
                                <m:t>𝐹</m:t>
                              </m:r>
                            </m:e>
                            <m:sub>
                              <m:r>
                                <a:rPr lang="fr-FR" i="1">
                                  <a:latin typeface="Cambria Math" panose="02040503050406030204" pitchFamily="18" charset="0"/>
                                </a:rPr>
                                <m:t>𝑑𝑒𝑠</m:t>
                              </m:r>
                            </m:sub>
                            <m:sup>
                              <m:r>
                                <a:rPr lang="fr-FR" i="0">
                                  <a:latin typeface="Cambria Math" panose="02040503050406030204" pitchFamily="18" charset="0"/>
                                </a:rPr>
                                <m:t>‡</m:t>
                              </m:r>
                            </m:sup>
                          </m:sSubSup>
                        </m:den>
                      </m:f>
                      <m:r>
                        <a:rPr lang="fr-FR" i="0">
                          <a:latin typeface="Cambria Math" panose="02040503050406030204" pitchFamily="18" charset="0"/>
                        </a:rPr>
                        <m:t>=</m:t>
                      </m:r>
                      <m:sSup>
                        <m:sSupPr>
                          <m:ctrlPr>
                            <a:rPr lang="fr-FR" i="1">
                              <a:latin typeface="Cambria Math" panose="02040503050406030204" pitchFamily="18" charset="0"/>
                            </a:rPr>
                          </m:ctrlPr>
                        </m:sSupPr>
                        <m:e>
                          <m:d>
                            <m:dPr>
                              <m:ctrlPr>
                                <a:rPr lang="fr-FR" i="1">
                                  <a:latin typeface="Cambria Math" panose="02040503050406030204" pitchFamily="18" charset="0"/>
                                </a:rPr>
                              </m:ctrlPr>
                            </m:dPr>
                            <m:e>
                              <m:f>
                                <m:fPr>
                                  <m:ctrlPr>
                                    <a:rPr lang="fr-FR" i="1">
                                      <a:latin typeface="Cambria Math" panose="02040503050406030204" pitchFamily="18" charset="0"/>
                                    </a:rPr>
                                  </m:ctrlPr>
                                </m:fPr>
                                <m:num>
                                  <m:r>
                                    <a:rPr lang="fr-FR" i="1">
                                      <a:latin typeface="Cambria Math" panose="02040503050406030204" pitchFamily="18" charset="0"/>
                                    </a:rPr>
                                    <m:t>𝜉</m:t>
                                  </m:r>
                                </m:num>
                                <m:den>
                                  <m:d>
                                    <m:dPr>
                                      <m:begChr m:val="〈"/>
                                      <m:endChr m:val="〉"/>
                                      <m:ctrlPr>
                                        <a:rPr lang="fr-FR" i="1">
                                          <a:latin typeface="Cambria Math" panose="02040503050406030204" pitchFamily="18" charset="0"/>
                                        </a:rPr>
                                      </m:ctrlPr>
                                    </m:dPr>
                                    <m:e>
                                      <m:r>
                                        <a:rPr lang="fr-FR" i="1">
                                          <a:latin typeface="Cambria Math" panose="02040503050406030204" pitchFamily="18" charset="0"/>
                                        </a:rPr>
                                        <m:t>𝑑</m:t>
                                      </m:r>
                                    </m:e>
                                  </m:d>
                                </m:den>
                              </m:f>
                            </m:e>
                          </m:d>
                        </m:e>
                        <m:sup>
                          <m:r>
                            <a:rPr lang="fr-FR" i="1">
                              <a:latin typeface="Cambria Math" panose="02040503050406030204" pitchFamily="18" charset="0"/>
                            </a:rPr>
                            <m:t>𝑓</m:t>
                          </m:r>
                        </m:sup>
                      </m:sSup>
                    </m:oMath>
                  </m:oMathPara>
                </a14:m>
                <a:endParaRPr lang="fr-FR" dirty="0"/>
              </a:p>
            </p:txBody>
          </p:sp>
        </mc:Choice>
        <mc:Fallback xmlns="">
          <p:sp>
            <p:nvSpPr>
              <p:cNvPr id="9" name="Rectangle 8"/>
              <p:cNvSpPr>
                <a:spLocks noRot="1" noChangeAspect="1" noMove="1" noResize="1" noEditPoints="1" noAdjustHandles="1" noChangeArrowheads="1" noChangeShapeType="1" noTextEdit="1"/>
              </p:cNvSpPr>
              <p:nvPr/>
            </p:nvSpPr>
            <p:spPr>
              <a:xfrm>
                <a:off x="8165648" y="5962257"/>
                <a:ext cx="1655390" cy="818879"/>
              </a:xfrm>
              <a:prstGeom prst="rect">
                <a:avLst/>
              </a:prstGeom>
              <a:blipFill>
                <a:blip r:embed="rId5"/>
                <a:stretch>
                  <a:fillRect/>
                </a:stretch>
              </a:blipFill>
            </p:spPr>
            <p:txBody>
              <a:bodyPr/>
              <a:lstStyle/>
              <a:p>
                <a:r>
                  <a:rPr lang="fr-FR">
                    <a:noFill/>
                  </a:rPr>
                  <a:t> </a:t>
                </a:r>
              </a:p>
            </p:txBody>
          </p:sp>
        </mc:Fallback>
      </mc:AlternateContent>
      <p:sp>
        <p:nvSpPr>
          <p:cNvPr id="17" name="ZoneTexte 16"/>
          <p:cNvSpPr txBox="1"/>
          <p:nvPr/>
        </p:nvSpPr>
        <p:spPr>
          <a:xfrm>
            <a:off x="6096000" y="5146533"/>
            <a:ext cx="6004142" cy="923330"/>
          </a:xfrm>
          <a:prstGeom prst="rect">
            <a:avLst/>
          </a:prstGeom>
          <a:noFill/>
        </p:spPr>
        <p:txBody>
          <a:bodyPr wrap="square" rtlCol="0">
            <a:spAutoFit/>
          </a:bodyPr>
          <a:lstStyle/>
          <a:p>
            <a:r>
              <a:rPr lang="fr-FR" dirty="0" err="1" smtClean="0">
                <a:latin typeface="Times" panose="02020603050405020304" pitchFamily="18" charset="0"/>
                <a:cs typeface="Times" panose="02020603050405020304" pitchFamily="18" charset="0"/>
              </a:rPr>
              <a:t>Hypothesis</a:t>
            </a:r>
            <a:r>
              <a:rPr lang="fr-FR" dirty="0" smtClean="0">
                <a:latin typeface="Times" panose="02020603050405020304" pitchFamily="18" charset="0"/>
                <a:cs typeface="Times" panose="02020603050405020304" pitchFamily="18" charset="0"/>
              </a:rPr>
              <a:t> 2-2: The partition </a:t>
            </a:r>
            <a:r>
              <a:rPr lang="fr-FR" dirty="0" err="1" smtClean="0">
                <a:latin typeface="Times" panose="02020603050405020304" pitchFamily="18" charset="0"/>
                <a:cs typeface="Times" panose="02020603050405020304" pitchFamily="18" charset="0"/>
              </a:rPr>
              <a:t>function</a:t>
            </a:r>
            <a:r>
              <a:rPr lang="fr-FR" dirty="0" smtClean="0">
                <a:latin typeface="Times" panose="02020603050405020304" pitchFamily="18" charset="0"/>
                <a:cs typeface="Times" panose="02020603050405020304" pitchFamily="18" charset="0"/>
              </a:rPr>
              <a:t> ratio </a:t>
            </a:r>
            <a:r>
              <a:rPr lang="fr-FR" dirty="0" err="1" smtClean="0">
                <a:latin typeface="Times" panose="02020603050405020304" pitchFamily="18" charset="0"/>
                <a:cs typeface="Times" panose="02020603050405020304" pitchFamily="18" charset="0"/>
              </a:rPr>
              <a:t>is</a:t>
            </a:r>
            <a:r>
              <a:rPr lang="fr-FR" dirty="0" smtClean="0">
                <a:latin typeface="Times" panose="02020603050405020304" pitchFamily="18" charset="0"/>
                <a:cs typeface="Times" panose="02020603050405020304" pitchFamily="18" charset="0"/>
              </a:rPr>
              <a:t> </a:t>
            </a:r>
            <a:r>
              <a:rPr lang="fr-FR" dirty="0" err="1" smtClean="0">
                <a:latin typeface="Times" panose="02020603050405020304" pitchFamily="18" charset="0"/>
                <a:cs typeface="Times" panose="02020603050405020304" pitchFamily="18" charset="0"/>
              </a:rPr>
              <a:t>assumed</a:t>
            </a:r>
            <a:r>
              <a:rPr lang="fr-FR" dirty="0" smtClean="0">
                <a:latin typeface="Times" panose="02020603050405020304" pitchFamily="18" charset="0"/>
                <a:cs typeface="Times" panose="02020603050405020304" pitchFamily="18" charset="0"/>
              </a:rPr>
              <a:t> to </a:t>
            </a:r>
            <a:r>
              <a:rPr lang="fr-FR" dirty="0" err="1" smtClean="0">
                <a:latin typeface="Times" panose="02020603050405020304" pitchFamily="18" charset="0"/>
                <a:cs typeface="Times" panose="02020603050405020304" pitchFamily="18" charset="0"/>
              </a:rPr>
              <a:t>be</a:t>
            </a:r>
            <a:r>
              <a:rPr lang="fr-FR" dirty="0" smtClean="0">
                <a:latin typeface="Times" panose="02020603050405020304" pitchFamily="18" charset="0"/>
                <a:cs typeface="Times" panose="02020603050405020304" pitchFamily="18" charset="0"/>
              </a:rPr>
              <a:t> </a:t>
            </a:r>
            <a:r>
              <a:rPr lang="fr-FR" dirty="0" err="1" smtClean="0">
                <a:latin typeface="Times" panose="02020603050405020304" pitchFamily="18" charset="0"/>
                <a:cs typeface="Times" panose="02020603050405020304" pitchFamily="18" charset="0"/>
              </a:rPr>
              <a:t>equal</a:t>
            </a:r>
            <a:r>
              <a:rPr lang="fr-FR" dirty="0" smtClean="0">
                <a:latin typeface="Times" panose="02020603050405020304" pitchFamily="18" charset="0"/>
                <a:cs typeface="Times" panose="02020603050405020304" pitchFamily="18" charset="0"/>
              </a:rPr>
              <a:t> to the ratio of </a:t>
            </a:r>
            <a:r>
              <a:rPr lang="fr-FR" dirty="0" err="1" smtClean="0">
                <a:latin typeface="Times" panose="02020603050405020304" pitchFamily="18" charset="0"/>
                <a:cs typeface="Times" panose="02020603050405020304" pitchFamily="18" charset="0"/>
              </a:rPr>
              <a:t>capillary</a:t>
            </a:r>
            <a:r>
              <a:rPr lang="fr-FR" dirty="0" smtClean="0">
                <a:latin typeface="Times" panose="02020603050405020304" pitchFamily="18" charset="0"/>
                <a:cs typeface="Times" panose="02020603050405020304" pitchFamily="18" charset="0"/>
              </a:rPr>
              <a:t> </a:t>
            </a:r>
            <a:r>
              <a:rPr lang="fr-FR" dirty="0" err="1" smtClean="0">
                <a:latin typeface="Times" panose="02020603050405020304" pitchFamily="18" charset="0"/>
                <a:cs typeface="Times" panose="02020603050405020304" pitchFamily="18" charset="0"/>
              </a:rPr>
              <a:t>wave</a:t>
            </a:r>
            <a:r>
              <a:rPr lang="fr-FR" dirty="0" smtClean="0">
                <a:latin typeface="Times" panose="02020603050405020304" pitchFamily="18" charset="0"/>
                <a:cs typeface="Times" panose="02020603050405020304" pitchFamily="18" charset="0"/>
              </a:rPr>
              <a:t> amplitude </a:t>
            </a:r>
            <a:r>
              <a:rPr lang="fr-FR" dirty="0" err="1" smtClean="0">
                <a:latin typeface="Times" panose="02020603050405020304" pitchFamily="18" charset="0"/>
                <a:cs typeface="Times" panose="02020603050405020304" pitchFamily="18" charset="0"/>
              </a:rPr>
              <a:t>divided</a:t>
            </a:r>
            <a:r>
              <a:rPr lang="fr-FR" dirty="0" smtClean="0">
                <a:latin typeface="Times" panose="02020603050405020304" pitchFamily="18" charset="0"/>
                <a:cs typeface="Times" panose="02020603050405020304" pitchFamily="18" charset="0"/>
              </a:rPr>
              <a:t> by </a:t>
            </a:r>
            <a:r>
              <a:rPr lang="fr-FR" dirty="0" err="1" smtClean="0">
                <a:latin typeface="Times" panose="02020603050405020304" pitchFamily="18" charset="0"/>
                <a:cs typeface="Times" panose="02020603050405020304" pitchFamily="18" charset="0"/>
              </a:rPr>
              <a:t>this</a:t>
            </a:r>
            <a:r>
              <a:rPr lang="fr-FR" dirty="0" smtClean="0">
                <a:latin typeface="Times" panose="02020603050405020304" pitchFamily="18" charset="0"/>
                <a:cs typeface="Times" panose="02020603050405020304" pitchFamily="18" charset="0"/>
              </a:rPr>
              <a:t> </a:t>
            </a:r>
            <a:r>
              <a:rPr lang="fr-FR" dirty="0" err="1" smtClean="0">
                <a:latin typeface="Times" panose="02020603050405020304" pitchFamily="18" charset="0"/>
                <a:cs typeface="Times" panose="02020603050405020304" pitchFamily="18" charset="0"/>
              </a:rPr>
              <a:t>cutoff</a:t>
            </a:r>
            <a:r>
              <a:rPr lang="fr-FR" dirty="0" smtClean="0">
                <a:latin typeface="Times" panose="02020603050405020304" pitchFamily="18" charset="0"/>
                <a:cs typeface="Times" panose="02020603050405020304" pitchFamily="18" charset="0"/>
              </a:rPr>
              <a:t> </a:t>
            </a:r>
            <a:r>
              <a:rPr lang="fr-FR" dirty="0" err="1" smtClean="0">
                <a:latin typeface="Times" panose="02020603050405020304" pitchFamily="18" charset="0"/>
                <a:cs typeface="Times" panose="02020603050405020304" pitchFamily="18" charset="0"/>
              </a:rPr>
              <a:t>length</a:t>
            </a:r>
            <a:r>
              <a:rPr lang="fr-FR" dirty="0" smtClean="0">
                <a:latin typeface="Times" panose="02020603050405020304" pitchFamily="18" charset="0"/>
                <a:cs typeface="Times" panose="02020603050405020304" pitchFamily="18" charset="0"/>
              </a:rPr>
              <a:t>, </a:t>
            </a:r>
            <a:r>
              <a:rPr lang="fr-FR" dirty="0" err="1" smtClean="0">
                <a:latin typeface="Times" panose="02020603050405020304" pitchFamily="18" charset="0"/>
                <a:cs typeface="Times" panose="02020603050405020304" pitchFamily="18" charset="0"/>
              </a:rPr>
              <a:t>with</a:t>
            </a:r>
            <a:r>
              <a:rPr lang="fr-FR" dirty="0" smtClean="0">
                <a:latin typeface="Times" panose="02020603050405020304" pitchFamily="18" charset="0"/>
                <a:cs typeface="Times" panose="02020603050405020304" pitchFamily="18" charset="0"/>
              </a:rPr>
              <a:t> a fractal dimension:</a:t>
            </a:r>
            <a:endParaRPr lang="fr-FR" dirty="0">
              <a:latin typeface="Times" panose="02020603050405020304" pitchFamily="18" charset="0"/>
              <a:cs typeface="Times" panose="02020603050405020304" pitchFamily="18" charset="0"/>
            </a:endParaRPr>
          </a:p>
        </p:txBody>
      </p:sp>
      <p:sp>
        <p:nvSpPr>
          <p:cNvPr id="18" name="Rectangle 17"/>
          <p:cNvSpPr/>
          <p:nvPr/>
        </p:nvSpPr>
        <p:spPr>
          <a:xfrm>
            <a:off x="0" y="1863103"/>
            <a:ext cx="6096000" cy="5016674"/>
          </a:xfrm>
          <a:prstGeom prst="rect">
            <a:avLst/>
          </a:prstGeom>
          <a:solidFill>
            <a:srgbClr val="FFFFFF">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p:cNvSpPr txBox="1"/>
          <p:nvPr/>
        </p:nvSpPr>
        <p:spPr>
          <a:xfrm>
            <a:off x="11125200" y="6629400"/>
            <a:ext cx="1066800" cy="215444"/>
          </a:xfrm>
          <a:prstGeom prst="rect">
            <a:avLst/>
          </a:prstGeom>
          <a:noFill/>
        </p:spPr>
        <p:txBody>
          <a:bodyPr wrap="square" rtlCol="0">
            <a:spAutoFit/>
          </a:bodyPr>
          <a:lstStyle/>
          <a:p>
            <a:pPr algn="r"/>
            <a:r>
              <a:rPr lang="fr-FR" sz="800" dirty="0" err="1" smtClean="0">
                <a:latin typeface="Times" panose="02020603050405020304" pitchFamily="18" charset="0"/>
                <a:cs typeface="Times" panose="02020603050405020304" pitchFamily="18" charset="0"/>
              </a:rPr>
              <a:t>Duchemin</a:t>
            </a:r>
            <a:r>
              <a:rPr lang="fr-FR" sz="800" dirty="0" smtClean="0">
                <a:latin typeface="Times" panose="02020603050405020304" pitchFamily="18" charset="0"/>
                <a:cs typeface="Times" panose="02020603050405020304" pitchFamily="18" charset="0"/>
              </a:rPr>
              <a:t>, 2021</a:t>
            </a:r>
            <a:endParaRPr lang="fr-FR" sz="8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191044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201144" y="3141943"/>
            <a:ext cx="1628384" cy="1791223"/>
          </a:xfrm>
          <a:prstGeom prst="rect">
            <a:avLst/>
          </a:prstGeom>
          <a:pattFill prst="smGrid">
            <a:fgClr>
              <a:schemeClr val="tx1"/>
            </a:fgClr>
            <a:bgClr>
              <a:schemeClr val="bg1"/>
            </a:bgClr>
          </a:pattFill>
          <a:ln>
            <a:solidFill>
              <a:schemeClr val="tx1">
                <a:alpha val="9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panose="02020603050405020304" pitchFamily="18" charset="0"/>
              <a:cs typeface="Times" panose="02020603050405020304" pitchFamily="18" charset="0"/>
            </a:endParaRPr>
          </a:p>
        </p:txBody>
      </p:sp>
      <p:sp>
        <p:nvSpPr>
          <p:cNvPr id="2" name="Titre 1"/>
          <p:cNvSpPr>
            <a:spLocks noGrp="1"/>
          </p:cNvSpPr>
          <p:nvPr>
            <p:ph type="title"/>
          </p:nvPr>
        </p:nvSpPr>
        <p:spPr/>
        <p:txBody>
          <a:bodyPr/>
          <a:lstStyle/>
          <a:p>
            <a:r>
              <a:rPr lang="fr-FR" dirty="0" smtClean="0">
                <a:latin typeface="Times" panose="02020603050405020304" pitchFamily="18" charset="0"/>
                <a:cs typeface="Times" panose="02020603050405020304" pitchFamily="18" charset="0"/>
              </a:rPr>
              <a:t>A </a:t>
            </a:r>
            <a:r>
              <a:rPr lang="fr-FR" dirty="0" err="1" smtClean="0">
                <a:latin typeface="Times" panose="02020603050405020304" pitchFamily="18" charset="0"/>
                <a:cs typeface="Times" panose="02020603050405020304" pitchFamily="18" charset="0"/>
              </a:rPr>
              <a:t>physical</a:t>
            </a:r>
            <a:r>
              <a:rPr lang="fr-FR" dirty="0" smtClean="0">
                <a:latin typeface="Times" panose="02020603050405020304" pitchFamily="18" charset="0"/>
                <a:cs typeface="Times" panose="02020603050405020304" pitchFamily="18" charset="0"/>
              </a:rPr>
              <a:t> description </a:t>
            </a:r>
            <a:r>
              <a:rPr lang="fr-FR" dirty="0" err="1" smtClean="0">
                <a:latin typeface="Times" panose="02020603050405020304" pitchFamily="18" charset="0"/>
                <a:cs typeface="Times" panose="02020603050405020304" pitchFamily="18" charset="0"/>
              </a:rPr>
              <a:t>based</a:t>
            </a:r>
            <a:r>
              <a:rPr lang="fr-FR" dirty="0" smtClean="0">
                <a:latin typeface="Times" panose="02020603050405020304" pitchFamily="18" charset="0"/>
                <a:cs typeface="Times" panose="02020603050405020304" pitchFamily="18" charset="0"/>
              </a:rPr>
              <a:t> on the </a:t>
            </a:r>
            <a:r>
              <a:rPr lang="fr-FR" dirty="0" err="1" smtClean="0">
                <a:latin typeface="Times" panose="02020603050405020304" pitchFamily="18" charset="0"/>
                <a:cs typeface="Times" panose="02020603050405020304" pitchFamily="18" charset="0"/>
              </a:rPr>
              <a:t>thermocapillary</a:t>
            </a:r>
            <a:r>
              <a:rPr lang="fr-FR" dirty="0" smtClean="0">
                <a:latin typeface="Times" panose="02020603050405020304" pitchFamily="18" charset="0"/>
                <a:cs typeface="Times" panose="02020603050405020304" pitchFamily="18" charset="0"/>
              </a:rPr>
              <a:t> amplitude</a:t>
            </a:r>
            <a:endParaRPr lang="fr-FR" dirty="0">
              <a:latin typeface="Times" panose="02020603050405020304" pitchFamily="18" charset="0"/>
              <a:cs typeface="Times" panose="02020603050405020304" pitchFamily="18" charset="0"/>
            </a:endParaRPr>
          </a:p>
        </p:txBody>
      </p:sp>
      <p:pic>
        <p:nvPicPr>
          <p:cNvPr id="5" name="Espace réservé du contenu 3"/>
          <p:cNvPicPr>
            <a:picLocks noGrp="1" noChangeAspect="1"/>
          </p:cNvPicPr>
          <p:nvPr>
            <p:ph idx="1"/>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13743" y="2930749"/>
            <a:ext cx="4431569" cy="2215785"/>
          </a:xfrm>
        </p:spPr>
      </p:pic>
      <p:sp>
        <p:nvSpPr>
          <p:cNvPr id="3" name="Rectangle 2"/>
          <p:cNvSpPr/>
          <p:nvPr/>
        </p:nvSpPr>
        <p:spPr>
          <a:xfrm>
            <a:off x="6217085" y="1901882"/>
            <a:ext cx="6096000" cy="923330"/>
          </a:xfrm>
          <a:prstGeom prst="rect">
            <a:avLst/>
          </a:prstGeom>
        </p:spPr>
        <p:txBody>
          <a:bodyPr>
            <a:spAutoFit/>
          </a:bodyPr>
          <a:lstStyle/>
          <a:p>
            <a:r>
              <a:rPr lang="en-US" dirty="0" smtClean="0">
                <a:latin typeface="Times" panose="02020603050405020304" pitchFamily="18" charset="0"/>
                <a:cs typeface="Times" panose="02020603050405020304" pitchFamily="18" charset="0"/>
              </a:rPr>
              <a:t>A characteristic distance (&lt; d &gt;) understood as the lateral correlation length between adsorption sites (or finite potential wells) describes the pseudo-periodicity of the surface:</a:t>
            </a:r>
            <a:endParaRPr lang="fr-FR" dirty="0">
              <a:latin typeface="Times" panose="02020603050405020304" pitchFamily="18" charset="0"/>
              <a:cs typeface="Times" panose="02020603050405020304" pitchFamily="18" charset="0"/>
            </a:endParaRPr>
          </a:p>
        </p:txBody>
      </p:sp>
      <p:sp>
        <p:nvSpPr>
          <p:cNvPr id="7" name="Rectangle 6"/>
          <p:cNvSpPr/>
          <p:nvPr/>
        </p:nvSpPr>
        <p:spPr>
          <a:xfrm>
            <a:off x="6351269" y="3142599"/>
            <a:ext cx="886781" cy="369332"/>
          </a:xfrm>
          <a:prstGeom prst="rect">
            <a:avLst/>
          </a:prstGeom>
        </p:spPr>
        <p:txBody>
          <a:bodyPr wrap="none">
            <a:spAutoFit/>
          </a:bodyPr>
          <a:lstStyle/>
          <a:p>
            <a:r>
              <a:rPr lang="en-US" dirty="0" smtClean="0">
                <a:latin typeface="Times" panose="02020603050405020304" pitchFamily="18" charset="0"/>
                <a:cs typeface="Times" panose="02020603050405020304" pitchFamily="18" charset="0"/>
              </a:rPr>
              <a:t>(&lt; d &gt;) </a:t>
            </a:r>
            <a:endParaRPr lang="fr-FR" dirty="0">
              <a:latin typeface="Times" panose="02020603050405020304" pitchFamily="18" charset="0"/>
              <a:cs typeface="Times" panose="02020603050405020304" pitchFamily="18" charset="0"/>
            </a:endParaRPr>
          </a:p>
        </p:txBody>
      </p:sp>
      <mc:AlternateContent xmlns:mc="http://schemas.openxmlformats.org/markup-compatibility/2006" xmlns:a14="http://schemas.microsoft.com/office/drawing/2010/main">
        <mc:Choice Requires="a14">
          <p:sp>
            <p:nvSpPr>
              <p:cNvPr id="9" name="Rectangle 8"/>
              <p:cNvSpPr/>
              <p:nvPr/>
            </p:nvSpPr>
            <p:spPr>
              <a:xfrm>
                <a:off x="8165648" y="5962257"/>
                <a:ext cx="1655390" cy="8188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fr-FR" i="1" smtClean="0">
                              <a:latin typeface="Cambria Math" panose="02040503050406030204" pitchFamily="18" charset="0"/>
                            </a:rPr>
                          </m:ctrlPr>
                        </m:fPr>
                        <m:num>
                          <m:sSubSup>
                            <m:sSubSupPr>
                              <m:ctrlPr>
                                <a:rPr lang="fr-FR" i="1">
                                  <a:latin typeface="Cambria Math" panose="02040503050406030204" pitchFamily="18" charset="0"/>
                                </a:rPr>
                              </m:ctrlPr>
                            </m:sSubSupPr>
                            <m:e>
                              <m:r>
                                <a:rPr lang="fr-FR" i="1">
                                  <a:latin typeface="Cambria Math" panose="02040503050406030204" pitchFamily="18" charset="0"/>
                                </a:rPr>
                                <m:t>𝐹</m:t>
                              </m:r>
                            </m:e>
                            <m:sub>
                              <m:r>
                                <a:rPr lang="fr-FR" i="1">
                                  <a:latin typeface="Cambria Math" panose="02040503050406030204" pitchFamily="18" charset="0"/>
                                </a:rPr>
                                <m:t>𝑎𝑑𝑠</m:t>
                              </m:r>
                            </m:sub>
                            <m:sup>
                              <m:r>
                                <a:rPr lang="fr-FR" i="0">
                                  <a:latin typeface="Cambria Math" panose="02040503050406030204" pitchFamily="18" charset="0"/>
                                </a:rPr>
                                <m:t>‡</m:t>
                              </m:r>
                            </m:sup>
                          </m:sSubSup>
                        </m:num>
                        <m:den>
                          <m:sSubSup>
                            <m:sSubSupPr>
                              <m:ctrlPr>
                                <a:rPr lang="fr-FR" i="1">
                                  <a:latin typeface="Cambria Math" panose="02040503050406030204" pitchFamily="18" charset="0"/>
                                </a:rPr>
                              </m:ctrlPr>
                            </m:sSubSupPr>
                            <m:e>
                              <m:r>
                                <a:rPr lang="fr-FR" i="1">
                                  <a:latin typeface="Cambria Math" panose="02040503050406030204" pitchFamily="18" charset="0"/>
                                </a:rPr>
                                <m:t>𝐹</m:t>
                              </m:r>
                            </m:e>
                            <m:sub>
                              <m:r>
                                <a:rPr lang="fr-FR" i="1">
                                  <a:latin typeface="Cambria Math" panose="02040503050406030204" pitchFamily="18" charset="0"/>
                                </a:rPr>
                                <m:t>𝑑𝑒𝑠</m:t>
                              </m:r>
                            </m:sub>
                            <m:sup>
                              <m:r>
                                <a:rPr lang="fr-FR" i="0">
                                  <a:latin typeface="Cambria Math" panose="02040503050406030204" pitchFamily="18" charset="0"/>
                                </a:rPr>
                                <m:t>‡</m:t>
                              </m:r>
                            </m:sup>
                          </m:sSubSup>
                        </m:den>
                      </m:f>
                      <m:r>
                        <a:rPr lang="fr-FR" i="0">
                          <a:latin typeface="Cambria Math" panose="02040503050406030204" pitchFamily="18" charset="0"/>
                        </a:rPr>
                        <m:t>=</m:t>
                      </m:r>
                      <m:sSup>
                        <m:sSupPr>
                          <m:ctrlPr>
                            <a:rPr lang="fr-FR" i="1">
                              <a:latin typeface="Cambria Math" panose="02040503050406030204" pitchFamily="18" charset="0"/>
                            </a:rPr>
                          </m:ctrlPr>
                        </m:sSupPr>
                        <m:e>
                          <m:d>
                            <m:dPr>
                              <m:ctrlPr>
                                <a:rPr lang="fr-FR" i="1">
                                  <a:latin typeface="Cambria Math" panose="02040503050406030204" pitchFamily="18" charset="0"/>
                                </a:rPr>
                              </m:ctrlPr>
                            </m:dPr>
                            <m:e>
                              <m:f>
                                <m:fPr>
                                  <m:ctrlPr>
                                    <a:rPr lang="fr-FR" i="1">
                                      <a:latin typeface="Cambria Math" panose="02040503050406030204" pitchFamily="18" charset="0"/>
                                    </a:rPr>
                                  </m:ctrlPr>
                                </m:fPr>
                                <m:num>
                                  <m:r>
                                    <a:rPr lang="fr-FR" i="1">
                                      <a:latin typeface="Cambria Math" panose="02040503050406030204" pitchFamily="18" charset="0"/>
                                    </a:rPr>
                                    <m:t>𝜉</m:t>
                                  </m:r>
                                </m:num>
                                <m:den>
                                  <m:d>
                                    <m:dPr>
                                      <m:begChr m:val="〈"/>
                                      <m:endChr m:val="〉"/>
                                      <m:ctrlPr>
                                        <a:rPr lang="fr-FR" i="1">
                                          <a:latin typeface="Cambria Math" panose="02040503050406030204" pitchFamily="18" charset="0"/>
                                        </a:rPr>
                                      </m:ctrlPr>
                                    </m:dPr>
                                    <m:e>
                                      <m:r>
                                        <a:rPr lang="fr-FR" i="1">
                                          <a:latin typeface="Cambria Math" panose="02040503050406030204" pitchFamily="18" charset="0"/>
                                        </a:rPr>
                                        <m:t>𝑑</m:t>
                                      </m:r>
                                    </m:e>
                                  </m:d>
                                </m:den>
                              </m:f>
                            </m:e>
                          </m:d>
                        </m:e>
                        <m:sup>
                          <m:r>
                            <a:rPr lang="fr-FR" i="1">
                              <a:latin typeface="Cambria Math" panose="02040503050406030204" pitchFamily="18" charset="0"/>
                            </a:rPr>
                            <m:t>𝑓</m:t>
                          </m:r>
                        </m:sup>
                      </m:sSup>
                    </m:oMath>
                  </m:oMathPara>
                </a14:m>
                <a:endParaRPr lang="fr-FR" dirty="0">
                  <a:latin typeface="Times" panose="02020603050405020304" pitchFamily="18" charset="0"/>
                  <a:cs typeface="Times"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8165648" y="5962257"/>
                <a:ext cx="1655390" cy="818879"/>
              </a:xfrm>
              <a:prstGeom prst="rect">
                <a:avLst/>
              </a:prstGeom>
              <a:blipFill>
                <a:blip r:embed="rId4"/>
                <a:stretch>
                  <a:fillRect/>
                </a:stretch>
              </a:blipFill>
            </p:spPr>
            <p:txBody>
              <a:bodyPr/>
              <a:lstStyle/>
              <a:p>
                <a:r>
                  <a:rPr lang="fr-FR">
                    <a:noFill/>
                  </a:rPr>
                  <a:t> </a:t>
                </a:r>
              </a:p>
            </p:txBody>
          </p:sp>
        </mc:Fallback>
      </mc:AlternateContent>
      <p:sp>
        <p:nvSpPr>
          <p:cNvPr id="17" name="ZoneTexte 16"/>
          <p:cNvSpPr txBox="1"/>
          <p:nvPr/>
        </p:nvSpPr>
        <p:spPr>
          <a:xfrm>
            <a:off x="6096000" y="5146533"/>
            <a:ext cx="6004142" cy="923330"/>
          </a:xfrm>
          <a:prstGeom prst="rect">
            <a:avLst/>
          </a:prstGeom>
          <a:noFill/>
        </p:spPr>
        <p:txBody>
          <a:bodyPr wrap="square" rtlCol="0">
            <a:spAutoFit/>
          </a:bodyPr>
          <a:lstStyle/>
          <a:p>
            <a:r>
              <a:rPr lang="fr-FR" dirty="0" err="1" smtClean="0">
                <a:latin typeface="Times" panose="02020603050405020304" pitchFamily="18" charset="0"/>
                <a:cs typeface="Times" panose="02020603050405020304" pitchFamily="18" charset="0"/>
              </a:rPr>
              <a:t>Hypothesis</a:t>
            </a:r>
            <a:r>
              <a:rPr lang="fr-FR" dirty="0" smtClean="0">
                <a:latin typeface="Times" panose="02020603050405020304" pitchFamily="18" charset="0"/>
                <a:cs typeface="Times" panose="02020603050405020304" pitchFamily="18" charset="0"/>
              </a:rPr>
              <a:t> 2-2: The partition </a:t>
            </a:r>
            <a:r>
              <a:rPr lang="fr-FR" dirty="0" err="1" smtClean="0">
                <a:latin typeface="Times" panose="02020603050405020304" pitchFamily="18" charset="0"/>
                <a:cs typeface="Times" panose="02020603050405020304" pitchFamily="18" charset="0"/>
              </a:rPr>
              <a:t>function</a:t>
            </a:r>
            <a:r>
              <a:rPr lang="fr-FR" dirty="0" smtClean="0">
                <a:latin typeface="Times" panose="02020603050405020304" pitchFamily="18" charset="0"/>
                <a:cs typeface="Times" panose="02020603050405020304" pitchFamily="18" charset="0"/>
              </a:rPr>
              <a:t> ratio </a:t>
            </a:r>
            <a:r>
              <a:rPr lang="fr-FR" dirty="0" err="1" smtClean="0">
                <a:latin typeface="Times" panose="02020603050405020304" pitchFamily="18" charset="0"/>
                <a:cs typeface="Times" panose="02020603050405020304" pitchFamily="18" charset="0"/>
              </a:rPr>
              <a:t>is</a:t>
            </a:r>
            <a:r>
              <a:rPr lang="fr-FR" dirty="0" smtClean="0">
                <a:latin typeface="Times" panose="02020603050405020304" pitchFamily="18" charset="0"/>
                <a:cs typeface="Times" panose="02020603050405020304" pitchFamily="18" charset="0"/>
              </a:rPr>
              <a:t> </a:t>
            </a:r>
            <a:r>
              <a:rPr lang="fr-FR" dirty="0" err="1" smtClean="0">
                <a:latin typeface="Times" panose="02020603050405020304" pitchFamily="18" charset="0"/>
                <a:cs typeface="Times" panose="02020603050405020304" pitchFamily="18" charset="0"/>
              </a:rPr>
              <a:t>assumed</a:t>
            </a:r>
            <a:r>
              <a:rPr lang="fr-FR" dirty="0" smtClean="0">
                <a:latin typeface="Times" panose="02020603050405020304" pitchFamily="18" charset="0"/>
                <a:cs typeface="Times" panose="02020603050405020304" pitchFamily="18" charset="0"/>
              </a:rPr>
              <a:t> to </a:t>
            </a:r>
            <a:r>
              <a:rPr lang="fr-FR" dirty="0" err="1" smtClean="0">
                <a:latin typeface="Times" panose="02020603050405020304" pitchFamily="18" charset="0"/>
                <a:cs typeface="Times" panose="02020603050405020304" pitchFamily="18" charset="0"/>
              </a:rPr>
              <a:t>be</a:t>
            </a:r>
            <a:r>
              <a:rPr lang="fr-FR" dirty="0" smtClean="0">
                <a:latin typeface="Times" panose="02020603050405020304" pitchFamily="18" charset="0"/>
                <a:cs typeface="Times" panose="02020603050405020304" pitchFamily="18" charset="0"/>
              </a:rPr>
              <a:t> </a:t>
            </a:r>
            <a:r>
              <a:rPr lang="fr-FR" dirty="0" err="1" smtClean="0">
                <a:latin typeface="Times" panose="02020603050405020304" pitchFamily="18" charset="0"/>
                <a:cs typeface="Times" panose="02020603050405020304" pitchFamily="18" charset="0"/>
              </a:rPr>
              <a:t>equal</a:t>
            </a:r>
            <a:r>
              <a:rPr lang="fr-FR" dirty="0" smtClean="0">
                <a:latin typeface="Times" panose="02020603050405020304" pitchFamily="18" charset="0"/>
                <a:cs typeface="Times" panose="02020603050405020304" pitchFamily="18" charset="0"/>
              </a:rPr>
              <a:t> to the ratio of </a:t>
            </a:r>
            <a:r>
              <a:rPr lang="fr-FR" dirty="0" err="1" smtClean="0">
                <a:latin typeface="Times" panose="02020603050405020304" pitchFamily="18" charset="0"/>
                <a:cs typeface="Times" panose="02020603050405020304" pitchFamily="18" charset="0"/>
              </a:rPr>
              <a:t>capillary</a:t>
            </a:r>
            <a:r>
              <a:rPr lang="fr-FR" dirty="0" smtClean="0">
                <a:latin typeface="Times" panose="02020603050405020304" pitchFamily="18" charset="0"/>
                <a:cs typeface="Times" panose="02020603050405020304" pitchFamily="18" charset="0"/>
              </a:rPr>
              <a:t> </a:t>
            </a:r>
            <a:r>
              <a:rPr lang="fr-FR" dirty="0" err="1" smtClean="0">
                <a:latin typeface="Times" panose="02020603050405020304" pitchFamily="18" charset="0"/>
                <a:cs typeface="Times" panose="02020603050405020304" pitchFamily="18" charset="0"/>
              </a:rPr>
              <a:t>wave</a:t>
            </a:r>
            <a:r>
              <a:rPr lang="fr-FR" dirty="0" smtClean="0">
                <a:latin typeface="Times" panose="02020603050405020304" pitchFamily="18" charset="0"/>
                <a:cs typeface="Times" panose="02020603050405020304" pitchFamily="18" charset="0"/>
              </a:rPr>
              <a:t> amplitude </a:t>
            </a:r>
            <a:r>
              <a:rPr lang="fr-FR" dirty="0" err="1" smtClean="0">
                <a:latin typeface="Times" panose="02020603050405020304" pitchFamily="18" charset="0"/>
                <a:cs typeface="Times" panose="02020603050405020304" pitchFamily="18" charset="0"/>
              </a:rPr>
              <a:t>divided</a:t>
            </a:r>
            <a:r>
              <a:rPr lang="fr-FR" dirty="0" smtClean="0">
                <a:latin typeface="Times" panose="02020603050405020304" pitchFamily="18" charset="0"/>
                <a:cs typeface="Times" panose="02020603050405020304" pitchFamily="18" charset="0"/>
              </a:rPr>
              <a:t> by </a:t>
            </a:r>
            <a:r>
              <a:rPr lang="fr-FR" dirty="0" err="1" smtClean="0">
                <a:latin typeface="Times" panose="02020603050405020304" pitchFamily="18" charset="0"/>
                <a:cs typeface="Times" panose="02020603050405020304" pitchFamily="18" charset="0"/>
              </a:rPr>
              <a:t>this</a:t>
            </a:r>
            <a:r>
              <a:rPr lang="fr-FR" dirty="0" smtClean="0">
                <a:latin typeface="Times" panose="02020603050405020304" pitchFamily="18" charset="0"/>
                <a:cs typeface="Times" panose="02020603050405020304" pitchFamily="18" charset="0"/>
              </a:rPr>
              <a:t> </a:t>
            </a:r>
            <a:r>
              <a:rPr lang="fr-FR" dirty="0" err="1" smtClean="0">
                <a:latin typeface="Times" panose="02020603050405020304" pitchFamily="18" charset="0"/>
                <a:cs typeface="Times" panose="02020603050405020304" pitchFamily="18" charset="0"/>
              </a:rPr>
              <a:t>cutoff</a:t>
            </a:r>
            <a:r>
              <a:rPr lang="fr-FR" dirty="0" smtClean="0">
                <a:latin typeface="Times" panose="02020603050405020304" pitchFamily="18" charset="0"/>
                <a:cs typeface="Times" panose="02020603050405020304" pitchFamily="18" charset="0"/>
              </a:rPr>
              <a:t> </a:t>
            </a:r>
            <a:r>
              <a:rPr lang="fr-FR" dirty="0" err="1" smtClean="0">
                <a:latin typeface="Times" panose="02020603050405020304" pitchFamily="18" charset="0"/>
                <a:cs typeface="Times" panose="02020603050405020304" pitchFamily="18" charset="0"/>
              </a:rPr>
              <a:t>length</a:t>
            </a:r>
            <a:r>
              <a:rPr lang="fr-FR" dirty="0" smtClean="0">
                <a:latin typeface="Times" panose="02020603050405020304" pitchFamily="18" charset="0"/>
                <a:cs typeface="Times" panose="02020603050405020304" pitchFamily="18" charset="0"/>
              </a:rPr>
              <a:t>, </a:t>
            </a:r>
            <a:r>
              <a:rPr lang="fr-FR" dirty="0" err="1" smtClean="0">
                <a:latin typeface="Times" panose="02020603050405020304" pitchFamily="18" charset="0"/>
                <a:cs typeface="Times" panose="02020603050405020304" pitchFamily="18" charset="0"/>
              </a:rPr>
              <a:t>with</a:t>
            </a:r>
            <a:r>
              <a:rPr lang="fr-FR" dirty="0" smtClean="0">
                <a:latin typeface="Times" panose="02020603050405020304" pitchFamily="18" charset="0"/>
                <a:cs typeface="Times" panose="02020603050405020304" pitchFamily="18" charset="0"/>
              </a:rPr>
              <a:t> a fractal dimension:</a:t>
            </a:r>
            <a:endParaRPr lang="fr-FR" dirty="0">
              <a:latin typeface="Times" panose="02020603050405020304" pitchFamily="18" charset="0"/>
              <a:cs typeface="Times" panose="02020603050405020304" pitchFamily="18" charset="0"/>
            </a:endParaRPr>
          </a:p>
        </p:txBody>
      </p:sp>
      <mc:AlternateContent xmlns:mc="http://schemas.openxmlformats.org/markup-compatibility/2006" xmlns:a14="http://schemas.microsoft.com/office/drawing/2010/main">
        <mc:Choice Requires="a14">
          <p:sp>
            <p:nvSpPr>
              <p:cNvPr id="18" name="Rectangle 17"/>
              <p:cNvSpPr/>
              <p:nvPr/>
            </p:nvSpPr>
            <p:spPr>
              <a:xfrm>
                <a:off x="0" y="1959679"/>
                <a:ext cx="6096000" cy="2719975"/>
              </a:xfrm>
              <a:prstGeom prst="rect">
                <a:avLst/>
              </a:prstGeom>
            </p:spPr>
            <p:txBody>
              <a:bodyPr>
                <a:spAutoFit/>
              </a:bodyPr>
              <a:lstStyle/>
              <a:p>
                <a:r>
                  <a:rPr lang="en-US" dirty="0" smtClean="0">
                    <a:latin typeface="Times" panose="02020603050405020304" pitchFamily="18" charset="0"/>
                    <a:ea typeface="Times New Roman" panose="02020603050405020304" pitchFamily="18" charset="0"/>
                    <a:cs typeface="Times" panose="02020603050405020304" pitchFamily="18" charset="0"/>
                  </a:rPr>
                  <a:t>Following the demonstration by Blake and Haynes: </a:t>
                </a:r>
              </a:p>
              <a:p>
                <a:r>
                  <a:rPr lang="en-US" dirty="0" smtClean="0">
                    <a:latin typeface="Times" panose="02020603050405020304" pitchFamily="18" charset="0"/>
                    <a:cs typeface="Times" panose="02020603050405020304" pitchFamily="18" charset="0"/>
                  </a:rPr>
                  <a:t>The rate constant of a liquid molecule jumping forward and that of a molecule jumping backward around the triple line are equal:</a:t>
                </a:r>
              </a:p>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𝑑𝑒𝑠</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𝑎𝑑𝑠</m:t>
                          </m:r>
                        </m:sub>
                      </m:sSub>
                    </m:oMath>
                  </m:oMathPara>
                </a14:m>
                <a:endParaRPr lang="fr-FR" dirty="0">
                  <a:latin typeface="Times" panose="02020603050405020304" pitchFamily="18" charset="0"/>
                  <a:cs typeface="Times" panose="02020603050405020304" pitchFamily="18" charset="0"/>
                </a:endParaRPr>
              </a:p>
              <a:p>
                <a:r>
                  <a:rPr lang="fr-FR" dirty="0" err="1" smtClean="0">
                    <a:latin typeface="Times" panose="02020603050405020304" pitchFamily="18" charset="0"/>
                    <a:cs typeface="Times" panose="02020603050405020304" pitchFamily="18" charset="0"/>
                  </a:rPr>
                  <a:t>Therefore</a:t>
                </a:r>
                <a:r>
                  <a:rPr lang="fr-FR" dirty="0" smtClean="0">
                    <a:latin typeface="Times" panose="02020603050405020304" pitchFamily="18" charset="0"/>
                    <a:cs typeface="Times" panose="02020603050405020304" pitchFamily="18" charset="0"/>
                  </a:rPr>
                  <a:t>: </a:t>
                </a:r>
              </a:p>
              <a:p>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𝜉</m:t>
                                  </m:r>
                                </m:num>
                                <m:den>
                                  <m:d>
                                    <m:dPr>
                                      <m:begChr m:val="〈"/>
                                      <m:endChr m:val="〉"/>
                                      <m:ctrlPr>
                                        <a:rPr lang="en-US" i="1">
                                          <a:latin typeface="Cambria Math" panose="02040503050406030204" pitchFamily="18" charset="0"/>
                                        </a:rPr>
                                      </m:ctrlPr>
                                    </m:dPr>
                                    <m:e>
                                      <m:r>
                                        <a:rPr lang="en-US" i="1">
                                          <a:latin typeface="Cambria Math" panose="02040503050406030204" pitchFamily="18" charset="0"/>
                                        </a:rPr>
                                        <m:t>𝑑</m:t>
                                      </m:r>
                                    </m:e>
                                  </m:d>
                                </m:den>
                              </m:f>
                            </m:e>
                          </m:d>
                        </m:e>
                        <m:sup>
                          <m:r>
                            <a:rPr lang="en-US" i="1">
                              <a:latin typeface="Cambria Math" panose="02040503050406030204" pitchFamily="18" charset="0"/>
                            </a:rPr>
                            <m:t>𝑓</m:t>
                          </m:r>
                        </m:sup>
                      </m:sSup>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 </m:t>
                          </m:r>
                          <m:r>
                            <a:rPr lang="en-US" i="1">
                              <a:latin typeface="Cambria Math" panose="02040503050406030204" pitchFamily="18" charset="0"/>
                            </a:rPr>
                            <m:t>𝑒</m:t>
                          </m:r>
                        </m:e>
                        <m:sup>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r>
                                <a:rPr lang="en-US" i="1">
                                  <a:latin typeface="Cambria Math" panose="02040503050406030204" pitchFamily="18" charset="0"/>
                                </a:rPr>
                                <m:t>𝜃</m:t>
                              </m:r>
                            </m:e>
                          </m:func>
                          <m:r>
                            <a:rPr lang="en-US" i="1">
                              <a:latin typeface="Cambria Math" panose="02040503050406030204" pitchFamily="18" charset="0"/>
                            </a:rPr>
                            <m:t>−1</m:t>
                          </m:r>
                        </m:sup>
                      </m:sSup>
                    </m:oMath>
                  </m:oMathPara>
                </a14:m>
                <a:endParaRPr lang="fr-FR" dirty="0" smtClean="0">
                  <a:latin typeface="Times" panose="02020603050405020304" pitchFamily="18" charset="0"/>
                  <a:cs typeface="Times" panose="02020603050405020304" pitchFamily="18" charset="0"/>
                </a:endParaRPr>
              </a:p>
              <a:p>
                <a:endParaRPr lang="fr-FR" dirty="0">
                  <a:latin typeface="Times" panose="02020603050405020304" pitchFamily="18" charset="0"/>
                  <a:cs typeface="Times" panose="02020603050405020304"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0" y="1959679"/>
                <a:ext cx="6096000" cy="2719975"/>
              </a:xfrm>
              <a:prstGeom prst="rect">
                <a:avLst/>
              </a:prstGeom>
              <a:blipFill>
                <a:blip r:embed="rId5"/>
                <a:stretch>
                  <a:fillRect l="-800" t="-1119" r="-800"/>
                </a:stretch>
              </a:blipFill>
            </p:spPr>
            <p:txBody>
              <a:bodyPr/>
              <a:lstStyle/>
              <a:p>
                <a:r>
                  <a:rPr lang="fr-FR">
                    <a:noFill/>
                  </a:rPr>
                  <a:t> </a:t>
                </a:r>
              </a:p>
            </p:txBody>
          </p:sp>
        </mc:Fallback>
      </mc:AlternateContent>
      <p:cxnSp>
        <p:nvCxnSpPr>
          <p:cNvPr id="19" name="Connecteur droit avec flèche 18"/>
          <p:cNvCxnSpPr/>
          <p:nvPr/>
        </p:nvCxnSpPr>
        <p:spPr>
          <a:xfrm flipV="1">
            <a:off x="1674162" y="4452411"/>
            <a:ext cx="567997" cy="672435"/>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0" name="Ellipse 19"/>
          <p:cNvSpPr/>
          <p:nvPr/>
        </p:nvSpPr>
        <p:spPr>
          <a:xfrm>
            <a:off x="2153919" y="3606800"/>
            <a:ext cx="651911" cy="845611"/>
          </a:xfrm>
          <a:prstGeom prst="ellipse">
            <a:avLst/>
          </a:prstGeom>
          <a:noFill/>
          <a:ln>
            <a:solidFill>
              <a:srgbClr val="00206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latin typeface="Times" panose="02020603050405020304" pitchFamily="18" charset="0"/>
              <a:cs typeface="Times" panose="02020603050405020304" pitchFamily="18" charset="0"/>
            </a:endParaRPr>
          </a:p>
        </p:txBody>
      </p:sp>
      <p:sp>
        <p:nvSpPr>
          <p:cNvPr id="21" name="ZoneTexte 20"/>
          <p:cNvSpPr txBox="1"/>
          <p:nvPr/>
        </p:nvSpPr>
        <p:spPr>
          <a:xfrm>
            <a:off x="743712" y="5124846"/>
            <a:ext cx="4968240" cy="1200329"/>
          </a:xfrm>
          <a:prstGeom prst="rect">
            <a:avLst/>
          </a:prstGeom>
          <a:noFill/>
        </p:spPr>
        <p:txBody>
          <a:bodyPr wrap="square" rtlCol="0">
            <a:spAutoFit/>
          </a:bodyPr>
          <a:lstStyle/>
          <a:p>
            <a:r>
              <a:rPr lang="fr-FR" dirty="0" err="1" smtClean="0">
                <a:latin typeface="Times" panose="02020603050405020304" pitchFamily="18" charset="0"/>
                <a:cs typeface="Times" panose="02020603050405020304" pitchFamily="18" charset="0"/>
              </a:rPr>
              <a:t>When</a:t>
            </a:r>
            <a:r>
              <a:rPr lang="fr-FR" dirty="0" smtClean="0">
                <a:latin typeface="Times" panose="02020603050405020304" pitchFamily="18" charset="0"/>
                <a:cs typeface="Times" panose="02020603050405020304" pitchFamily="18" charset="0"/>
              </a:rPr>
              <a:t> T ↗, </a:t>
            </a:r>
            <a:r>
              <a:rPr lang="el-GR" dirty="0" smtClean="0">
                <a:latin typeface="Times" panose="02020603050405020304" pitchFamily="18" charset="0"/>
                <a:cs typeface="Times" panose="02020603050405020304" pitchFamily="18" charset="0"/>
              </a:rPr>
              <a:t>ξ</a:t>
            </a:r>
            <a:r>
              <a:rPr lang="fr-FR" dirty="0" smtClean="0">
                <a:latin typeface="Times" panose="02020603050405020304" pitchFamily="18" charset="0"/>
                <a:cs typeface="Times" panose="02020603050405020304" pitchFamily="18" charset="0"/>
              </a:rPr>
              <a:t> ↗. </a:t>
            </a:r>
          </a:p>
          <a:p>
            <a:endParaRPr lang="fr-FR" dirty="0" smtClean="0">
              <a:latin typeface="Times" panose="02020603050405020304" pitchFamily="18" charset="0"/>
              <a:cs typeface="Times" panose="02020603050405020304" pitchFamily="18" charset="0"/>
            </a:endParaRPr>
          </a:p>
          <a:p>
            <a:r>
              <a:rPr lang="fr-FR" dirty="0" err="1" smtClean="0">
                <a:latin typeface="Times" panose="02020603050405020304" pitchFamily="18" charset="0"/>
                <a:cs typeface="Times" panose="02020603050405020304" pitchFamily="18" charset="0"/>
              </a:rPr>
              <a:t>When</a:t>
            </a:r>
            <a:r>
              <a:rPr lang="fr-FR" dirty="0" smtClean="0">
                <a:latin typeface="Times" panose="02020603050405020304" pitchFamily="18" charset="0"/>
                <a:cs typeface="Times" panose="02020603050405020304" pitchFamily="18" charset="0"/>
              </a:rPr>
              <a:t> </a:t>
            </a:r>
            <a:r>
              <a:rPr lang="el-GR" dirty="0" smtClean="0">
                <a:latin typeface="Times" panose="02020603050405020304" pitchFamily="18" charset="0"/>
                <a:cs typeface="Times" panose="02020603050405020304" pitchFamily="18" charset="0"/>
              </a:rPr>
              <a:t>ξ</a:t>
            </a:r>
            <a:r>
              <a:rPr lang="fr-FR" dirty="0" smtClean="0">
                <a:latin typeface="Times" panose="02020603050405020304" pitchFamily="18" charset="0"/>
                <a:cs typeface="Times" panose="02020603050405020304" pitchFamily="18" charset="0"/>
              </a:rPr>
              <a:t> = &lt;</a:t>
            </a:r>
            <a:r>
              <a:rPr lang="fr-FR" i="1" dirty="0" smtClean="0">
                <a:latin typeface="Times" panose="02020603050405020304" pitchFamily="18" charset="0"/>
                <a:cs typeface="Times" panose="02020603050405020304" pitchFamily="18" charset="0"/>
              </a:rPr>
              <a:t>d</a:t>
            </a:r>
            <a:r>
              <a:rPr lang="fr-FR" dirty="0" smtClean="0">
                <a:latin typeface="Times" panose="02020603050405020304" pitchFamily="18" charset="0"/>
                <a:cs typeface="Times" panose="02020603050405020304" pitchFamily="18" charset="0"/>
              </a:rPr>
              <a:t>&gt;, a thermal transition to total </a:t>
            </a:r>
            <a:r>
              <a:rPr lang="fr-FR" dirty="0" err="1" smtClean="0">
                <a:latin typeface="Times" panose="02020603050405020304" pitchFamily="18" charset="0"/>
                <a:cs typeface="Times" panose="02020603050405020304" pitchFamily="18" charset="0"/>
              </a:rPr>
              <a:t>wetting</a:t>
            </a:r>
            <a:r>
              <a:rPr lang="fr-FR" dirty="0" smtClean="0">
                <a:latin typeface="Times" panose="02020603050405020304" pitchFamily="18" charset="0"/>
                <a:cs typeface="Times" panose="02020603050405020304" pitchFamily="18" charset="0"/>
              </a:rPr>
              <a:t> </a:t>
            </a:r>
            <a:r>
              <a:rPr lang="fr-FR" dirty="0" err="1" smtClean="0">
                <a:latin typeface="Times" panose="02020603050405020304" pitchFamily="18" charset="0"/>
                <a:cs typeface="Times" panose="02020603050405020304" pitchFamily="18" charset="0"/>
              </a:rPr>
              <a:t>is</a:t>
            </a:r>
            <a:r>
              <a:rPr lang="fr-FR" dirty="0" smtClean="0">
                <a:latin typeface="Times" panose="02020603050405020304" pitchFamily="18" charset="0"/>
                <a:cs typeface="Times" panose="02020603050405020304" pitchFamily="18" charset="0"/>
              </a:rPr>
              <a:t> </a:t>
            </a:r>
            <a:r>
              <a:rPr lang="fr-FR" dirty="0" err="1" smtClean="0">
                <a:latin typeface="Times" panose="02020603050405020304" pitchFamily="18" charset="0"/>
                <a:cs typeface="Times" panose="02020603050405020304" pitchFamily="18" charset="0"/>
              </a:rPr>
              <a:t>induced</a:t>
            </a:r>
            <a:r>
              <a:rPr lang="fr-FR" dirty="0" smtClean="0">
                <a:latin typeface="Times" panose="02020603050405020304" pitchFamily="18" charset="0"/>
                <a:cs typeface="Times" panose="02020603050405020304" pitchFamily="18" charset="0"/>
              </a:rPr>
              <a:t>. </a:t>
            </a:r>
            <a:endParaRPr lang="fr-FR" dirty="0">
              <a:latin typeface="Times" panose="02020603050405020304" pitchFamily="18" charset="0"/>
              <a:cs typeface="Times" panose="02020603050405020304" pitchFamily="18" charset="0"/>
            </a:endParaRPr>
          </a:p>
        </p:txBody>
      </p:sp>
      <p:sp>
        <p:nvSpPr>
          <p:cNvPr id="22" name="Rectangle 21"/>
          <p:cNvSpPr/>
          <p:nvPr/>
        </p:nvSpPr>
        <p:spPr>
          <a:xfrm>
            <a:off x="6050071" y="1884186"/>
            <a:ext cx="6096000" cy="5016674"/>
          </a:xfrm>
          <a:prstGeom prst="rect">
            <a:avLst/>
          </a:prstGeom>
          <a:solidFill>
            <a:srgbClr val="FFFFFF">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panose="02020603050405020304" pitchFamily="18" charset="0"/>
              <a:cs typeface="Times" panose="02020603050405020304" pitchFamily="18" charset="0"/>
            </a:endParaRPr>
          </a:p>
        </p:txBody>
      </p:sp>
      <p:sp>
        <p:nvSpPr>
          <p:cNvPr id="23" name="ZoneTexte 22"/>
          <p:cNvSpPr txBox="1"/>
          <p:nvPr/>
        </p:nvSpPr>
        <p:spPr>
          <a:xfrm>
            <a:off x="11125200" y="6629400"/>
            <a:ext cx="1066800" cy="215444"/>
          </a:xfrm>
          <a:prstGeom prst="rect">
            <a:avLst/>
          </a:prstGeom>
          <a:noFill/>
        </p:spPr>
        <p:txBody>
          <a:bodyPr wrap="square" rtlCol="0">
            <a:spAutoFit/>
          </a:bodyPr>
          <a:lstStyle/>
          <a:p>
            <a:pPr algn="r"/>
            <a:r>
              <a:rPr lang="fr-FR" sz="800" dirty="0" err="1" smtClean="0">
                <a:latin typeface="Times" panose="02020603050405020304" pitchFamily="18" charset="0"/>
                <a:cs typeface="Times" panose="02020603050405020304" pitchFamily="18" charset="0"/>
              </a:rPr>
              <a:t>Duchemin</a:t>
            </a:r>
            <a:r>
              <a:rPr lang="fr-FR" sz="800" dirty="0" smtClean="0">
                <a:latin typeface="Times" panose="02020603050405020304" pitchFamily="18" charset="0"/>
                <a:cs typeface="Times" panose="02020603050405020304" pitchFamily="18" charset="0"/>
              </a:rPr>
              <a:t>, 2021</a:t>
            </a:r>
            <a:endParaRPr lang="fr-FR" sz="8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729846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 </a:t>
            </a:r>
            <a:r>
              <a:rPr lang="fr-FR" dirty="0" err="1" smtClean="0"/>
              <a:t>physical</a:t>
            </a:r>
            <a:r>
              <a:rPr lang="fr-FR" dirty="0" smtClean="0"/>
              <a:t> description </a:t>
            </a:r>
            <a:r>
              <a:rPr lang="fr-FR" dirty="0" err="1" smtClean="0"/>
              <a:t>based</a:t>
            </a:r>
            <a:r>
              <a:rPr lang="fr-FR" dirty="0" smtClean="0"/>
              <a:t> on the </a:t>
            </a:r>
            <a:r>
              <a:rPr lang="fr-FR" dirty="0" err="1" smtClean="0"/>
              <a:t>thermocapillary</a:t>
            </a:r>
            <a:r>
              <a:rPr lang="fr-FR" dirty="0" smtClean="0"/>
              <a:t> amplitude</a:t>
            </a:r>
            <a:endParaRPr lang="fr-FR" dirty="0"/>
          </a:p>
        </p:txBody>
      </p:sp>
      <mc:AlternateContent xmlns:mc="http://schemas.openxmlformats.org/markup-compatibility/2006" xmlns:a14="http://schemas.microsoft.com/office/drawing/2010/main">
        <mc:Choice Requires="a14">
          <p:sp>
            <p:nvSpPr>
              <p:cNvPr id="6" name="Rectangle 5"/>
              <p:cNvSpPr/>
              <p:nvPr/>
            </p:nvSpPr>
            <p:spPr>
              <a:xfrm>
                <a:off x="0" y="1674301"/>
                <a:ext cx="6096000" cy="1593706"/>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p>
                        <m:sSupPr>
                          <m:ctrlPr>
                            <a:rPr lang="en-US" sz="3200" i="1">
                              <a:latin typeface="Cambria Math" panose="02040503050406030204" pitchFamily="18" charset="0"/>
                            </a:rPr>
                          </m:ctrlPr>
                        </m:sSupPr>
                        <m:e>
                          <m:d>
                            <m:dPr>
                              <m:ctrlPr>
                                <a:rPr lang="en-US" sz="3200" i="1">
                                  <a:latin typeface="Cambria Math" panose="02040503050406030204" pitchFamily="18" charset="0"/>
                                </a:rPr>
                              </m:ctrlPr>
                            </m:dPr>
                            <m:e>
                              <m:f>
                                <m:fPr>
                                  <m:ctrlPr>
                                    <a:rPr lang="en-US" sz="3200" i="1">
                                      <a:latin typeface="Cambria Math" panose="02040503050406030204" pitchFamily="18" charset="0"/>
                                    </a:rPr>
                                  </m:ctrlPr>
                                </m:fPr>
                                <m:num>
                                  <m:r>
                                    <a:rPr lang="en-US" sz="3200" i="1">
                                      <a:latin typeface="Cambria Math" panose="02040503050406030204" pitchFamily="18" charset="0"/>
                                    </a:rPr>
                                    <m:t>𝜉</m:t>
                                  </m:r>
                                </m:num>
                                <m:den>
                                  <m:d>
                                    <m:dPr>
                                      <m:begChr m:val="〈"/>
                                      <m:endChr m:val="〉"/>
                                      <m:ctrlPr>
                                        <a:rPr lang="en-US" sz="3200" i="1">
                                          <a:latin typeface="Cambria Math" panose="02040503050406030204" pitchFamily="18" charset="0"/>
                                        </a:rPr>
                                      </m:ctrlPr>
                                    </m:dPr>
                                    <m:e>
                                      <m:r>
                                        <a:rPr lang="en-US" sz="3200" i="1">
                                          <a:latin typeface="Cambria Math" panose="02040503050406030204" pitchFamily="18" charset="0"/>
                                        </a:rPr>
                                        <m:t>𝑑</m:t>
                                      </m:r>
                                    </m:e>
                                  </m:d>
                                </m:den>
                              </m:f>
                            </m:e>
                          </m:d>
                        </m:e>
                        <m:sup>
                          <m:r>
                            <a:rPr lang="en-US" sz="3200" i="1">
                              <a:latin typeface="Cambria Math" panose="02040503050406030204" pitchFamily="18" charset="0"/>
                            </a:rPr>
                            <m:t>𝑓</m:t>
                          </m:r>
                        </m:sup>
                      </m:sSup>
                      <m:r>
                        <a:rPr lang="en-US" sz="3200" i="1">
                          <a:latin typeface="Cambria Math" panose="02040503050406030204" pitchFamily="18" charset="0"/>
                        </a:rPr>
                        <m:t>=</m:t>
                      </m:r>
                      <m:sSup>
                        <m:sSupPr>
                          <m:ctrlPr>
                            <a:rPr lang="en-US" sz="3200" i="1">
                              <a:latin typeface="Cambria Math" panose="02040503050406030204" pitchFamily="18" charset="0"/>
                            </a:rPr>
                          </m:ctrlPr>
                        </m:sSupPr>
                        <m:e>
                          <m:r>
                            <a:rPr lang="en-US" sz="3200" i="1">
                              <a:latin typeface="Cambria Math" panose="02040503050406030204" pitchFamily="18" charset="0"/>
                            </a:rPr>
                            <m:t> </m:t>
                          </m:r>
                          <m:r>
                            <a:rPr lang="en-US" sz="3200" i="1">
                              <a:latin typeface="Cambria Math" panose="02040503050406030204" pitchFamily="18" charset="0"/>
                            </a:rPr>
                            <m:t>𝑒</m:t>
                          </m:r>
                        </m:e>
                        <m:sup>
                          <m:func>
                            <m:funcPr>
                              <m:ctrlPr>
                                <a:rPr lang="en-US" sz="3200" i="1">
                                  <a:latin typeface="Cambria Math" panose="02040503050406030204" pitchFamily="18" charset="0"/>
                                </a:rPr>
                              </m:ctrlPr>
                            </m:funcPr>
                            <m:fName>
                              <m:r>
                                <m:rPr>
                                  <m:sty m:val="p"/>
                                </m:rPr>
                                <a:rPr lang="en-US" sz="3200">
                                  <a:latin typeface="Cambria Math" panose="02040503050406030204" pitchFamily="18" charset="0"/>
                                </a:rPr>
                                <m:t>cos</m:t>
                              </m:r>
                            </m:fName>
                            <m:e>
                              <m:r>
                                <a:rPr lang="en-US" sz="3200" i="1">
                                  <a:latin typeface="Cambria Math" panose="02040503050406030204" pitchFamily="18" charset="0"/>
                                </a:rPr>
                                <m:t>𝜃</m:t>
                              </m:r>
                            </m:e>
                          </m:func>
                          <m:r>
                            <a:rPr lang="en-US" sz="3200" i="1">
                              <a:latin typeface="Cambria Math" panose="02040503050406030204" pitchFamily="18" charset="0"/>
                            </a:rPr>
                            <m:t>−1</m:t>
                          </m:r>
                        </m:sup>
                      </m:sSup>
                    </m:oMath>
                  </m:oMathPara>
                </a14:m>
                <a:endParaRPr lang="fr-FR" dirty="0" smtClean="0"/>
              </a:p>
              <a:p>
                <a:endParaRPr lang="fr-FR" dirty="0"/>
              </a:p>
            </p:txBody>
          </p:sp>
        </mc:Choice>
        <mc:Fallback xmlns="">
          <p:sp>
            <p:nvSpPr>
              <p:cNvPr id="6" name="Rectangle 5"/>
              <p:cNvSpPr>
                <a:spLocks noRot="1" noChangeAspect="1" noMove="1" noResize="1" noEditPoints="1" noAdjustHandles="1" noChangeArrowheads="1" noChangeShapeType="1" noTextEdit="1"/>
              </p:cNvSpPr>
              <p:nvPr/>
            </p:nvSpPr>
            <p:spPr>
              <a:xfrm>
                <a:off x="0" y="1674301"/>
                <a:ext cx="6096000" cy="1593706"/>
              </a:xfrm>
              <a:prstGeom prst="rect">
                <a:avLst/>
              </a:prstGeom>
              <a:blipFill>
                <a:blip r:embed="rId2"/>
                <a:stretch>
                  <a:fillRect/>
                </a:stretch>
              </a:blipFill>
            </p:spPr>
            <p:txBody>
              <a:bodyPr/>
              <a:lstStyle/>
              <a:p>
                <a:r>
                  <a:rPr lang="fr-FR">
                    <a:noFill/>
                  </a:rPr>
                  <a:t> </a:t>
                </a:r>
              </a:p>
            </p:txBody>
          </p:sp>
        </mc:Fallback>
      </mc:AlternateContent>
      <p:cxnSp>
        <p:nvCxnSpPr>
          <p:cNvPr id="8" name="Connecteur droit avec flèche 7"/>
          <p:cNvCxnSpPr/>
          <p:nvPr/>
        </p:nvCxnSpPr>
        <p:spPr>
          <a:xfrm flipV="1">
            <a:off x="2655518" y="2354893"/>
            <a:ext cx="12526" cy="1074107"/>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 name="Ellipse 12"/>
          <p:cNvSpPr/>
          <p:nvPr/>
        </p:nvSpPr>
        <p:spPr>
          <a:xfrm>
            <a:off x="2455101" y="1584827"/>
            <a:ext cx="413359" cy="638380"/>
          </a:xfrm>
          <a:prstGeom prst="ellipse">
            <a:avLst/>
          </a:prstGeom>
          <a:noFill/>
          <a:ln>
            <a:solidFill>
              <a:srgbClr val="00206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pic>
        <p:nvPicPr>
          <p:cNvPr id="12290" name="Picture 2" descr="f conce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689" y="1997257"/>
            <a:ext cx="6456580" cy="3638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p:nvSpPr>
        <p:spPr>
          <a:xfrm>
            <a:off x="6050071" y="1884186"/>
            <a:ext cx="3123158" cy="4053151"/>
          </a:xfrm>
          <a:prstGeom prst="rect">
            <a:avLst/>
          </a:prstGeom>
          <a:solidFill>
            <a:srgbClr val="FFFFFF">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p:cNvSpPr txBox="1"/>
          <p:nvPr/>
        </p:nvSpPr>
        <p:spPr>
          <a:xfrm>
            <a:off x="150312" y="3380125"/>
            <a:ext cx="5899759" cy="1015663"/>
          </a:xfrm>
          <a:prstGeom prst="rect">
            <a:avLst/>
          </a:prstGeom>
          <a:noFill/>
        </p:spPr>
        <p:txBody>
          <a:bodyPr wrap="square" rtlCol="0">
            <a:spAutoFit/>
          </a:bodyPr>
          <a:lstStyle/>
          <a:p>
            <a:r>
              <a:rPr lang="en-US" sz="2000" dirty="0" smtClean="0">
                <a:latin typeface="Times" panose="02020603050405020304" pitchFamily="18" charset="0"/>
                <a:cs typeface="Times" panose="02020603050405020304" pitchFamily="18" charset="0"/>
              </a:rPr>
              <a:t>Where f is the fractal dimension of the problem: </a:t>
            </a:r>
          </a:p>
          <a:p>
            <a:pPr marL="285750" indent="-285750">
              <a:buFont typeface="Arial" panose="020B0604020202020204" pitchFamily="34" charset="0"/>
              <a:buChar char="•"/>
            </a:pPr>
            <a:r>
              <a:rPr lang="en-US" sz="2000" dirty="0" smtClean="0">
                <a:latin typeface="Times" panose="02020603050405020304" pitchFamily="18" charset="0"/>
                <a:cs typeface="Times" panose="02020603050405020304" pitchFamily="18" charset="0"/>
              </a:rPr>
              <a:t>f = 1 for a triple line jumping straight from well to well</a:t>
            </a:r>
            <a:endParaRPr lang="fr-FR" sz="2000" dirty="0">
              <a:latin typeface="Times" panose="02020603050405020304" pitchFamily="18" charset="0"/>
              <a:cs typeface="Times" panose="02020603050405020304" pitchFamily="18" charset="0"/>
            </a:endParaRPr>
          </a:p>
        </p:txBody>
      </p:sp>
      <p:sp>
        <p:nvSpPr>
          <p:cNvPr id="24" name="Rectangle 23"/>
          <p:cNvSpPr/>
          <p:nvPr/>
        </p:nvSpPr>
        <p:spPr>
          <a:xfrm>
            <a:off x="9173229" y="3857204"/>
            <a:ext cx="3123158" cy="4053151"/>
          </a:xfrm>
          <a:prstGeom prst="rect">
            <a:avLst/>
          </a:prstGeom>
          <a:solidFill>
            <a:srgbClr val="FFFFFF">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p:cNvSpPr/>
          <p:nvPr/>
        </p:nvSpPr>
        <p:spPr>
          <a:xfrm>
            <a:off x="6202471" y="2036586"/>
            <a:ext cx="3123158" cy="4053151"/>
          </a:xfrm>
          <a:prstGeom prst="rect">
            <a:avLst/>
          </a:prstGeom>
          <a:solidFill>
            <a:srgbClr val="FFFFFF">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p:cNvSpPr txBox="1"/>
          <p:nvPr/>
        </p:nvSpPr>
        <p:spPr>
          <a:xfrm>
            <a:off x="11125200" y="6629400"/>
            <a:ext cx="1066800" cy="215444"/>
          </a:xfrm>
          <a:prstGeom prst="rect">
            <a:avLst/>
          </a:prstGeom>
          <a:noFill/>
        </p:spPr>
        <p:txBody>
          <a:bodyPr wrap="square" rtlCol="0">
            <a:spAutoFit/>
          </a:bodyPr>
          <a:lstStyle/>
          <a:p>
            <a:pPr algn="r"/>
            <a:r>
              <a:rPr lang="fr-FR" sz="800" dirty="0" err="1" smtClean="0">
                <a:latin typeface="Times" panose="02020603050405020304" pitchFamily="18" charset="0"/>
                <a:cs typeface="Times" panose="02020603050405020304" pitchFamily="18" charset="0"/>
              </a:rPr>
              <a:t>Duchemin</a:t>
            </a:r>
            <a:r>
              <a:rPr lang="fr-FR" sz="800" dirty="0" smtClean="0">
                <a:latin typeface="Times" panose="02020603050405020304" pitchFamily="18" charset="0"/>
                <a:cs typeface="Times" panose="02020603050405020304" pitchFamily="18" charset="0"/>
              </a:rPr>
              <a:t>, 2021</a:t>
            </a:r>
            <a:endParaRPr lang="fr-FR" sz="8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3984361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 </a:t>
            </a:r>
            <a:r>
              <a:rPr lang="fr-FR" dirty="0" err="1" smtClean="0"/>
              <a:t>physical</a:t>
            </a:r>
            <a:r>
              <a:rPr lang="fr-FR" dirty="0" smtClean="0"/>
              <a:t> description </a:t>
            </a:r>
            <a:r>
              <a:rPr lang="fr-FR" dirty="0" err="1" smtClean="0"/>
              <a:t>based</a:t>
            </a:r>
            <a:r>
              <a:rPr lang="fr-FR" dirty="0" smtClean="0"/>
              <a:t> on the </a:t>
            </a:r>
            <a:r>
              <a:rPr lang="fr-FR" dirty="0" err="1" smtClean="0"/>
              <a:t>thermocapillary</a:t>
            </a:r>
            <a:r>
              <a:rPr lang="fr-FR" dirty="0" smtClean="0"/>
              <a:t> amplitude</a:t>
            </a:r>
            <a:endParaRPr lang="fr-FR" dirty="0"/>
          </a:p>
        </p:txBody>
      </p:sp>
      <mc:AlternateContent xmlns:mc="http://schemas.openxmlformats.org/markup-compatibility/2006" xmlns:a14="http://schemas.microsoft.com/office/drawing/2010/main">
        <mc:Choice Requires="a14">
          <p:sp>
            <p:nvSpPr>
              <p:cNvPr id="6" name="Rectangle 5"/>
              <p:cNvSpPr/>
              <p:nvPr/>
            </p:nvSpPr>
            <p:spPr>
              <a:xfrm>
                <a:off x="0" y="1674301"/>
                <a:ext cx="6096000" cy="1593706"/>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p>
                        <m:sSupPr>
                          <m:ctrlPr>
                            <a:rPr lang="en-US" sz="3200" i="1">
                              <a:latin typeface="Cambria Math" panose="02040503050406030204" pitchFamily="18" charset="0"/>
                            </a:rPr>
                          </m:ctrlPr>
                        </m:sSupPr>
                        <m:e>
                          <m:d>
                            <m:dPr>
                              <m:ctrlPr>
                                <a:rPr lang="en-US" sz="3200" i="1">
                                  <a:latin typeface="Cambria Math" panose="02040503050406030204" pitchFamily="18" charset="0"/>
                                </a:rPr>
                              </m:ctrlPr>
                            </m:dPr>
                            <m:e>
                              <m:f>
                                <m:fPr>
                                  <m:ctrlPr>
                                    <a:rPr lang="en-US" sz="3200" i="1">
                                      <a:latin typeface="Cambria Math" panose="02040503050406030204" pitchFamily="18" charset="0"/>
                                    </a:rPr>
                                  </m:ctrlPr>
                                </m:fPr>
                                <m:num>
                                  <m:r>
                                    <a:rPr lang="en-US" sz="3200" i="1">
                                      <a:latin typeface="Cambria Math" panose="02040503050406030204" pitchFamily="18" charset="0"/>
                                    </a:rPr>
                                    <m:t>𝜉</m:t>
                                  </m:r>
                                </m:num>
                                <m:den>
                                  <m:d>
                                    <m:dPr>
                                      <m:begChr m:val="〈"/>
                                      <m:endChr m:val="〉"/>
                                      <m:ctrlPr>
                                        <a:rPr lang="en-US" sz="3200" i="1">
                                          <a:latin typeface="Cambria Math" panose="02040503050406030204" pitchFamily="18" charset="0"/>
                                        </a:rPr>
                                      </m:ctrlPr>
                                    </m:dPr>
                                    <m:e>
                                      <m:r>
                                        <a:rPr lang="en-US" sz="3200" i="1">
                                          <a:latin typeface="Cambria Math" panose="02040503050406030204" pitchFamily="18" charset="0"/>
                                        </a:rPr>
                                        <m:t>𝑑</m:t>
                                      </m:r>
                                    </m:e>
                                  </m:d>
                                </m:den>
                              </m:f>
                            </m:e>
                          </m:d>
                        </m:e>
                        <m:sup>
                          <m:r>
                            <a:rPr lang="en-US" sz="3200" i="1">
                              <a:latin typeface="Cambria Math" panose="02040503050406030204" pitchFamily="18" charset="0"/>
                            </a:rPr>
                            <m:t>𝑓</m:t>
                          </m:r>
                        </m:sup>
                      </m:sSup>
                      <m:r>
                        <a:rPr lang="en-US" sz="3200" i="1">
                          <a:latin typeface="Cambria Math" panose="02040503050406030204" pitchFamily="18" charset="0"/>
                        </a:rPr>
                        <m:t>=</m:t>
                      </m:r>
                      <m:sSup>
                        <m:sSupPr>
                          <m:ctrlPr>
                            <a:rPr lang="en-US" sz="3200" i="1">
                              <a:latin typeface="Cambria Math" panose="02040503050406030204" pitchFamily="18" charset="0"/>
                            </a:rPr>
                          </m:ctrlPr>
                        </m:sSupPr>
                        <m:e>
                          <m:r>
                            <a:rPr lang="en-US" sz="3200" i="1">
                              <a:latin typeface="Cambria Math" panose="02040503050406030204" pitchFamily="18" charset="0"/>
                            </a:rPr>
                            <m:t> </m:t>
                          </m:r>
                          <m:r>
                            <a:rPr lang="en-US" sz="3200" i="1">
                              <a:latin typeface="Cambria Math" panose="02040503050406030204" pitchFamily="18" charset="0"/>
                            </a:rPr>
                            <m:t>𝑒</m:t>
                          </m:r>
                        </m:e>
                        <m:sup>
                          <m:func>
                            <m:funcPr>
                              <m:ctrlPr>
                                <a:rPr lang="en-US" sz="3200" i="1">
                                  <a:latin typeface="Cambria Math" panose="02040503050406030204" pitchFamily="18" charset="0"/>
                                </a:rPr>
                              </m:ctrlPr>
                            </m:funcPr>
                            <m:fName>
                              <m:r>
                                <m:rPr>
                                  <m:sty m:val="p"/>
                                </m:rPr>
                                <a:rPr lang="en-US" sz="3200">
                                  <a:latin typeface="Cambria Math" panose="02040503050406030204" pitchFamily="18" charset="0"/>
                                </a:rPr>
                                <m:t>cos</m:t>
                              </m:r>
                            </m:fName>
                            <m:e>
                              <m:r>
                                <a:rPr lang="en-US" sz="3200" i="1">
                                  <a:latin typeface="Cambria Math" panose="02040503050406030204" pitchFamily="18" charset="0"/>
                                </a:rPr>
                                <m:t>𝜃</m:t>
                              </m:r>
                            </m:e>
                          </m:func>
                          <m:r>
                            <a:rPr lang="en-US" sz="3200" i="1">
                              <a:latin typeface="Cambria Math" panose="02040503050406030204" pitchFamily="18" charset="0"/>
                            </a:rPr>
                            <m:t>−1</m:t>
                          </m:r>
                        </m:sup>
                      </m:sSup>
                    </m:oMath>
                  </m:oMathPara>
                </a14:m>
                <a:endParaRPr lang="fr-FR" dirty="0" smtClean="0"/>
              </a:p>
              <a:p>
                <a:endParaRPr lang="fr-FR" dirty="0"/>
              </a:p>
            </p:txBody>
          </p:sp>
        </mc:Choice>
        <mc:Fallback xmlns="">
          <p:sp>
            <p:nvSpPr>
              <p:cNvPr id="6" name="Rectangle 5"/>
              <p:cNvSpPr>
                <a:spLocks noRot="1" noChangeAspect="1" noMove="1" noResize="1" noEditPoints="1" noAdjustHandles="1" noChangeArrowheads="1" noChangeShapeType="1" noTextEdit="1"/>
              </p:cNvSpPr>
              <p:nvPr/>
            </p:nvSpPr>
            <p:spPr>
              <a:xfrm>
                <a:off x="0" y="1674301"/>
                <a:ext cx="6096000" cy="1593706"/>
              </a:xfrm>
              <a:prstGeom prst="rect">
                <a:avLst/>
              </a:prstGeom>
              <a:blipFill>
                <a:blip r:embed="rId2"/>
                <a:stretch>
                  <a:fillRect/>
                </a:stretch>
              </a:blipFill>
            </p:spPr>
            <p:txBody>
              <a:bodyPr/>
              <a:lstStyle/>
              <a:p>
                <a:r>
                  <a:rPr lang="fr-FR">
                    <a:noFill/>
                  </a:rPr>
                  <a:t> </a:t>
                </a:r>
              </a:p>
            </p:txBody>
          </p:sp>
        </mc:Fallback>
      </mc:AlternateContent>
      <p:cxnSp>
        <p:nvCxnSpPr>
          <p:cNvPr id="8" name="Connecteur droit avec flèche 7"/>
          <p:cNvCxnSpPr/>
          <p:nvPr/>
        </p:nvCxnSpPr>
        <p:spPr>
          <a:xfrm flipV="1">
            <a:off x="2655518" y="2354893"/>
            <a:ext cx="12526" cy="1074107"/>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 name="Ellipse 12"/>
          <p:cNvSpPr/>
          <p:nvPr/>
        </p:nvSpPr>
        <p:spPr>
          <a:xfrm>
            <a:off x="2455101" y="1584827"/>
            <a:ext cx="413359" cy="638380"/>
          </a:xfrm>
          <a:prstGeom prst="ellipse">
            <a:avLst/>
          </a:prstGeom>
          <a:noFill/>
          <a:ln>
            <a:solidFill>
              <a:srgbClr val="00206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5" name="ZoneTexte 14"/>
          <p:cNvSpPr txBox="1"/>
          <p:nvPr/>
        </p:nvSpPr>
        <p:spPr>
          <a:xfrm>
            <a:off x="150312" y="3380125"/>
            <a:ext cx="6096000" cy="1631216"/>
          </a:xfrm>
          <a:prstGeom prst="rect">
            <a:avLst/>
          </a:prstGeom>
          <a:noFill/>
        </p:spPr>
        <p:txBody>
          <a:bodyPr wrap="square" rtlCol="0">
            <a:spAutoFit/>
          </a:bodyPr>
          <a:lstStyle/>
          <a:p>
            <a:r>
              <a:rPr lang="en-US" sz="2000" dirty="0" smtClean="0">
                <a:latin typeface="Times" panose="02020603050405020304" pitchFamily="18" charset="0"/>
                <a:cs typeface="Times" panose="02020603050405020304" pitchFamily="18" charset="0"/>
              </a:rPr>
              <a:t>Where f is the fractal dimension of the problem: </a:t>
            </a:r>
          </a:p>
          <a:p>
            <a:pPr marL="285750" indent="-285750">
              <a:buFont typeface="Arial" panose="020B0604020202020204" pitchFamily="34" charset="0"/>
              <a:buChar char="•"/>
            </a:pPr>
            <a:r>
              <a:rPr lang="en-US" sz="2000" dirty="0" smtClean="0">
                <a:latin typeface="Times" panose="02020603050405020304" pitchFamily="18" charset="0"/>
                <a:cs typeface="Times" panose="02020603050405020304" pitchFamily="18" charset="0"/>
              </a:rPr>
              <a:t>f = 1 for a triple line jumping straight from well to well, </a:t>
            </a:r>
          </a:p>
          <a:p>
            <a:pPr marL="285750" indent="-285750">
              <a:buFont typeface="Arial" panose="020B0604020202020204" pitchFamily="34" charset="0"/>
              <a:buChar char="•"/>
            </a:pPr>
            <a:r>
              <a:rPr lang="en-US" sz="2000" dirty="0" smtClean="0">
                <a:latin typeface="Times" panose="02020603050405020304" pitchFamily="18" charset="0"/>
                <a:cs typeface="Times" panose="02020603050405020304" pitchFamily="18" charset="0"/>
              </a:rPr>
              <a:t>1 ≤ f &lt; 2 for a “normal” triple line thermally fluctuating</a:t>
            </a:r>
            <a:endParaRPr lang="fr-FR" sz="2000" dirty="0">
              <a:latin typeface="Times" panose="02020603050405020304" pitchFamily="18" charset="0"/>
              <a:cs typeface="Times" panose="02020603050405020304" pitchFamily="18" charset="0"/>
            </a:endParaRPr>
          </a:p>
        </p:txBody>
      </p:sp>
      <p:pic>
        <p:nvPicPr>
          <p:cNvPr id="12290" name="Picture 2" descr="f conce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689" y="1997257"/>
            <a:ext cx="6456580" cy="3638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6146105" y="1582517"/>
            <a:ext cx="6501010" cy="2212870"/>
          </a:xfrm>
          <a:prstGeom prst="rect">
            <a:avLst/>
          </a:prstGeom>
          <a:solidFill>
            <a:srgbClr val="FFFFFF">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9151764" y="3609092"/>
            <a:ext cx="6501010" cy="2212870"/>
          </a:xfrm>
          <a:prstGeom prst="rect">
            <a:avLst/>
          </a:prstGeom>
          <a:solidFill>
            <a:srgbClr val="FFFFFF">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11125200" y="6629400"/>
            <a:ext cx="1066800" cy="215444"/>
          </a:xfrm>
          <a:prstGeom prst="rect">
            <a:avLst/>
          </a:prstGeom>
          <a:noFill/>
        </p:spPr>
        <p:txBody>
          <a:bodyPr wrap="square" rtlCol="0">
            <a:spAutoFit/>
          </a:bodyPr>
          <a:lstStyle/>
          <a:p>
            <a:pPr algn="r"/>
            <a:r>
              <a:rPr lang="fr-FR" sz="800" dirty="0" err="1" smtClean="0">
                <a:latin typeface="Times" panose="02020603050405020304" pitchFamily="18" charset="0"/>
                <a:cs typeface="Times" panose="02020603050405020304" pitchFamily="18" charset="0"/>
              </a:rPr>
              <a:t>Duchemin</a:t>
            </a:r>
            <a:r>
              <a:rPr lang="fr-FR" sz="800" dirty="0" smtClean="0">
                <a:latin typeface="Times" panose="02020603050405020304" pitchFamily="18" charset="0"/>
                <a:cs typeface="Times" panose="02020603050405020304" pitchFamily="18" charset="0"/>
              </a:rPr>
              <a:t>, 2021</a:t>
            </a:r>
            <a:endParaRPr lang="fr-FR" sz="8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739769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 </a:t>
            </a:r>
            <a:r>
              <a:rPr lang="fr-FR" dirty="0" err="1" smtClean="0"/>
              <a:t>physical</a:t>
            </a:r>
            <a:r>
              <a:rPr lang="fr-FR" dirty="0" smtClean="0"/>
              <a:t> description </a:t>
            </a:r>
            <a:r>
              <a:rPr lang="fr-FR" dirty="0" err="1" smtClean="0"/>
              <a:t>based</a:t>
            </a:r>
            <a:r>
              <a:rPr lang="fr-FR" dirty="0" smtClean="0"/>
              <a:t> on the </a:t>
            </a:r>
            <a:r>
              <a:rPr lang="fr-FR" dirty="0" err="1" smtClean="0"/>
              <a:t>thermocapillary</a:t>
            </a:r>
            <a:r>
              <a:rPr lang="fr-FR" dirty="0" smtClean="0"/>
              <a:t> amplitude</a:t>
            </a:r>
            <a:endParaRPr lang="fr-FR" dirty="0"/>
          </a:p>
        </p:txBody>
      </p:sp>
      <mc:AlternateContent xmlns:mc="http://schemas.openxmlformats.org/markup-compatibility/2006" xmlns:a14="http://schemas.microsoft.com/office/drawing/2010/main">
        <mc:Choice Requires="a14">
          <p:sp>
            <p:nvSpPr>
              <p:cNvPr id="6" name="Rectangle 5"/>
              <p:cNvSpPr/>
              <p:nvPr/>
            </p:nvSpPr>
            <p:spPr>
              <a:xfrm>
                <a:off x="0" y="1674301"/>
                <a:ext cx="6096000" cy="1593706"/>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p>
                        <m:sSupPr>
                          <m:ctrlPr>
                            <a:rPr lang="en-US" sz="3200" i="1">
                              <a:latin typeface="Cambria Math" panose="02040503050406030204" pitchFamily="18" charset="0"/>
                            </a:rPr>
                          </m:ctrlPr>
                        </m:sSupPr>
                        <m:e>
                          <m:d>
                            <m:dPr>
                              <m:ctrlPr>
                                <a:rPr lang="en-US" sz="3200" i="1">
                                  <a:latin typeface="Cambria Math" panose="02040503050406030204" pitchFamily="18" charset="0"/>
                                </a:rPr>
                              </m:ctrlPr>
                            </m:dPr>
                            <m:e>
                              <m:f>
                                <m:fPr>
                                  <m:ctrlPr>
                                    <a:rPr lang="en-US" sz="3200" i="1">
                                      <a:latin typeface="Cambria Math" panose="02040503050406030204" pitchFamily="18" charset="0"/>
                                    </a:rPr>
                                  </m:ctrlPr>
                                </m:fPr>
                                <m:num>
                                  <m:r>
                                    <a:rPr lang="en-US" sz="3200" i="1">
                                      <a:latin typeface="Cambria Math" panose="02040503050406030204" pitchFamily="18" charset="0"/>
                                    </a:rPr>
                                    <m:t>𝜉</m:t>
                                  </m:r>
                                </m:num>
                                <m:den>
                                  <m:d>
                                    <m:dPr>
                                      <m:begChr m:val="〈"/>
                                      <m:endChr m:val="〉"/>
                                      <m:ctrlPr>
                                        <a:rPr lang="en-US" sz="3200" i="1">
                                          <a:latin typeface="Cambria Math" panose="02040503050406030204" pitchFamily="18" charset="0"/>
                                        </a:rPr>
                                      </m:ctrlPr>
                                    </m:dPr>
                                    <m:e>
                                      <m:r>
                                        <a:rPr lang="en-US" sz="3200" i="1">
                                          <a:latin typeface="Cambria Math" panose="02040503050406030204" pitchFamily="18" charset="0"/>
                                        </a:rPr>
                                        <m:t>𝑑</m:t>
                                      </m:r>
                                    </m:e>
                                  </m:d>
                                </m:den>
                              </m:f>
                            </m:e>
                          </m:d>
                        </m:e>
                        <m:sup>
                          <m:r>
                            <a:rPr lang="en-US" sz="3200" i="1">
                              <a:latin typeface="Cambria Math" panose="02040503050406030204" pitchFamily="18" charset="0"/>
                            </a:rPr>
                            <m:t>𝑓</m:t>
                          </m:r>
                        </m:sup>
                      </m:sSup>
                      <m:r>
                        <a:rPr lang="en-US" sz="3200" i="1">
                          <a:latin typeface="Cambria Math" panose="02040503050406030204" pitchFamily="18" charset="0"/>
                        </a:rPr>
                        <m:t>=</m:t>
                      </m:r>
                      <m:sSup>
                        <m:sSupPr>
                          <m:ctrlPr>
                            <a:rPr lang="en-US" sz="3200" i="1">
                              <a:latin typeface="Cambria Math" panose="02040503050406030204" pitchFamily="18" charset="0"/>
                            </a:rPr>
                          </m:ctrlPr>
                        </m:sSupPr>
                        <m:e>
                          <m:r>
                            <a:rPr lang="en-US" sz="3200" i="1">
                              <a:latin typeface="Cambria Math" panose="02040503050406030204" pitchFamily="18" charset="0"/>
                            </a:rPr>
                            <m:t> </m:t>
                          </m:r>
                          <m:r>
                            <a:rPr lang="en-US" sz="3200" i="1">
                              <a:latin typeface="Cambria Math" panose="02040503050406030204" pitchFamily="18" charset="0"/>
                            </a:rPr>
                            <m:t>𝑒</m:t>
                          </m:r>
                        </m:e>
                        <m:sup>
                          <m:func>
                            <m:funcPr>
                              <m:ctrlPr>
                                <a:rPr lang="en-US" sz="3200" i="1">
                                  <a:latin typeface="Cambria Math" panose="02040503050406030204" pitchFamily="18" charset="0"/>
                                </a:rPr>
                              </m:ctrlPr>
                            </m:funcPr>
                            <m:fName>
                              <m:r>
                                <m:rPr>
                                  <m:sty m:val="p"/>
                                </m:rPr>
                                <a:rPr lang="en-US" sz="3200">
                                  <a:latin typeface="Cambria Math" panose="02040503050406030204" pitchFamily="18" charset="0"/>
                                </a:rPr>
                                <m:t>cos</m:t>
                              </m:r>
                            </m:fName>
                            <m:e>
                              <m:r>
                                <a:rPr lang="en-US" sz="3200" i="1">
                                  <a:latin typeface="Cambria Math" panose="02040503050406030204" pitchFamily="18" charset="0"/>
                                </a:rPr>
                                <m:t>𝜃</m:t>
                              </m:r>
                            </m:e>
                          </m:func>
                          <m:r>
                            <a:rPr lang="en-US" sz="3200" i="1">
                              <a:latin typeface="Cambria Math" panose="02040503050406030204" pitchFamily="18" charset="0"/>
                            </a:rPr>
                            <m:t>−1</m:t>
                          </m:r>
                        </m:sup>
                      </m:sSup>
                    </m:oMath>
                  </m:oMathPara>
                </a14:m>
                <a:endParaRPr lang="fr-FR" dirty="0" smtClean="0"/>
              </a:p>
              <a:p>
                <a:endParaRPr lang="fr-FR" dirty="0"/>
              </a:p>
            </p:txBody>
          </p:sp>
        </mc:Choice>
        <mc:Fallback xmlns="">
          <p:sp>
            <p:nvSpPr>
              <p:cNvPr id="6" name="Rectangle 5"/>
              <p:cNvSpPr>
                <a:spLocks noRot="1" noChangeAspect="1" noMove="1" noResize="1" noEditPoints="1" noAdjustHandles="1" noChangeArrowheads="1" noChangeShapeType="1" noTextEdit="1"/>
              </p:cNvSpPr>
              <p:nvPr/>
            </p:nvSpPr>
            <p:spPr>
              <a:xfrm>
                <a:off x="0" y="1674301"/>
                <a:ext cx="6096000" cy="1593706"/>
              </a:xfrm>
              <a:prstGeom prst="rect">
                <a:avLst/>
              </a:prstGeom>
              <a:blipFill>
                <a:blip r:embed="rId2"/>
                <a:stretch>
                  <a:fillRect/>
                </a:stretch>
              </a:blipFill>
            </p:spPr>
            <p:txBody>
              <a:bodyPr/>
              <a:lstStyle/>
              <a:p>
                <a:r>
                  <a:rPr lang="fr-FR">
                    <a:noFill/>
                  </a:rPr>
                  <a:t> </a:t>
                </a:r>
              </a:p>
            </p:txBody>
          </p:sp>
        </mc:Fallback>
      </mc:AlternateContent>
      <p:cxnSp>
        <p:nvCxnSpPr>
          <p:cNvPr id="8" name="Connecteur droit avec flèche 7"/>
          <p:cNvCxnSpPr/>
          <p:nvPr/>
        </p:nvCxnSpPr>
        <p:spPr>
          <a:xfrm flipV="1">
            <a:off x="2655518" y="2354893"/>
            <a:ext cx="12526" cy="1074107"/>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 name="Ellipse 12"/>
          <p:cNvSpPr/>
          <p:nvPr/>
        </p:nvSpPr>
        <p:spPr>
          <a:xfrm>
            <a:off x="2455101" y="1584827"/>
            <a:ext cx="413359" cy="638380"/>
          </a:xfrm>
          <a:prstGeom prst="ellipse">
            <a:avLst/>
          </a:prstGeom>
          <a:noFill/>
          <a:ln>
            <a:solidFill>
              <a:srgbClr val="00206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pic>
        <p:nvPicPr>
          <p:cNvPr id="12290" name="Picture 2" descr="f conce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689" y="1997257"/>
            <a:ext cx="6456580" cy="3638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6146105" y="1582517"/>
            <a:ext cx="6501010" cy="2212870"/>
          </a:xfrm>
          <a:prstGeom prst="rect">
            <a:avLst/>
          </a:prstGeom>
          <a:solidFill>
            <a:srgbClr val="FFFFFF">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5945689" y="3729366"/>
            <a:ext cx="3248415" cy="2212870"/>
          </a:xfrm>
          <a:prstGeom prst="rect">
            <a:avLst/>
          </a:prstGeom>
          <a:solidFill>
            <a:srgbClr val="FFFFFF">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p:cNvSpPr txBox="1"/>
          <p:nvPr/>
        </p:nvSpPr>
        <p:spPr>
          <a:xfrm>
            <a:off x="150312" y="3380125"/>
            <a:ext cx="6096000" cy="2554545"/>
          </a:xfrm>
          <a:prstGeom prst="rect">
            <a:avLst/>
          </a:prstGeom>
          <a:noFill/>
        </p:spPr>
        <p:txBody>
          <a:bodyPr wrap="square" rtlCol="0">
            <a:spAutoFit/>
          </a:bodyPr>
          <a:lstStyle/>
          <a:p>
            <a:r>
              <a:rPr lang="en-US" sz="2000" dirty="0" smtClean="0">
                <a:latin typeface="Times" panose="02020603050405020304" pitchFamily="18" charset="0"/>
                <a:cs typeface="Times" panose="02020603050405020304" pitchFamily="18" charset="0"/>
              </a:rPr>
              <a:t>Where f is the fractal dimension of the problem: </a:t>
            </a:r>
          </a:p>
          <a:p>
            <a:pPr marL="285750" indent="-285750">
              <a:buFont typeface="Arial" panose="020B0604020202020204" pitchFamily="34" charset="0"/>
              <a:buChar char="•"/>
            </a:pPr>
            <a:r>
              <a:rPr lang="en-US" sz="2000" dirty="0" smtClean="0">
                <a:latin typeface="Times" panose="02020603050405020304" pitchFamily="18" charset="0"/>
                <a:cs typeface="Times" panose="02020603050405020304" pitchFamily="18" charset="0"/>
              </a:rPr>
              <a:t>f = 1 for a triple line jumping straight from well to well, </a:t>
            </a:r>
          </a:p>
          <a:p>
            <a:pPr marL="285750" indent="-285750">
              <a:buFont typeface="Arial" panose="020B0604020202020204" pitchFamily="34" charset="0"/>
              <a:buChar char="•"/>
            </a:pPr>
            <a:r>
              <a:rPr lang="en-US" sz="2000" dirty="0" smtClean="0">
                <a:latin typeface="Times" panose="02020603050405020304" pitchFamily="18" charset="0"/>
                <a:cs typeface="Times" panose="02020603050405020304" pitchFamily="18" charset="0"/>
              </a:rPr>
              <a:t>1 ≤ f &lt; 2 for a “normal” triple line thermally fluctuating </a:t>
            </a:r>
          </a:p>
          <a:p>
            <a:pPr marL="285750" indent="-285750">
              <a:buFont typeface="Arial" panose="020B0604020202020204" pitchFamily="34" charset="0"/>
              <a:buChar char="•"/>
            </a:pPr>
            <a:r>
              <a:rPr lang="en-US" sz="2000" dirty="0" smtClean="0">
                <a:latin typeface="Times" panose="02020603050405020304" pitchFamily="18" charset="0"/>
                <a:cs typeface="Times" panose="02020603050405020304" pitchFamily="18" charset="0"/>
              </a:rPr>
              <a:t>2 ≤ f &lt; 3 for a planar triple line, i.e. a Cassie-Baxter state with entrapped gas between the solid surface and the liquid</a:t>
            </a:r>
            <a:endParaRPr lang="fr-FR" sz="2000" dirty="0">
              <a:latin typeface="Times" panose="02020603050405020304" pitchFamily="18" charset="0"/>
              <a:cs typeface="Times" panose="02020603050405020304" pitchFamily="18" charset="0"/>
            </a:endParaRPr>
          </a:p>
        </p:txBody>
      </p:sp>
      <p:sp>
        <p:nvSpPr>
          <p:cNvPr id="11" name="ZoneTexte 10"/>
          <p:cNvSpPr txBox="1"/>
          <p:nvPr/>
        </p:nvSpPr>
        <p:spPr>
          <a:xfrm>
            <a:off x="11125200" y="6629400"/>
            <a:ext cx="1066800" cy="215444"/>
          </a:xfrm>
          <a:prstGeom prst="rect">
            <a:avLst/>
          </a:prstGeom>
          <a:noFill/>
        </p:spPr>
        <p:txBody>
          <a:bodyPr wrap="square" rtlCol="0">
            <a:spAutoFit/>
          </a:bodyPr>
          <a:lstStyle/>
          <a:p>
            <a:pPr algn="r"/>
            <a:r>
              <a:rPr lang="fr-FR" sz="800" dirty="0" err="1" smtClean="0">
                <a:latin typeface="Times" panose="02020603050405020304" pitchFamily="18" charset="0"/>
                <a:cs typeface="Times" panose="02020603050405020304" pitchFamily="18" charset="0"/>
              </a:rPr>
              <a:t>Duchemin</a:t>
            </a:r>
            <a:r>
              <a:rPr lang="fr-FR" sz="800" dirty="0" smtClean="0">
                <a:latin typeface="Times" panose="02020603050405020304" pitchFamily="18" charset="0"/>
                <a:cs typeface="Times" panose="02020603050405020304" pitchFamily="18" charset="0"/>
              </a:rPr>
              <a:t>, 2021</a:t>
            </a:r>
            <a:endParaRPr lang="fr-FR" sz="8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4139231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rotWithShape="1">
          <a:blip r:embed="rId3">
            <a:extLst>
              <a:ext uri="{28A0092B-C50C-407E-A947-70E740481C1C}">
                <a14:useLocalDpi xmlns:a14="http://schemas.microsoft.com/office/drawing/2010/main" val="0"/>
              </a:ext>
            </a:extLst>
          </a:blip>
          <a:srcRect l="24092" t="41214"/>
          <a:stretch/>
        </p:blipFill>
        <p:spPr>
          <a:xfrm>
            <a:off x="1244903" y="3241565"/>
            <a:ext cx="5639583" cy="3247634"/>
          </a:xfrm>
          <a:prstGeom prst="rect">
            <a:avLst/>
          </a:prstGeom>
        </p:spPr>
      </p:pic>
      <p:sp>
        <p:nvSpPr>
          <p:cNvPr id="2" name="Titre 1"/>
          <p:cNvSpPr>
            <a:spLocks noGrp="1"/>
          </p:cNvSpPr>
          <p:nvPr>
            <p:ph type="title"/>
          </p:nvPr>
        </p:nvSpPr>
        <p:spPr/>
        <p:txBody>
          <a:bodyPr/>
          <a:lstStyle/>
          <a:p>
            <a:r>
              <a:rPr lang="fr-FR" dirty="0" err="1" smtClean="0"/>
              <a:t>Static</a:t>
            </a:r>
            <a:r>
              <a:rPr lang="fr-FR" dirty="0" smtClean="0"/>
              <a:t> contact angles are </a:t>
            </a:r>
            <a:r>
              <a:rPr lang="fr-FR" dirty="0" err="1" smtClean="0"/>
              <a:t>ubiquitous</a:t>
            </a:r>
            <a:endParaRPr lang="fr-FR" dirty="0"/>
          </a:p>
        </p:txBody>
      </p:sp>
      <p:pic>
        <p:nvPicPr>
          <p:cNvPr id="5" name="Image 4"/>
          <p:cNvPicPr>
            <a:picLocks noChangeAspect="1"/>
          </p:cNvPicPr>
          <p:nvPr/>
        </p:nvPicPr>
        <p:blipFill>
          <a:blip r:embed="rId4"/>
          <a:stretch>
            <a:fillRect/>
          </a:stretch>
        </p:blipFill>
        <p:spPr>
          <a:xfrm>
            <a:off x="8248389" y="1841326"/>
            <a:ext cx="2985815" cy="2239362"/>
          </a:xfrm>
          <a:prstGeom prst="rect">
            <a:avLst/>
          </a:prstGeom>
        </p:spPr>
      </p:pic>
      <p:pic>
        <p:nvPicPr>
          <p:cNvPr id="7" name="Image 6"/>
          <p:cNvPicPr>
            <a:picLocks noChangeAspect="1"/>
          </p:cNvPicPr>
          <p:nvPr/>
        </p:nvPicPr>
        <p:blipFill>
          <a:blip r:embed="rId5"/>
          <a:stretch>
            <a:fillRect/>
          </a:stretch>
        </p:blipFill>
        <p:spPr>
          <a:xfrm>
            <a:off x="8248389" y="4534423"/>
            <a:ext cx="2985815" cy="1954776"/>
          </a:xfrm>
          <a:prstGeom prst="rect">
            <a:avLst/>
          </a:prstGeom>
        </p:spPr>
      </p:pic>
      <p:sp>
        <p:nvSpPr>
          <p:cNvPr id="8" name="ZoneTexte 7"/>
          <p:cNvSpPr txBox="1"/>
          <p:nvPr/>
        </p:nvSpPr>
        <p:spPr>
          <a:xfrm>
            <a:off x="1244903" y="1902737"/>
            <a:ext cx="5639583" cy="3108543"/>
          </a:xfrm>
          <a:prstGeom prst="rect">
            <a:avLst/>
          </a:prstGeom>
          <a:noFill/>
        </p:spPr>
        <p:txBody>
          <a:bodyPr wrap="square" rtlCol="0">
            <a:spAutoFit/>
          </a:bodyPr>
          <a:lstStyle/>
          <a:p>
            <a:pPr marL="285750" indent="-285750">
              <a:buFont typeface="Arial" panose="020B0604020202020204" pitchFamily="34" charset="0"/>
              <a:buChar char="•"/>
            </a:pPr>
            <a:r>
              <a:rPr lang="fr-FR" sz="2800" dirty="0" smtClean="0"/>
              <a:t>A </a:t>
            </a:r>
            <a:r>
              <a:rPr lang="fr-FR" sz="2800" dirty="0" err="1" smtClean="0"/>
              <a:t>liquid</a:t>
            </a:r>
            <a:r>
              <a:rPr lang="fr-FR" sz="2800" dirty="0" smtClean="0"/>
              <a:t> standing on a </a:t>
            </a:r>
            <a:r>
              <a:rPr lang="fr-FR" sz="2800" dirty="0" err="1" smtClean="0"/>
              <a:t>solid</a:t>
            </a:r>
            <a:r>
              <a:rPr lang="fr-FR" sz="2800" dirty="0" smtClean="0"/>
              <a:t> surface</a:t>
            </a:r>
          </a:p>
          <a:p>
            <a:pPr marL="285750" indent="-285750">
              <a:buFont typeface="Arial" panose="020B0604020202020204" pitchFamily="34" charset="0"/>
              <a:buChar char="•"/>
            </a:pPr>
            <a:r>
              <a:rPr lang="fr-FR" sz="2800" dirty="0" smtClean="0"/>
              <a:t>Importance in </a:t>
            </a:r>
            <a:r>
              <a:rPr lang="fr-FR" sz="2800" dirty="0" err="1" smtClean="0"/>
              <a:t>many</a:t>
            </a:r>
            <a:r>
              <a:rPr lang="fr-FR" sz="2800" dirty="0" smtClean="0"/>
              <a:t> </a:t>
            </a:r>
            <a:r>
              <a:rPr lang="fr-FR" sz="2800" dirty="0" err="1" smtClean="0"/>
              <a:t>technological</a:t>
            </a:r>
            <a:r>
              <a:rPr lang="fr-FR" sz="2800" dirty="0" smtClean="0"/>
              <a:t> </a:t>
            </a:r>
            <a:r>
              <a:rPr lang="fr-FR" sz="2800" dirty="0" err="1" smtClean="0"/>
              <a:t>fields</a:t>
            </a:r>
            <a:r>
              <a:rPr lang="fr-FR" sz="2800" dirty="0" smtClean="0"/>
              <a:t>: </a:t>
            </a:r>
            <a:r>
              <a:rPr lang="fr-FR" sz="2800" dirty="0" err="1" smtClean="0"/>
              <a:t>coatings</a:t>
            </a:r>
            <a:r>
              <a:rPr lang="fr-FR" sz="2800" dirty="0" smtClean="0"/>
              <a:t>, composites, </a:t>
            </a:r>
            <a:r>
              <a:rPr lang="fr-FR" sz="2800" dirty="0" err="1" smtClean="0"/>
              <a:t>kitchenware</a:t>
            </a:r>
            <a:r>
              <a:rPr lang="fr-FR" sz="2800" dirty="0" smtClean="0"/>
              <a:t>, </a:t>
            </a:r>
            <a:r>
              <a:rPr lang="fr-FR" sz="2800" dirty="0" err="1" smtClean="0"/>
              <a:t>automotive</a:t>
            </a:r>
            <a:r>
              <a:rPr lang="fr-FR" sz="2800" dirty="0" smtClean="0"/>
              <a:t> </a:t>
            </a:r>
            <a:r>
              <a:rPr lang="fr-FR" sz="2800" dirty="0" err="1" smtClean="0"/>
              <a:t>industry</a:t>
            </a:r>
            <a:r>
              <a:rPr lang="fr-FR" sz="2800" dirty="0" smtClean="0"/>
              <a:t>, etc</a:t>
            </a:r>
            <a:r>
              <a:rPr lang="fr-FR" sz="2800" dirty="0" smtClean="0"/>
              <a:t>.</a:t>
            </a:r>
          </a:p>
          <a:p>
            <a:pPr marL="285750" indent="-285750">
              <a:buFont typeface="Arial" panose="020B0604020202020204" pitchFamily="34" charset="0"/>
              <a:buChar char="•"/>
            </a:pPr>
            <a:r>
              <a:rPr lang="fr-FR" sz="2800" dirty="0" smtClean="0"/>
              <a:t>Bo &lt;&lt; 1</a:t>
            </a:r>
            <a:endParaRPr lang="fr-FR" sz="2800" dirty="0" smtClean="0"/>
          </a:p>
          <a:p>
            <a:pPr marL="285750" indent="-285750">
              <a:buFont typeface="Arial" panose="020B0604020202020204" pitchFamily="34" charset="0"/>
              <a:buChar char="•"/>
            </a:pPr>
            <a:endParaRPr lang="fr-FR" sz="2800" dirty="0"/>
          </a:p>
        </p:txBody>
      </p:sp>
      <p:sp>
        <p:nvSpPr>
          <p:cNvPr id="11" name="ZoneTexte 10"/>
          <p:cNvSpPr txBox="1"/>
          <p:nvPr/>
        </p:nvSpPr>
        <p:spPr>
          <a:xfrm>
            <a:off x="11125200" y="6629400"/>
            <a:ext cx="1066800" cy="215444"/>
          </a:xfrm>
          <a:prstGeom prst="rect">
            <a:avLst/>
          </a:prstGeom>
          <a:noFill/>
        </p:spPr>
        <p:txBody>
          <a:bodyPr wrap="square" rtlCol="0">
            <a:spAutoFit/>
          </a:bodyPr>
          <a:lstStyle/>
          <a:p>
            <a:pPr algn="r"/>
            <a:r>
              <a:rPr lang="fr-FR" sz="800" dirty="0" err="1" smtClean="0">
                <a:latin typeface="Times" panose="02020603050405020304" pitchFamily="18" charset="0"/>
                <a:cs typeface="Times" panose="02020603050405020304" pitchFamily="18" charset="0"/>
              </a:rPr>
              <a:t>Duchemin</a:t>
            </a:r>
            <a:r>
              <a:rPr lang="fr-FR" sz="800" dirty="0" smtClean="0">
                <a:latin typeface="Times" panose="02020603050405020304" pitchFamily="18" charset="0"/>
                <a:cs typeface="Times" panose="02020603050405020304" pitchFamily="18" charset="0"/>
              </a:rPr>
              <a:t>, 2021</a:t>
            </a:r>
            <a:endParaRPr lang="fr-FR" sz="8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020116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 </a:t>
            </a:r>
            <a:r>
              <a:rPr lang="fr-FR" dirty="0" err="1" smtClean="0"/>
              <a:t>physical</a:t>
            </a:r>
            <a:r>
              <a:rPr lang="fr-FR" dirty="0" smtClean="0"/>
              <a:t> description </a:t>
            </a:r>
            <a:r>
              <a:rPr lang="fr-FR" dirty="0" err="1" smtClean="0"/>
              <a:t>based</a:t>
            </a:r>
            <a:r>
              <a:rPr lang="fr-FR" dirty="0" smtClean="0"/>
              <a:t> on the </a:t>
            </a:r>
            <a:r>
              <a:rPr lang="fr-FR" dirty="0" err="1" smtClean="0"/>
              <a:t>thermocapillary</a:t>
            </a:r>
            <a:r>
              <a:rPr lang="fr-FR" dirty="0" smtClean="0"/>
              <a:t> amplitude</a:t>
            </a:r>
            <a:endParaRPr lang="fr-FR" dirty="0"/>
          </a:p>
        </p:txBody>
      </p:sp>
      <mc:AlternateContent xmlns:mc="http://schemas.openxmlformats.org/markup-compatibility/2006" xmlns:a14="http://schemas.microsoft.com/office/drawing/2010/main">
        <mc:Choice Requires="a14">
          <p:sp>
            <p:nvSpPr>
              <p:cNvPr id="6" name="Rectangle 5"/>
              <p:cNvSpPr/>
              <p:nvPr/>
            </p:nvSpPr>
            <p:spPr>
              <a:xfrm>
                <a:off x="0" y="1674301"/>
                <a:ext cx="6096000" cy="1593706"/>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p>
                        <m:sSupPr>
                          <m:ctrlPr>
                            <a:rPr lang="en-US" sz="3200" i="1">
                              <a:latin typeface="Cambria Math" panose="02040503050406030204" pitchFamily="18" charset="0"/>
                            </a:rPr>
                          </m:ctrlPr>
                        </m:sSupPr>
                        <m:e>
                          <m:d>
                            <m:dPr>
                              <m:ctrlPr>
                                <a:rPr lang="en-US" sz="3200" i="1">
                                  <a:latin typeface="Cambria Math" panose="02040503050406030204" pitchFamily="18" charset="0"/>
                                </a:rPr>
                              </m:ctrlPr>
                            </m:dPr>
                            <m:e>
                              <m:f>
                                <m:fPr>
                                  <m:ctrlPr>
                                    <a:rPr lang="en-US" sz="3200" i="1">
                                      <a:latin typeface="Cambria Math" panose="02040503050406030204" pitchFamily="18" charset="0"/>
                                    </a:rPr>
                                  </m:ctrlPr>
                                </m:fPr>
                                <m:num>
                                  <m:r>
                                    <a:rPr lang="en-US" sz="3200" i="1">
                                      <a:latin typeface="Cambria Math" panose="02040503050406030204" pitchFamily="18" charset="0"/>
                                    </a:rPr>
                                    <m:t>𝜉</m:t>
                                  </m:r>
                                </m:num>
                                <m:den>
                                  <m:d>
                                    <m:dPr>
                                      <m:begChr m:val="〈"/>
                                      <m:endChr m:val="〉"/>
                                      <m:ctrlPr>
                                        <a:rPr lang="en-US" sz="3200" i="1">
                                          <a:latin typeface="Cambria Math" panose="02040503050406030204" pitchFamily="18" charset="0"/>
                                        </a:rPr>
                                      </m:ctrlPr>
                                    </m:dPr>
                                    <m:e>
                                      <m:r>
                                        <a:rPr lang="en-US" sz="3200" i="1">
                                          <a:latin typeface="Cambria Math" panose="02040503050406030204" pitchFamily="18" charset="0"/>
                                        </a:rPr>
                                        <m:t>𝑑</m:t>
                                      </m:r>
                                    </m:e>
                                  </m:d>
                                </m:den>
                              </m:f>
                            </m:e>
                          </m:d>
                        </m:e>
                        <m:sup>
                          <m:r>
                            <a:rPr lang="en-US" sz="3200" i="1">
                              <a:latin typeface="Cambria Math" panose="02040503050406030204" pitchFamily="18" charset="0"/>
                            </a:rPr>
                            <m:t>𝑓</m:t>
                          </m:r>
                        </m:sup>
                      </m:sSup>
                      <m:r>
                        <a:rPr lang="en-US" sz="3200" i="1">
                          <a:latin typeface="Cambria Math" panose="02040503050406030204" pitchFamily="18" charset="0"/>
                        </a:rPr>
                        <m:t>=</m:t>
                      </m:r>
                      <m:sSup>
                        <m:sSupPr>
                          <m:ctrlPr>
                            <a:rPr lang="en-US" sz="3200" i="1">
                              <a:latin typeface="Cambria Math" panose="02040503050406030204" pitchFamily="18" charset="0"/>
                            </a:rPr>
                          </m:ctrlPr>
                        </m:sSupPr>
                        <m:e>
                          <m:r>
                            <a:rPr lang="en-US" sz="3200" i="1">
                              <a:latin typeface="Cambria Math" panose="02040503050406030204" pitchFamily="18" charset="0"/>
                            </a:rPr>
                            <m:t> </m:t>
                          </m:r>
                          <m:r>
                            <a:rPr lang="en-US" sz="3200" i="1">
                              <a:latin typeface="Cambria Math" panose="02040503050406030204" pitchFamily="18" charset="0"/>
                            </a:rPr>
                            <m:t>𝑒</m:t>
                          </m:r>
                        </m:e>
                        <m:sup>
                          <m:func>
                            <m:funcPr>
                              <m:ctrlPr>
                                <a:rPr lang="en-US" sz="3200" i="1">
                                  <a:latin typeface="Cambria Math" panose="02040503050406030204" pitchFamily="18" charset="0"/>
                                </a:rPr>
                              </m:ctrlPr>
                            </m:funcPr>
                            <m:fName>
                              <m:r>
                                <m:rPr>
                                  <m:sty m:val="p"/>
                                </m:rPr>
                                <a:rPr lang="en-US" sz="3200">
                                  <a:latin typeface="Cambria Math" panose="02040503050406030204" pitchFamily="18" charset="0"/>
                                </a:rPr>
                                <m:t>cos</m:t>
                              </m:r>
                            </m:fName>
                            <m:e>
                              <m:r>
                                <a:rPr lang="en-US" sz="3200" i="1">
                                  <a:latin typeface="Cambria Math" panose="02040503050406030204" pitchFamily="18" charset="0"/>
                                </a:rPr>
                                <m:t>𝜃</m:t>
                              </m:r>
                            </m:e>
                          </m:func>
                          <m:r>
                            <a:rPr lang="en-US" sz="3200" i="1">
                              <a:latin typeface="Cambria Math" panose="02040503050406030204" pitchFamily="18" charset="0"/>
                            </a:rPr>
                            <m:t>−1</m:t>
                          </m:r>
                        </m:sup>
                      </m:sSup>
                    </m:oMath>
                  </m:oMathPara>
                </a14:m>
                <a:endParaRPr lang="fr-FR" dirty="0" smtClean="0"/>
              </a:p>
              <a:p>
                <a:endParaRPr lang="fr-FR" dirty="0"/>
              </a:p>
            </p:txBody>
          </p:sp>
        </mc:Choice>
        <mc:Fallback xmlns="">
          <p:sp>
            <p:nvSpPr>
              <p:cNvPr id="6" name="Rectangle 5"/>
              <p:cNvSpPr>
                <a:spLocks noRot="1" noChangeAspect="1" noMove="1" noResize="1" noEditPoints="1" noAdjustHandles="1" noChangeArrowheads="1" noChangeShapeType="1" noTextEdit="1"/>
              </p:cNvSpPr>
              <p:nvPr/>
            </p:nvSpPr>
            <p:spPr>
              <a:xfrm>
                <a:off x="0" y="1674301"/>
                <a:ext cx="6096000" cy="1593706"/>
              </a:xfrm>
              <a:prstGeom prst="rect">
                <a:avLst/>
              </a:prstGeom>
              <a:blipFill>
                <a:blip r:embed="rId2"/>
                <a:stretch>
                  <a:fillRect/>
                </a:stretch>
              </a:blipFill>
            </p:spPr>
            <p:txBody>
              <a:bodyPr/>
              <a:lstStyle/>
              <a:p>
                <a:r>
                  <a:rPr lang="fr-FR">
                    <a:noFill/>
                  </a:rPr>
                  <a:t> </a:t>
                </a:r>
              </a:p>
            </p:txBody>
          </p:sp>
        </mc:Fallback>
      </mc:AlternateContent>
      <p:cxnSp>
        <p:nvCxnSpPr>
          <p:cNvPr id="8" name="Connecteur droit avec flèche 7"/>
          <p:cNvCxnSpPr/>
          <p:nvPr/>
        </p:nvCxnSpPr>
        <p:spPr>
          <a:xfrm flipV="1">
            <a:off x="2655518" y="2354893"/>
            <a:ext cx="12526" cy="1074107"/>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 name="Ellipse 12"/>
          <p:cNvSpPr/>
          <p:nvPr/>
        </p:nvSpPr>
        <p:spPr>
          <a:xfrm>
            <a:off x="2455101" y="1584827"/>
            <a:ext cx="413359" cy="638380"/>
          </a:xfrm>
          <a:prstGeom prst="ellipse">
            <a:avLst/>
          </a:prstGeom>
          <a:noFill/>
          <a:ln>
            <a:solidFill>
              <a:srgbClr val="00206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5" name="ZoneTexte 14"/>
          <p:cNvSpPr txBox="1"/>
          <p:nvPr/>
        </p:nvSpPr>
        <p:spPr>
          <a:xfrm>
            <a:off x="150312" y="3380125"/>
            <a:ext cx="6096000" cy="3477875"/>
          </a:xfrm>
          <a:prstGeom prst="rect">
            <a:avLst/>
          </a:prstGeom>
          <a:noFill/>
        </p:spPr>
        <p:txBody>
          <a:bodyPr wrap="square" rtlCol="0">
            <a:spAutoFit/>
          </a:bodyPr>
          <a:lstStyle/>
          <a:p>
            <a:r>
              <a:rPr lang="en-US" sz="2000" dirty="0" smtClean="0">
                <a:latin typeface="Times" panose="02020603050405020304" pitchFamily="18" charset="0"/>
                <a:cs typeface="Times" panose="02020603050405020304" pitchFamily="18" charset="0"/>
              </a:rPr>
              <a:t>Where f is the fractal dimension of the problem: </a:t>
            </a:r>
          </a:p>
          <a:p>
            <a:pPr marL="285750" indent="-285750">
              <a:buFont typeface="Arial" panose="020B0604020202020204" pitchFamily="34" charset="0"/>
              <a:buChar char="•"/>
            </a:pPr>
            <a:r>
              <a:rPr lang="en-US" sz="2000" dirty="0" smtClean="0">
                <a:latin typeface="Times" panose="02020603050405020304" pitchFamily="18" charset="0"/>
                <a:cs typeface="Times" panose="02020603050405020304" pitchFamily="18" charset="0"/>
              </a:rPr>
              <a:t>f = 1 for a triple line jumping straight from well to well, </a:t>
            </a:r>
          </a:p>
          <a:p>
            <a:pPr marL="285750" indent="-285750">
              <a:buFont typeface="Arial" panose="020B0604020202020204" pitchFamily="34" charset="0"/>
              <a:buChar char="•"/>
            </a:pPr>
            <a:r>
              <a:rPr lang="en-US" sz="2000" dirty="0" smtClean="0">
                <a:latin typeface="Times" panose="02020603050405020304" pitchFamily="18" charset="0"/>
                <a:cs typeface="Times" panose="02020603050405020304" pitchFamily="18" charset="0"/>
              </a:rPr>
              <a:t>1 ≤ f &lt; 2 for a “normal” triple line thermally fluctuating </a:t>
            </a:r>
          </a:p>
          <a:p>
            <a:pPr marL="285750" indent="-285750">
              <a:buFont typeface="Arial" panose="020B0604020202020204" pitchFamily="34" charset="0"/>
              <a:buChar char="•"/>
            </a:pPr>
            <a:r>
              <a:rPr lang="en-US" sz="2000" dirty="0" smtClean="0">
                <a:latin typeface="Times" panose="02020603050405020304" pitchFamily="18" charset="0"/>
                <a:cs typeface="Times" panose="02020603050405020304" pitchFamily="18" charset="0"/>
              </a:rPr>
              <a:t>2 ≤ f &lt; 3 for a planar triple line, i.e. a Cassie-Baxter state with entrapped gas between the solid surface and the liquid</a:t>
            </a:r>
          </a:p>
          <a:p>
            <a:pPr marL="285750" indent="-285750">
              <a:buFont typeface="Arial" panose="020B0604020202020204" pitchFamily="34" charset="0"/>
              <a:buChar char="•"/>
            </a:pPr>
            <a:r>
              <a:rPr lang="en-US" sz="2000" dirty="0" smtClean="0">
                <a:latin typeface="Times" panose="02020603050405020304" pitchFamily="18" charset="0"/>
                <a:cs typeface="Times" panose="02020603050405020304" pitchFamily="18" charset="0"/>
              </a:rPr>
              <a:t>f &lt; 1 if “</a:t>
            </a:r>
            <a:r>
              <a:rPr lang="en-US" sz="2000" dirty="0" err="1" smtClean="0">
                <a:latin typeface="Times" panose="02020603050405020304" pitchFamily="18" charset="0"/>
                <a:cs typeface="Times" panose="02020603050405020304" pitchFamily="18" charset="0"/>
              </a:rPr>
              <a:t>hemiwicking</a:t>
            </a:r>
            <a:r>
              <a:rPr lang="en-US" sz="2000" dirty="0" smtClean="0">
                <a:latin typeface="Times" panose="02020603050405020304" pitchFamily="18" charset="0"/>
                <a:cs typeface="Times" panose="02020603050405020304" pitchFamily="18" charset="0"/>
              </a:rPr>
              <a:t>” takes place (Wenzel state), thereby decreasing the fraction of triple line in contact with the solid.</a:t>
            </a:r>
            <a:endParaRPr lang="fr-FR" sz="2000" dirty="0">
              <a:latin typeface="Times" panose="02020603050405020304" pitchFamily="18" charset="0"/>
              <a:cs typeface="Times" panose="02020603050405020304" pitchFamily="18" charset="0"/>
            </a:endParaRPr>
          </a:p>
        </p:txBody>
      </p:sp>
      <p:pic>
        <p:nvPicPr>
          <p:cNvPr id="12290" name="Picture 2" descr="f conce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689" y="1997257"/>
            <a:ext cx="6456580" cy="3638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6059488" y="3816462"/>
            <a:ext cx="6501010" cy="2212870"/>
          </a:xfrm>
          <a:prstGeom prst="rect">
            <a:avLst/>
          </a:prstGeom>
          <a:solidFill>
            <a:srgbClr val="FFFFFF">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9309993" y="1603592"/>
            <a:ext cx="3619002" cy="2212870"/>
          </a:xfrm>
          <a:prstGeom prst="rect">
            <a:avLst/>
          </a:prstGeom>
          <a:solidFill>
            <a:srgbClr val="FFFFFF">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11125200" y="6629400"/>
            <a:ext cx="1066800" cy="215444"/>
          </a:xfrm>
          <a:prstGeom prst="rect">
            <a:avLst/>
          </a:prstGeom>
          <a:noFill/>
        </p:spPr>
        <p:txBody>
          <a:bodyPr wrap="square" rtlCol="0">
            <a:spAutoFit/>
          </a:bodyPr>
          <a:lstStyle/>
          <a:p>
            <a:pPr algn="r"/>
            <a:r>
              <a:rPr lang="fr-FR" sz="800" dirty="0" err="1" smtClean="0">
                <a:latin typeface="Times" panose="02020603050405020304" pitchFamily="18" charset="0"/>
                <a:cs typeface="Times" panose="02020603050405020304" pitchFamily="18" charset="0"/>
              </a:rPr>
              <a:t>Duchemin</a:t>
            </a:r>
            <a:r>
              <a:rPr lang="fr-FR" sz="800" dirty="0" smtClean="0">
                <a:latin typeface="Times" panose="02020603050405020304" pitchFamily="18" charset="0"/>
                <a:cs typeface="Times" panose="02020603050405020304" pitchFamily="18" charset="0"/>
              </a:rPr>
              <a:t>, 2021</a:t>
            </a:r>
            <a:endParaRPr lang="fr-FR" sz="8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7143141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Experimental</a:t>
            </a:r>
            <a:r>
              <a:rPr lang="fr-FR" dirty="0" smtClean="0"/>
              <a:t> validation</a:t>
            </a:r>
            <a:endParaRPr lang="fr-FR" dirty="0"/>
          </a:p>
        </p:txBody>
      </p:sp>
      <p:sp>
        <p:nvSpPr>
          <p:cNvPr id="3" name="Espace réservé du contenu 2"/>
          <p:cNvSpPr>
            <a:spLocks noGrp="1"/>
          </p:cNvSpPr>
          <p:nvPr>
            <p:ph idx="1"/>
          </p:nvPr>
        </p:nvSpPr>
        <p:spPr>
          <a:xfrm>
            <a:off x="319729" y="1690688"/>
            <a:ext cx="5739759" cy="4351338"/>
          </a:xfrm>
        </p:spPr>
        <p:txBody>
          <a:bodyPr/>
          <a:lstStyle/>
          <a:p>
            <a:pPr marL="0" indent="0">
              <a:buNone/>
            </a:pPr>
            <a:r>
              <a:rPr lang="fr-FR" b="1" dirty="0" smtClean="0"/>
              <a:t>Six </a:t>
            </a:r>
            <a:r>
              <a:rPr lang="fr-FR" b="1" dirty="0" err="1" smtClean="0"/>
              <a:t>liquids</a:t>
            </a:r>
            <a:r>
              <a:rPr lang="fr-FR" b="1" dirty="0" smtClean="0"/>
              <a:t>: </a:t>
            </a:r>
            <a:r>
              <a:rPr lang="fr-FR" dirty="0" smtClean="0"/>
              <a:t>water, </a:t>
            </a:r>
            <a:r>
              <a:rPr lang="fr-FR" dirty="0" err="1" smtClean="0"/>
              <a:t>glycerol</a:t>
            </a:r>
            <a:r>
              <a:rPr lang="fr-FR" dirty="0" smtClean="0"/>
              <a:t>, </a:t>
            </a:r>
            <a:r>
              <a:rPr lang="fr-FR" dirty="0" err="1" smtClean="0"/>
              <a:t>methylene</a:t>
            </a:r>
            <a:r>
              <a:rPr lang="fr-FR" dirty="0" smtClean="0"/>
              <a:t> </a:t>
            </a:r>
            <a:r>
              <a:rPr lang="fr-FR" dirty="0" err="1" smtClean="0"/>
              <a:t>iodide</a:t>
            </a:r>
            <a:r>
              <a:rPr lang="fr-FR" dirty="0" smtClean="0"/>
              <a:t>, </a:t>
            </a:r>
            <a:r>
              <a:rPr lang="fr-FR" dirty="0" err="1" smtClean="0"/>
              <a:t>formamide</a:t>
            </a:r>
            <a:r>
              <a:rPr lang="fr-FR" dirty="0" smtClean="0"/>
              <a:t>, </a:t>
            </a:r>
            <a:r>
              <a:rPr lang="fr-FR" dirty="0" err="1" smtClean="0"/>
              <a:t>ethylene</a:t>
            </a:r>
            <a:r>
              <a:rPr lang="fr-FR" dirty="0" smtClean="0"/>
              <a:t> carbonate and </a:t>
            </a:r>
            <a:r>
              <a:rPr lang="fr-FR" dirty="0" err="1" smtClean="0"/>
              <a:t>methyl</a:t>
            </a:r>
            <a:r>
              <a:rPr lang="fr-FR" dirty="0" smtClean="0"/>
              <a:t> benzoate.</a:t>
            </a:r>
          </a:p>
          <a:p>
            <a:pPr marL="0" indent="0">
              <a:buNone/>
            </a:pPr>
            <a:r>
              <a:rPr lang="fr-FR" b="1" dirty="0" smtClean="0"/>
              <a:t>Six </a:t>
            </a:r>
            <a:r>
              <a:rPr lang="fr-FR" b="1" dirty="0" err="1" smtClean="0"/>
              <a:t>solids</a:t>
            </a:r>
            <a:r>
              <a:rPr lang="fr-FR" b="1" dirty="0" smtClean="0"/>
              <a:t>: </a:t>
            </a:r>
            <a:r>
              <a:rPr lang="en-US" dirty="0"/>
              <a:t>(a) PTFE, (b) glass, (c) brass, (d) stainless steel, (e) alumina and (f) </a:t>
            </a:r>
            <a:r>
              <a:rPr lang="en-US" dirty="0" err="1"/>
              <a:t>yttria</a:t>
            </a:r>
            <a:r>
              <a:rPr lang="en-US" dirty="0"/>
              <a:t>-stabilized </a:t>
            </a:r>
            <a:r>
              <a:rPr lang="en-US" dirty="0" smtClean="0"/>
              <a:t>zirconia.</a:t>
            </a:r>
          </a:p>
          <a:p>
            <a:pPr marL="0" indent="0">
              <a:buNone/>
            </a:pPr>
            <a:r>
              <a:rPr lang="en-US" b="1" dirty="0" smtClean="0"/>
              <a:t>Temperature range: </a:t>
            </a:r>
            <a:r>
              <a:rPr lang="en-US" dirty="0" smtClean="0"/>
              <a:t>between 20 and 240°C.</a:t>
            </a:r>
            <a:endParaRPr lang="fr-FR" dirty="0"/>
          </a:p>
        </p:txBody>
      </p:sp>
      <p:pic>
        <p:nvPicPr>
          <p:cNvPr id="5" name="Espace réservé du contenu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7382" y="1838151"/>
            <a:ext cx="3725301" cy="4351338"/>
          </a:xfrm>
          <a:prstGeom prst="rect">
            <a:avLst/>
          </a:prstGeom>
        </p:spPr>
      </p:pic>
      <p:sp>
        <p:nvSpPr>
          <p:cNvPr id="6" name="ZoneTexte 5"/>
          <p:cNvSpPr txBox="1"/>
          <p:nvPr/>
        </p:nvSpPr>
        <p:spPr>
          <a:xfrm>
            <a:off x="11125200" y="6629400"/>
            <a:ext cx="1066800" cy="215444"/>
          </a:xfrm>
          <a:prstGeom prst="rect">
            <a:avLst/>
          </a:prstGeom>
          <a:noFill/>
        </p:spPr>
        <p:txBody>
          <a:bodyPr wrap="square" rtlCol="0">
            <a:spAutoFit/>
          </a:bodyPr>
          <a:lstStyle/>
          <a:p>
            <a:pPr algn="r"/>
            <a:r>
              <a:rPr lang="fr-FR" sz="800" dirty="0" err="1" smtClean="0">
                <a:latin typeface="Times" panose="02020603050405020304" pitchFamily="18" charset="0"/>
                <a:cs typeface="Times" panose="02020603050405020304" pitchFamily="18" charset="0"/>
              </a:rPr>
              <a:t>Duchemin</a:t>
            </a:r>
            <a:r>
              <a:rPr lang="fr-FR" sz="800" dirty="0" smtClean="0">
                <a:latin typeface="Times" panose="02020603050405020304" pitchFamily="18" charset="0"/>
                <a:cs typeface="Times" panose="02020603050405020304" pitchFamily="18" charset="0"/>
              </a:rPr>
              <a:t>, 2021</a:t>
            </a:r>
            <a:endParaRPr lang="fr-FR" sz="8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55712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latin typeface="Times" panose="02020603050405020304" pitchFamily="18" charset="0"/>
                <a:cs typeface="Times" panose="02020603050405020304" pitchFamily="18" charset="0"/>
              </a:rPr>
              <a:t>Validation (1/3)</a:t>
            </a:r>
            <a:endParaRPr lang="fr-FR" dirty="0">
              <a:latin typeface="Times" panose="02020603050405020304" pitchFamily="18" charset="0"/>
              <a:cs typeface="Times" panose="02020603050405020304" pitchFamily="18" charset="0"/>
            </a:endParaRPr>
          </a:p>
        </p:txBody>
      </p:sp>
      <p:graphicFrame>
        <p:nvGraphicFramePr>
          <p:cNvPr id="4" name="Objet 3"/>
          <p:cNvGraphicFramePr>
            <a:graphicFrameLocks noChangeAspect="1"/>
          </p:cNvGraphicFramePr>
          <p:nvPr>
            <p:extLst>
              <p:ext uri="{D42A27DB-BD31-4B8C-83A1-F6EECF244321}">
                <p14:modId xmlns:p14="http://schemas.microsoft.com/office/powerpoint/2010/main" val="3121329667"/>
              </p:ext>
            </p:extLst>
          </p:nvPr>
        </p:nvGraphicFramePr>
        <p:xfrm>
          <a:off x="0" y="2013527"/>
          <a:ext cx="6415087" cy="4533900"/>
        </p:xfrm>
        <a:graphic>
          <a:graphicData uri="http://schemas.openxmlformats.org/presentationml/2006/ole">
            <mc:AlternateContent xmlns:mc="http://schemas.openxmlformats.org/markup-compatibility/2006">
              <mc:Choice xmlns:v="urn:schemas-microsoft-com:vml" Requires="v">
                <p:oleObj spid="_x0000_s4174" name="Acrobat Document" r:id="rId3" imgW="6415811" imgH="4533492" progId="AcroExch.Document.DC">
                  <p:embed/>
                </p:oleObj>
              </mc:Choice>
              <mc:Fallback>
                <p:oleObj name="Acrobat Document" r:id="rId3" imgW="6415811" imgH="4533492" progId="AcroExch.Document.DC">
                  <p:embed/>
                  <p:pic>
                    <p:nvPicPr>
                      <p:cNvPr id="0" name=""/>
                      <p:cNvPicPr/>
                      <p:nvPr/>
                    </p:nvPicPr>
                    <p:blipFill>
                      <a:blip r:embed="rId4"/>
                      <a:stretch>
                        <a:fillRect/>
                      </a:stretch>
                    </p:blipFill>
                    <p:spPr>
                      <a:xfrm>
                        <a:off x="0" y="2013527"/>
                        <a:ext cx="6415087" cy="4533900"/>
                      </a:xfrm>
                      <a:prstGeom prst="rect">
                        <a:avLst/>
                      </a:prstGeom>
                    </p:spPr>
                  </p:pic>
                </p:oleObj>
              </mc:Fallback>
            </mc:AlternateContent>
          </a:graphicData>
        </a:graphic>
      </p:graphicFrame>
      <p:graphicFrame>
        <p:nvGraphicFramePr>
          <p:cNvPr id="5" name="Objet 4"/>
          <p:cNvGraphicFramePr>
            <a:graphicFrameLocks noChangeAspect="1"/>
          </p:cNvGraphicFramePr>
          <p:nvPr>
            <p:extLst>
              <p:ext uri="{D42A27DB-BD31-4B8C-83A1-F6EECF244321}">
                <p14:modId xmlns:p14="http://schemas.microsoft.com/office/powerpoint/2010/main" val="3702984947"/>
              </p:ext>
            </p:extLst>
          </p:nvPr>
        </p:nvGraphicFramePr>
        <p:xfrm>
          <a:off x="5776912" y="2013527"/>
          <a:ext cx="6415088" cy="4533900"/>
        </p:xfrm>
        <a:graphic>
          <a:graphicData uri="http://schemas.openxmlformats.org/presentationml/2006/ole">
            <mc:AlternateContent xmlns:mc="http://schemas.openxmlformats.org/markup-compatibility/2006">
              <mc:Choice xmlns:v="urn:schemas-microsoft-com:vml" Requires="v">
                <p:oleObj spid="_x0000_s4175" name="Acrobat Document" r:id="rId5" imgW="6415811" imgH="4533492" progId="AcroExch.Document.DC">
                  <p:embed/>
                </p:oleObj>
              </mc:Choice>
              <mc:Fallback>
                <p:oleObj name="Acrobat Document" r:id="rId5" imgW="6415811" imgH="4533492" progId="AcroExch.Document.DC">
                  <p:embed/>
                  <p:pic>
                    <p:nvPicPr>
                      <p:cNvPr id="0" name=""/>
                      <p:cNvPicPr/>
                      <p:nvPr/>
                    </p:nvPicPr>
                    <p:blipFill>
                      <a:blip r:embed="rId6"/>
                      <a:stretch>
                        <a:fillRect/>
                      </a:stretch>
                    </p:blipFill>
                    <p:spPr>
                      <a:xfrm>
                        <a:off x="5776912" y="2013527"/>
                        <a:ext cx="6415088" cy="4533900"/>
                      </a:xfrm>
                      <a:prstGeom prst="rect">
                        <a:avLst/>
                      </a:prstGeom>
                    </p:spPr>
                  </p:pic>
                </p:oleObj>
              </mc:Fallback>
            </mc:AlternateContent>
          </a:graphicData>
        </a:graphic>
      </p:graphicFrame>
      <p:sp>
        <p:nvSpPr>
          <p:cNvPr id="6" name="ZoneTexte 5"/>
          <p:cNvSpPr txBox="1"/>
          <p:nvPr/>
        </p:nvSpPr>
        <p:spPr>
          <a:xfrm>
            <a:off x="11125200" y="6629400"/>
            <a:ext cx="1066800" cy="215444"/>
          </a:xfrm>
          <a:prstGeom prst="rect">
            <a:avLst/>
          </a:prstGeom>
          <a:noFill/>
        </p:spPr>
        <p:txBody>
          <a:bodyPr wrap="square" rtlCol="0">
            <a:spAutoFit/>
          </a:bodyPr>
          <a:lstStyle/>
          <a:p>
            <a:pPr algn="r"/>
            <a:r>
              <a:rPr lang="fr-FR" sz="800" dirty="0" err="1" smtClean="0">
                <a:latin typeface="Times" panose="02020603050405020304" pitchFamily="18" charset="0"/>
                <a:cs typeface="Times" panose="02020603050405020304" pitchFamily="18" charset="0"/>
              </a:rPr>
              <a:t>Duchemin</a:t>
            </a:r>
            <a:r>
              <a:rPr lang="fr-FR" sz="800" dirty="0" smtClean="0">
                <a:latin typeface="Times" panose="02020603050405020304" pitchFamily="18" charset="0"/>
                <a:cs typeface="Times" panose="02020603050405020304" pitchFamily="18" charset="0"/>
              </a:rPr>
              <a:t>, 2021</a:t>
            </a:r>
            <a:endParaRPr lang="fr-FR" sz="8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4025035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p:cNvGraphicFramePr>
            <a:graphicFrameLocks noChangeAspect="1"/>
          </p:cNvGraphicFramePr>
          <p:nvPr>
            <p:extLst>
              <p:ext uri="{D42A27DB-BD31-4B8C-83A1-F6EECF244321}">
                <p14:modId xmlns:p14="http://schemas.microsoft.com/office/powerpoint/2010/main" val="2920661908"/>
              </p:ext>
            </p:extLst>
          </p:nvPr>
        </p:nvGraphicFramePr>
        <p:xfrm>
          <a:off x="5776913" y="2095500"/>
          <a:ext cx="6415087" cy="4533900"/>
        </p:xfrm>
        <a:graphic>
          <a:graphicData uri="http://schemas.openxmlformats.org/presentationml/2006/ole">
            <mc:AlternateContent xmlns:mc="http://schemas.openxmlformats.org/markup-compatibility/2006">
              <mc:Choice xmlns:v="urn:schemas-microsoft-com:vml" Requires="v">
                <p:oleObj spid="_x0000_s5198" name="Acrobat Document" r:id="rId3" imgW="6415811" imgH="4533492" progId="AcroExch.Document.DC">
                  <p:embed/>
                </p:oleObj>
              </mc:Choice>
              <mc:Fallback>
                <p:oleObj name="Acrobat Document" r:id="rId3" imgW="6415811" imgH="4533492" progId="AcroExch.Document.DC">
                  <p:embed/>
                  <p:pic>
                    <p:nvPicPr>
                      <p:cNvPr id="0" name=""/>
                      <p:cNvPicPr/>
                      <p:nvPr/>
                    </p:nvPicPr>
                    <p:blipFill>
                      <a:blip r:embed="rId4"/>
                      <a:stretch>
                        <a:fillRect/>
                      </a:stretch>
                    </p:blipFill>
                    <p:spPr>
                      <a:xfrm>
                        <a:off x="5776913" y="2095500"/>
                        <a:ext cx="6415087" cy="4533900"/>
                      </a:xfrm>
                      <a:prstGeom prst="rect">
                        <a:avLst/>
                      </a:prstGeom>
                    </p:spPr>
                  </p:pic>
                </p:oleObj>
              </mc:Fallback>
            </mc:AlternateContent>
          </a:graphicData>
        </a:graphic>
      </p:graphicFrame>
      <p:sp>
        <p:nvSpPr>
          <p:cNvPr id="2" name="Titre 1"/>
          <p:cNvSpPr>
            <a:spLocks noGrp="1"/>
          </p:cNvSpPr>
          <p:nvPr>
            <p:ph type="title"/>
          </p:nvPr>
        </p:nvSpPr>
        <p:spPr/>
        <p:txBody>
          <a:bodyPr/>
          <a:lstStyle/>
          <a:p>
            <a:r>
              <a:rPr lang="fr-FR" dirty="0" smtClean="0">
                <a:latin typeface="Times" panose="02020603050405020304" pitchFamily="18" charset="0"/>
                <a:cs typeface="Times" panose="02020603050405020304" pitchFamily="18" charset="0"/>
              </a:rPr>
              <a:t>Validation (2/3)</a:t>
            </a:r>
            <a:endParaRPr lang="fr-FR" dirty="0"/>
          </a:p>
        </p:txBody>
      </p:sp>
      <p:graphicFrame>
        <p:nvGraphicFramePr>
          <p:cNvPr id="4" name="Objet 3"/>
          <p:cNvGraphicFramePr>
            <a:graphicFrameLocks noChangeAspect="1"/>
          </p:cNvGraphicFramePr>
          <p:nvPr>
            <p:extLst>
              <p:ext uri="{D42A27DB-BD31-4B8C-83A1-F6EECF244321}">
                <p14:modId xmlns:p14="http://schemas.microsoft.com/office/powerpoint/2010/main" val="1033673604"/>
              </p:ext>
            </p:extLst>
          </p:nvPr>
        </p:nvGraphicFramePr>
        <p:xfrm>
          <a:off x="-198120" y="2095500"/>
          <a:ext cx="6415088" cy="4533900"/>
        </p:xfrm>
        <a:graphic>
          <a:graphicData uri="http://schemas.openxmlformats.org/presentationml/2006/ole">
            <mc:AlternateContent xmlns:mc="http://schemas.openxmlformats.org/markup-compatibility/2006">
              <mc:Choice xmlns:v="urn:schemas-microsoft-com:vml" Requires="v">
                <p:oleObj spid="_x0000_s5199" name="Acrobat Document" r:id="rId5" imgW="6415811" imgH="4533492" progId="AcroExch.Document.DC">
                  <p:embed/>
                </p:oleObj>
              </mc:Choice>
              <mc:Fallback>
                <p:oleObj name="Acrobat Document" r:id="rId5" imgW="6415811" imgH="4533492" progId="AcroExch.Document.DC">
                  <p:embed/>
                  <p:pic>
                    <p:nvPicPr>
                      <p:cNvPr id="0" name=""/>
                      <p:cNvPicPr/>
                      <p:nvPr/>
                    </p:nvPicPr>
                    <p:blipFill>
                      <a:blip r:embed="rId6"/>
                      <a:stretch>
                        <a:fillRect/>
                      </a:stretch>
                    </p:blipFill>
                    <p:spPr>
                      <a:xfrm>
                        <a:off x="-198120" y="2095500"/>
                        <a:ext cx="6415088" cy="4533900"/>
                      </a:xfrm>
                      <a:prstGeom prst="rect">
                        <a:avLst/>
                      </a:prstGeom>
                    </p:spPr>
                  </p:pic>
                </p:oleObj>
              </mc:Fallback>
            </mc:AlternateContent>
          </a:graphicData>
        </a:graphic>
      </p:graphicFrame>
      <p:sp>
        <p:nvSpPr>
          <p:cNvPr id="6" name="ZoneTexte 5"/>
          <p:cNvSpPr txBox="1"/>
          <p:nvPr/>
        </p:nvSpPr>
        <p:spPr>
          <a:xfrm>
            <a:off x="11125200" y="6629400"/>
            <a:ext cx="1066800" cy="215444"/>
          </a:xfrm>
          <a:prstGeom prst="rect">
            <a:avLst/>
          </a:prstGeom>
          <a:noFill/>
        </p:spPr>
        <p:txBody>
          <a:bodyPr wrap="square" rtlCol="0">
            <a:spAutoFit/>
          </a:bodyPr>
          <a:lstStyle/>
          <a:p>
            <a:pPr algn="r"/>
            <a:r>
              <a:rPr lang="fr-FR" sz="800" dirty="0" err="1" smtClean="0">
                <a:latin typeface="Times" panose="02020603050405020304" pitchFamily="18" charset="0"/>
                <a:cs typeface="Times" panose="02020603050405020304" pitchFamily="18" charset="0"/>
              </a:rPr>
              <a:t>Duchemin</a:t>
            </a:r>
            <a:r>
              <a:rPr lang="fr-FR" sz="800" dirty="0" smtClean="0">
                <a:latin typeface="Times" panose="02020603050405020304" pitchFamily="18" charset="0"/>
                <a:cs typeface="Times" panose="02020603050405020304" pitchFamily="18" charset="0"/>
              </a:rPr>
              <a:t>, 2021</a:t>
            </a:r>
            <a:endParaRPr lang="fr-FR" sz="8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796239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latin typeface="Times" panose="02020603050405020304" pitchFamily="18" charset="0"/>
                <a:cs typeface="Times" panose="02020603050405020304" pitchFamily="18" charset="0"/>
              </a:rPr>
              <a:t>Validation (3/3)</a:t>
            </a:r>
            <a:endParaRPr lang="fr-FR" dirty="0"/>
          </a:p>
        </p:txBody>
      </p:sp>
      <p:graphicFrame>
        <p:nvGraphicFramePr>
          <p:cNvPr id="5" name="Objet 4"/>
          <p:cNvGraphicFramePr>
            <a:graphicFrameLocks noChangeAspect="1"/>
          </p:cNvGraphicFramePr>
          <p:nvPr>
            <p:extLst>
              <p:ext uri="{D42A27DB-BD31-4B8C-83A1-F6EECF244321}">
                <p14:modId xmlns:p14="http://schemas.microsoft.com/office/powerpoint/2010/main" val="1356610948"/>
              </p:ext>
            </p:extLst>
          </p:nvPr>
        </p:nvGraphicFramePr>
        <p:xfrm>
          <a:off x="6059488" y="2160876"/>
          <a:ext cx="6415087" cy="4533900"/>
        </p:xfrm>
        <a:graphic>
          <a:graphicData uri="http://schemas.openxmlformats.org/presentationml/2006/ole">
            <mc:AlternateContent xmlns:mc="http://schemas.openxmlformats.org/markup-compatibility/2006">
              <mc:Choice xmlns:v="urn:schemas-microsoft-com:vml" Requires="v">
                <p:oleObj spid="_x0000_s6223" name="Acrobat Document" r:id="rId3" imgW="6415811" imgH="4533492" progId="AcroExch.Document.DC">
                  <p:embed/>
                </p:oleObj>
              </mc:Choice>
              <mc:Fallback>
                <p:oleObj name="Acrobat Document" r:id="rId3" imgW="6415811" imgH="4533492" progId="AcroExch.Document.DC">
                  <p:embed/>
                  <p:pic>
                    <p:nvPicPr>
                      <p:cNvPr id="0" name=""/>
                      <p:cNvPicPr/>
                      <p:nvPr/>
                    </p:nvPicPr>
                    <p:blipFill>
                      <a:blip r:embed="rId4"/>
                      <a:stretch>
                        <a:fillRect/>
                      </a:stretch>
                    </p:blipFill>
                    <p:spPr>
                      <a:xfrm>
                        <a:off x="6059488" y="2160876"/>
                        <a:ext cx="6415087" cy="4533900"/>
                      </a:xfrm>
                      <a:prstGeom prst="rect">
                        <a:avLst/>
                      </a:prstGeom>
                    </p:spPr>
                  </p:pic>
                </p:oleObj>
              </mc:Fallback>
            </mc:AlternateContent>
          </a:graphicData>
        </a:graphic>
      </p:graphicFrame>
      <p:sp>
        <p:nvSpPr>
          <p:cNvPr id="6" name="ZoneTexte 5"/>
          <p:cNvSpPr txBox="1"/>
          <p:nvPr/>
        </p:nvSpPr>
        <p:spPr>
          <a:xfrm>
            <a:off x="11125200" y="6629400"/>
            <a:ext cx="1066800" cy="215444"/>
          </a:xfrm>
          <a:prstGeom prst="rect">
            <a:avLst/>
          </a:prstGeom>
          <a:noFill/>
        </p:spPr>
        <p:txBody>
          <a:bodyPr wrap="square" rtlCol="0">
            <a:spAutoFit/>
          </a:bodyPr>
          <a:lstStyle/>
          <a:p>
            <a:pPr algn="r"/>
            <a:r>
              <a:rPr lang="fr-FR" sz="800" dirty="0" err="1" smtClean="0">
                <a:latin typeface="Times" panose="02020603050405020304" pitchFamily="18" charset="0"/>
                <a:cs typeface="Times" panose="02020603050405020304" pitchFamily="18" charset="0"/>
              </a:rPr>
              <a:t>Duchemin</a:t>
            </a:r>
            <a:r>
              <a:rPr lang="fr-FR" sz="800" dirty="0" smtClean="0">
                <a:latin typeface="Times" panose="02020603050405020304" pitchFamily="18" charset="0"/>
                <a:cs typeface="Times" panose="02020603050405020304" pitchFamily="18" charset="0"/>
              </a:rPr>
              <a:t>, 2021</a:t>
            </a:r>
            <a:endParaRPr lang="fr-FR" sz="800" dirty="0">
              <a:latin typeface="Times" panose="02020603050405020304" pitchFamily="18" charset="0"/>
              <a:cs typeface="Times" panose="02020603050405020304" pitchFamily="18" charset="0"/>
            </a:endParaRPr>
          </a:p>
        </p:txBody>
      </p:sp>
      <p:graphicFrame>
        <p:nvGraphicFramePr>
          <p:cNvPr id="4" name="Objet 3"/>
          <p:cNvGraphicFramePr>
            <a:graphicFrameLocks noChangeAspect="1"/>
          </p:cNvGraphicFramePr>
          <p:nvPr>
            <p:extLst>
              <p:ext uri="{D42A27DB-BD31-4B8C-83A1-F6EECF244321}">
                <p14:modId xmlns:p14="http://schemas.microsoft.com/office/powerpoint/2010/main" val="1212866022"/>
              </p:ext>
            </p:extLst>
          </p:nvPr>
        </p:nvGraphicFramePr>
        <p:xfrm>
          <a:off x="-106680" y="2160876"/>
          <a:ext cx="6415088" cy="4533900"/>
        </p:xfrm>
        <a:graphic>
          <a:graphicData uri="http://schemas.openxmlformats.org/presentationml/2006/ole">
            <mc:AlternateContent xmlns:mc="http://schemas.openxmlformats.org/markup-compatibility/2006">
              <mc:Choice xmlns:v="urn:schemas-microsoft-com:vml" Requires="v">
                <p:oleObj spid="_x0000_s6224" name="Acrobat Document" r:id="rId5" imgW="6415811" imgH="4533492" progId="AcroExch.Document.DC">
                  <p:embed/>
                </p:oleObj>
              </mc:Choice>
              <mc:Fallback>
                <p:oleObj name="Acrobat Document" r:id="rId5" imgW="6415811" imgH="4533492" progId="AcroExch.Document.DC">
                  <p:embed/>
                  <p:pic>
                    <p:nvPicPr>
                      <p:cNvPr id="0" name=""/>
                      <p:cNvPicPr/>
                      <p:nvPr/>
                    </p:nvPicPr>
                    <p:blipFill>
                      <a:blip r:embed="rId6"/>
                      <a:stretch>
                        <a:fillRect/>
                      </a:stretch>
                    </p:blipFill>
                    <p:spPr>
                      <a:xfrm>
                        <a:off x="-106680" y="2160876"/>
                        <a:ext cx="6415088" cy="4533900"/>
                      </a:xfrm>
                      <a:prstGeom prst="rect">
                        <a:avLst/>
                      </a:prstGeom>
                    </p:spPr>
                  </p:pic>
                </p:oleObj>
              </mc:Fallback>
            </mc:AlternateContent>
          </a:graphicData>
        </a:graphic>
      </p:graphicFrame>
    </p:spTree>
    <p:extLst>
      <p:ext uri="{BB962C8B-B14F-4D97-AF65-F5344CB8AC3E}">
        <p14:creationId xmlns:p14="http://schemas.microsoft.com/office/powerpoint/2010/main" val="539048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01688" y="-223599"/>
            <a:ext cx="10515600" cy="1325563"/>
          </a:xfrm>
        </p:spPr>
        <p:txBody>
          <a:bodyPr/>
          <a:lstStyle/>
          <a:p>
            <a:r>
              <a:rPr lang="fr-FR" dirty="0" smtClean="0"/>
              <a:t>Discussion</a:t>
            </a:r>
            <a:endParaRPr lang="fr-FR" dirty="0"/>
          </a:p>
        </p:txBody>
      </p:sp>
      <p:graphicFrame>
        <p:nvGraphicFramePr>
          <p:cNvPr id="4" name="Tableau 3"/>
          <p:cNvGraphicFramePr>
            <a:graphicFrameLocks noGrp="1"/>
          </p:cNvGraphicFramePr>
          <p:nvPr>
            <p:extLst>
              <p:ext uri="{D42A27DB-BD31-4B8C-83A1-F6EECF244321}">
                <p14:modId xmlns:p14="http://schemas.microsoft.com/office/powerpoint/2010/main" val="82289986"/>
              </p:ext>
            </p:extLst>
          </p:nvPr>
        </p:nvGraphicFramePr>
        <p:xfrm>
          <a:off x="162838" y="764081"/>
          <a:ext cx="11874675" cy="6096000"/>
        </p:xfrm>
        <a:graphic>
          <a:graphicData uri="http://schemas.openxmlformats.org/drawingml/2006/table">
            <a:tbl>
              <a:tblPr firstRow="1" firstCol="1" bandRow="1">
                <a:tableStyleId>{5940675A-B579-460E-94D1-54222C63F5DA}</a:tableStyleId>
              </a:tblPr>
              <a:tblGrid>
                <a:gridCol w="1487205">
                  <a:extLst>
                    <a:ext uri="{9D8B030D-6E8A-4147-A177-3AD203B41FA5}">
                      <a16:colId xmlns:a16="http://schemas.microsoft.com/office/drawing/2014/main" val="4230046556"/>
                    </a:ext>
                  </a:extLst>
                </a:gridCol>
                <a:gridCol w="1487205">
                  <a:extLst>
                    <a:ext uri="{9D8B030D-6E8A-4147-A177-3AD203B41FA5}">
                      <a16:colId xmlns:a16="http://schemas.microsoft.com/office/drawing/2014/main" val="560251999"/>
                    </a:ext>
                  </a:extLst>
                </a:gridCol>
                <a:gridCol w="1487205">
                  <a:extLst>
                    <a:ext uri="{9D8B030D-6E8A-4147-A177-3AD203B41FA5}">
                      <a16:colId xmlns:a16="http://schemas.microsoft.com/office/drawing/2014/main" val="4271181426"/>
                    </a:ext>
                  </a:extLst>
                </a:gridCol>
                <a:gridCol w="1487205">
                  <a:extLst>
                    <a:ext uri="{9D8B030D-6E8A-4147-A177-3AD203B41FA5}">
                      <a16:colId xmlns:a16="http://schemas.microsoft.com/office/drawing/2014/main" val="2983896974"/>
                    </a:ext>
                  </a:extLst>
                </a:gridCol>
                <a:gridCol w="1628462">
                  <a:extLst>
                    <a:ext uri="{9D8B030D-6E8A-4147-A177-3AD203B41FA5}">
                      <a16:colId xmlns:a16="http://schemas.microsoft.com/office/drawing/2014/main" val="4233479"/>
                    </a:ext>
                  </a:extLst>
                </a:gridCol>
                <a:gridCol w="1628462">
                  <a:extLst>
                    <a:ext uri="{9D8B030D-6E8A-4147-A177-3AD203B41FA5}">
                      <a16:colId xmlns:a16="http://schemas.microsoft.com/office/drawing/2014/main" val="3678044967"/>
                    </a:ext>
                  </a:extLst>
                </a:gridCol>
                <a:gridCol w="1372363">
                  <a:extLst>
                    <a:ext uri="{9D8B030D-6E8A-4147-A177-3AD203B41FA5}">
                      <a16:colId xmlns:a16="http://schemas.microsoft.com/office/drawing/2014/main" val="3968759776"/>
                    </a:ext>
                  </a:extLst>
                </a:gridCol>
                <a:gridCol w="1296568">
                  <a:extLst>
                    <a:ext uri="{9D8B030D-6E8A-4147-A177-3AD203B41FA5}">
                      <a16:colId xmlns:a16="http://schemas.microsoft.com/office/drawing/2014/main" val="3887658078"/>
                    </a:ext>
                  </a:extLst>
                </a:gridCol>
              </a:tblGrid>
              <a:tr h="430980">
                <a:tc>
                  <a:txBody>
                    <a:bodyPr/>
                    <a:lstStyle/>
                    <a:p>
                      <a:pPr algn="ctr">
                        <a:spcAft>
                          <a:spcPts val="0"/>
                        </a:spcAft>
                      </a:pPr>
                      <a:r>
                        <a:rPr lang="en-US" sz="2000" dirty="0">
                          <a:effectLst/>
                        </a:rPr>
                        <a:t>Substrate</a:t>
                      </a:r>
                      <a:endParaRPr lang="en-US" sz="32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dirty="0" smtClean="0">
                          <a:effectLst/>
                        </a:rPr>
                        <a:t>Parameters </a:t>
                      </a:r>
                      <a:endParaRPr lang="en-US" sz="32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dirty="0">
                          <a:effectLst/>
                        </a:rPr>
                        <a:t>Water</a:t>
                      </a:r>
                      <a:endParaRPr lang="en-US" sz="32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dirty="0" err="1">
                          <a:effectLst/>
                        </a:rPr>
                        <a:t>Formamide</a:t>
                      </a:r>
                      <a:endParaRPr lang="en-US" sz="32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dirty="0">
                          <a:effectLst/>
                        </a:rPr>
                        <a:t>Glycerol</a:t>
                      </a:r>
                      <a:endParaRPr lang="en-US" sz="32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dirty="0">
                          <a:effectLst/>
                        </a:rPr>
                        <a:t>Ethylene carbonate</a:t>
                      </a:r>
                      <a:endParaRPr lang="en-US" sz="32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dirty="0">
                          <a:effectLst/>
                        </a:rPr>
                        <a:t>Methylene iodide</a:t>
                      </a:r>
                      <a:endParaRPr lang="en-US" sz="32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dirty="0">
                          <a:effectLst/>
                        </a:rPr>
                        <a:t>Methyl benzoate</a:t>
                      </a:r>
                      <a:endParaRPr lang="en-US" sz="32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781573600"/>
                  </a:ext>
                </a:extLst>
              </a:tr>
              <a:tr h="258589">
                <a:tc rowSpan="3">
                  <a:txBody>
                    <a:bodyPr/>
                    <a:lstStyle/>
                    <a:p>
                      <a:pPr algn="l">
                        <a:spcAft>
                          <a:spcPts val="0"/>
                        </a:spcAft>
                      </a:pPr>
                      <a:r>
                        <a:rPr lang="en-US" sz="2800" dirty="0">
                          <a:effectLst/>
                        </a:rPr>
                        <a:t>Glass</a:t>
                      </a:r>
                      <a:endParaRPr lang="en-US" sz="4000" b="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i="1" dirty="0">
                          <a:effectLst/>
                        </a:rPr>
                        <a:t>f</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1.18</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1.19</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0.53</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0.32</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1.32</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dirty="0">
                          <a:effectLst/>
                        </a:rPr>
                        <a:t>0.56</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164769608"/>
                  </a:ext>
                </a:extLst>
              </a:tr>
              <a:tr h="258589">
                <a:tc vMerge="1">
                  <a:txBody>
                    <a:bodyPr/>
                    <a:lstStyle/>
                    <a:p>
                      <a:endParaRPr lang="fr-FR"/>
                    </a:p>
                  </a:txBody>
                  <a:tcPr/>
                </a:tc>
                <a:tc>
                  <a:txBody>
                    <a:bodyPr/>
                    <a:lstStyle/>
                    <a:p>
                      <a:pPr algn="ctr">
                        <a:spcAft>
                          <a:spcPts val="0"/>
                        </a:spcAft>
                      </a:pPr>
                      <a:r>
                        <a:rPr lang="en-US" sz="2000" i="1">
                          <a:effectLst/>
                        </a:rPr>
                        <a:t>&lt; d &gt; (Å)</a:t>
                      </a:r>
                      <a:endParaRPr lang="en-US" sz="3200" i="1">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3.56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3.86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5.07</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4.80</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3.87</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4.14</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1346765434"/>
                  </a:ext>
                </a:extLst>
              </a:tr>
              <a:tr h="258589">
                <a:tc vMerge="1">
                  <a:txBody>
                    <a:bodyPr/>
                    <a:lstStyle/>
                    <a:p>
                      <a:endParaRPr lang="fr-FR"/>
                    </a:p>
                  </a:txBody>
                  <a:tcPr/>
                </a:tc>
                <a:tc>
                  <a:txBody>
                    <a:bodyPr/>
                    <a:lstStyle/>
                    <a:p>
                      <a:pPr algn="ctr">
                        <a:spcAft>
                          <a:spcPts val="0"/>
                        </a:spcAft>
                      </a:pPr>
                      <a:r>
                        <a:rPr lang="en-US" sz="2000" i="1">
                          <a:effectLst/>
                        </a:rPr>
                        <a:t>R²</a:t>
                      </a:r>
                      <a:endParaRPr lang="en-US" sz="3200" i="1">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0.9870</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0.9619</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0.9683</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0.9902</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0.8724</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0.9863</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2415275054"/>
                  </a:ext>
                </a:extLst>
              </a:tr>
              <a:tr h="258589">
                <a:tc rowSpan="3">
                  <a:txBody>
                    <a:bodyPr/>
                    <a:lstStyle/>
                    <a:p>
                      <a:pPr algn="l">
                        <a:spcAft>
                          <a:spcPts val="0"/>
                        </a:spcAft>
                      </a:pPr>
                      <a:r>
                        <a:rPr lang="en-US" sz="2800" dirty="0">
                          <a:effectLst/>
                        </a:rPr>
                        <a:t>PTFE</a:t>
                      </a:r>
                      <a:endParaRPr lang="en-US" sz="4000" b="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i="1" dirty="0">
                          <a:effectLst/>
                        </a:rPr>
                        <a:t>f</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3.00</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0.50</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0.84</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0.85</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0.26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0.71</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1661309609"/>
                  </a:ext>
                </a:extLst>
              </a:tr>
              <a:tr h="258589">
                <a:tc vMerge="1">
                  <a:txBody>
                    <a:bodyPr/>
                    <a:lstStyle/>
                    <a:p>
                      <a:endParaRPr lang="fr-FR"/>
                    </a:p>
                  </a:txBody>
                  <a:tcPr/>
                </a:tc>
                <a:tc>
                  <a:txBody>
                    <a:bodyPr/>
                    <a:lstStyle/>
                    <a:p>
                      <a:pPr algn="ctr">
                        <a:spcAft>
                          <a:spcPts val="0"/>
                        </a:spcAft>
                      </a:pPr>
                      <a:r>
                        <a:rPr lang="en-US" sz="2000" i="1" dirty="0">
                          <a:effectLst/>
                        </a:rPr>
                        <a:t>&lt; d &gt; (Å)</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3.60</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20.09</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9.06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9.73</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56.03</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9.19</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3643246959"/>
                  </a:ext>
                </a:extLst>
              </a:tr>
              <a:tr h="258589">
                <a:tc vMerge="1">
                  <a:txBody>
                    <a:bodyPr/>
                    <a:lstStyle/>
                    <a:p>
                      <a:endParaRPr lang="fr-FR"/>
                    </a:p>
                  </a:txBody>
                  <a:tcPr/>
                </a:tc>
                <a:tc>
                  <a:txBody>
                    <a:bodyPr/>
                    <a:lstStyle/>
                    <a:p>
                      <a:pPr algn="ctr">
                        <a:spcAft>
                          <a:spcPts val="0"/>
                        </a:spcAft>
                      </a:pPr>
                      <a:r>
                        <a:rPr lang="en-US" sz="2000" i="1" dirty="0">
                          <a:effectLst/>
                        </a:rPr>
                        <a:t>R²</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0.9886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0.9069</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0.9695</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0.9941</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0.7488</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0.9375</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1643603614"/>
                  </a:ext>
                </a:extLst>
              </a:tr>
              <a:tr h="258589">
                <a:tc rowSpan="3">
                  <a:txBody>
                    <a:bodyPr/>
                    <a:lstStyle/>
                    <a:p>
                      <a:pPr algn="l">
                        <a:spcAft>
                          <a:spcPts val="0"/>
                        </a:spcAft>
                      </a:pPr>
                      <a:r>
                        <a:rPr lang="en-US" sz="2800" dirty="0">
                          <a:effectLst/>
                        </a:rPr>
                        <a:t>Stainless steel</a:t>
                      </a:r>
                      <a:endParaRPr lang="en-US" sz="4000" b="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i="1" dirty="0">
                          <a:effectLst/>
                        </a:rPr>
                        <a:t>f</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3.25</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2.16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1.38</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1.83</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1.57</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0.56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1303020292"/>
                  </a:ext>
                </a:extLst>
              </a:tr>
              <a:tr h="258589">
                <a:tc vMerge="1">
                  <a:txBody>
                    <a:bodyPr/>
                    <a:lstStyle/>
                    <a:p>
                      <a:endParaRPr lang="fr-FR"/>
                    </a:p>
                  </a:txBody>
                  <a:tcPr/>
                </a:tc>
                <a:tc>
                  <a:txBody>
                    <a:bodyPr/>
                    <a:lstStyle/>
                    <a:p>
                      <a:pPr algn="ctr">
                        <a:spcAft>
                          <a:spcPts val="0"/>
                        </a:spcAft>
                      </a:pPr>
                      <a:r>
                        <a:rPr lang="en-US" sz="2000" i="1" dirty="0">
                          <a:effectLst/>
                        </a:rPr>
                        <a:t>&lt; d &gt; (Å)</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3.00</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3.67</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4.66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4.69</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3.70</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4.21</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4068416946"/>
                  </a:ext>
                </a:extLst>
              </a:tr>
              <a:tr h="258589">
                <a:tc vMerge="1">
                  <a:txBody>
                    <a:bodyPr/>
                    <a:lstStyle/>
                    <a:p>
                      <a:endParaRPr lang="fr-FR"/>
                    </a:p>
                  </a:txBody>
                  <a:tcPr/>
                </a:tc>
                <a:tc>
                  <a:txBody>
                    <a:bodyPr/>
                    <a:lstStyle/>
                    <a:p>
                      <a:pPr algn="ctr">
                        <a:spcAft>
                          <a:spcPts val="0"/>
                        </a:spcAft>
                      </a:pPr>
                      <a:r>
                        <a:rPr lang="en-US" sz="2000" i="1" dirty="0">
                          <a:effectLst/>
                        </a:rPr>
                        <a:t>R²</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0.9996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0.9716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0.9871</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0.9983</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0.9880</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0.9076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3302094231"/>
                  </a:ext>
                </a:extLst>
              </a:tr>
              <a:tr h="258589">
                <a:tc rowSpan="3">
                  <a:txBody>
                    <a:bodyPr/>
                    <a:lstStyle/>
                    <a:p>
                      <a:pPr algn="l">
                        <a:spcAft>
                          <a:spcPts val="0"/>
                        </a:spcAft>
                      </a:pPr>
                      <a:r>
                        <a:rPr lang="en-US" sz="2800" dirty="0">
                          <a:effectLst/>
                        </a:rPr>
                        <a:t>Brass</a:t>
                      </a:r>
                      <a:endParaRPr lang="en-US" sz="4000" b="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i="1" dirty="0">
                          <a:effectLst/>
                        </a:rPr>
                        <a:t>f</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2.14</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2.16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0.92</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2.05</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1.36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0.19</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1635184845"/>
                  </a:ext>
                </a:extLst>
              </a:tr>
              <a:tr h="258589">
                <a:tc vMerge="1">
                  <a:txBody>
                    <a:bodyPr/>
                    <a:lstStyle/>
                    <a:p>
                      <a:endParaRPr lang="fr-FR"/>
                    </a:p>
                  </a:txBody>
                  <a:tcPr/>
                </a:tc>
                <a:tc>
                  <a:txBody>
                    <a:bodyPr/>
                    <a:lstStyle/>
                    <a:p>
                      <a:pPr algn="ctr">
                        <a:spcAft>
                          <a:spcPts val="0"/>
                        </a:spcAft>
                      </a:pPr>
                      <a:r>
                        <a:rPr lang="en-US" sz="2000" i="1" dirty="0">
                          <a:effectLst/>
                        </a:rPr>
                        <a:t>&lt; d &gt; (Å)</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3.09</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3.38</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4.96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4.36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3.32</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4.33</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2529906684"/>
                  </a:ext>
                </a:extLst>
              </a:tr>
              <a:tr h="258589">
                <a:tc vMerge="1">
                  <a:txBody>
                    <a:bodyPr/>
                    <a:lstStyle/>
                    <a:p>
                      <a:endParaRPr lang="fr-FR"/>
                    </a:p>
                  </a:txBody>
                  <a:tcPr/>
                </a:tc>
                <a:tc>
                  <a:txBody>
                    <a:bodyPr/>
                    <a:lstStyle/>
                    <a:p>
                      <a:pPr algn="ctr">
                        <a:spcAft>
                          <a:spcPts val="0"/>
                        </a:spcAft>
                      </a:pPr>
                      <a:r>
                        <a:rPr lang="en-US" sz="2000" i="1" dirty="0">
                          <a:effectLst/>
                        </a:rPr>
                        <a:t>R²</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0.9898</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0.9920</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0.9584</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0.9841</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0.9862</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1 (*)</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655055594"/>
                  </a:ext>
                </a:extLst>
              </a:tr>
              <a:tr h="258589">
                <a:tc rowSpan="3">
                  <a:txBody>
                    <a:bodyPr/>
                    <a:lstStyle/>
                    <a:p>
                      <a:pPr algn="l">
                        <a:spcAft>
                          <a:spcPts val="0"/>
                        </a:spcAft>
                      </a:pPr>
                      <a:r>
                        <a:rPr lang="en-US" sz="2800" dirty="0">
                          <a:effectLst/>
                        </a:rPr>
                        <a:t>Alumina</a:t>
                      </a:r>
                      <a:endParaRPr lang="en-US" sz="4000" b="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i="1" dirty="0">
                          <a:effectLst/>
                        </a:rPr>
                        <a:t>f</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n.a.</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1.41</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1.20</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1.25</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1.41</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0.09</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3946126755"/>
                  </a:ext>
                </a:extLst>
              </a:tr>
              <a:tr h="258589">
                <a:tc vMerge="1">
                  <a:txBody>
                    <a:bodyPr/>
                    <a:lstStyle/>
                    <a:p>
                      <a:endParaRPr lang="fr-FR"/>
                    </a:p>
                  </a:txBody>
                  <a:tcPr/>
                </a:tc>
                <a:tc>
                  <a:txBody>
                    <a:bodyPr/>
                    <a:lstStyle/>
                    <a:p>
                      <a:pPr algn="ctr">
                        <a:spcAft>
                          <a:spcPts val="0"/>
                        </a:spcAft>
                      </a:pPr>
                      <a:r>
                        <a:rPr lang="en-US" sz="2000" i="1" dirty="0">
                          <a:effectLst/>
                        </a:rPr>
                        <a:t>&lt; d &gt; (Å)</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n.a.</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4.21</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4.99</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4.80</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3.51</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4.96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1224490767"/>
                  </a:ext>
                </a:extLst>
              </a:tr>
              <a:tr h="258589">
                <a:tc vMerge="1">
                  <a:txBody>
                    <a:bodyPr/>
                    <a:lstStyle/>
                    <a:p>
                      <a:endParaRPr lang="fr-FR"/>
                    </a:p>
                  </a:txBody>
                  <a:tcPr/>
                </a:tc>
                <a:tc>
                  <a:txBody>
                    <a:bodyPr/>
                    <a:lstStyle/>
                    <a:p>
                      <a:pPr algn="ctr">
                        <a:spcAft>
                          <a:spcPts val="0"/>
                        </a:spcAft>
                      </a:pPr>
                      <a:r>
                        <a:rPr lang="en-US" sz="2000" i="1" dirty="0">
                          <a:effectLst/>
                        </a:rPr>
                        <a:t>R²</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n.a.</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0.9957</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0.9561</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0.9998</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0.9995</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1(*)</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2924141706"/>
                  </a:ext>
                </a:extLst>
              </a:tr>
              <a:tr h="258589">
                <a:tc rowSpan="3">
                  <a:txBody>
                    <a:bodyPr/>
                    <a:lstStyle/>
                    <a:p>
                      <a:pPr algn="l">
                        <a:spcAft>
                          <a:spcPts val="0"/>
                        </a:spcAft>
                      </a:pPr>
                      <a:r>
                        <a:rPr lang="en-US" sz="2800" dirty="0">
                          <a:effectLst/>
                        </a:rPr>
                        <a:t>Zirconia</a:t>
                      </a:r>
                      <a:endParaRPr lang="en-US" sz="4000" b="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i="1" dirty="0">
                          <a:effectLst/>
                        </a:rPr>
                        <a:t>f</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n.a.</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n.a.</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0.90</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1.48</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0.30</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n.a.</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2297037993"/>
                  </a:ext>
                </a:extLst>
              </a:tr>
              <a:tr h="258589">
                <a:tc vMerge="1">
                  <a:txBody>
                    <a:bodyPr/>
                    <a:lstStyle/>
                    <a:p>
                      <a:endParaRPr lang="fr-FR"/>
                    </a:p>
                  </a:txBody>
                  <a:tcPr/>
                </a:tc>
                <a:tc>
                  <a:txBody>
                    <a:bodyPr/>
                    <a:lstStyle/>
                    <a:p>
                      <a:pPr algn="ctr">
                        <a:spcAft>
                          <a:spcPts val="0"/>
                        </a:spcAft>
                      </a:pPr>
                      <a:r>
                        <a:rPr lang="en-US" sz="2000" i="1" dirty="0">
                          <a:effectLst/>
                        </a:rPr>
                        <a:t>&lt; d &gt; (Å)</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n.a.</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n.a.</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4.06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5.20</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3.88</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n.a.</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2792238888"/>
                  </a:ext>
                </a:extLst>
              </a:tr>
              <a:tr h="258589">
                <a:tc vMerge="1">
                  <a:txBody>
                    <a:bodyPr/>
                    <a:lstStyle/>
                    <a:p>
                      <a:endParaRPr lang="fr-FR"/>
                    </a:p>
                  </a:txBody>
                  <a:tcPr/>
                </a:tc>
                <a:tc>
                  <a:txBody>
                    <a:bodyPr/>
                    <a:lstStyle/>
                    <a:p>
                      <a:pPr algn="ctr">
                        <a:spcAft>
                          <a:spcPts val="0"/>
                        </a:spcAft>
                      </a:pPr>
                      <a:r>
                        <a:rPr lang="en-US" sz="2000" i="1" dirty="0">
                          <a:effectLst/>
                        </a:rPr>
                        <a:t>R²</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n.a.</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n.a.</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0.9774</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0.9967</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0.9139</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dirty="0" err="1">
                          <a:effectLst/>
                        </a:rPr>
                        <a:t>n.a</a:t>
                      </a:r>
                      <a:r>
                        <a:rPr lang="en-US" sz="2000" dirty="0">
                          <a:effectLst/>
                        </a:rPr>
                        <a:t>.</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1099426453"/>
                  </a:ext>
                </a:extLst>
              </a:tr>
            </a:tbl>
          </a:graphicData>
        </a:graphic>
      </p:graphicFrame>
      <p:sp>
        <p:nvSpPr>
          <p:cNvPr id="6" name="ZoneTexte 5"/>
          <p:cNvSpPr txBox="1"/>
          <p:nvPr/>
        </p:nvSpPr>
        <p:spPr>
          <a:xfrm>
            <a:off x="11125200" y="0"/>
            <a:ext cx="1066800" cy="215444"/>
          </a:xfrm>
          <a:prstGeom prst="rect">
            <a:avLst/>
          </a:prstGeom>
          <a:noFill/>
        </p:spPr>
        <p:txBody>
          <a:bodyPr wrap="square" rtlCol="0">
            <a:spAutoFit/>
          </a:bodyPr>
          <a:lstStyle/>
          <a:p>
            <a:pPr algn="r"/>
            <a:r>
              <a:rPr lang="fr-FR" sz="800" dirty="0" err="1" smtClean="0">
                <a:latin typeface="Times" panose="02020603050405020304" pitchFamily="18" charset="0"/>
                <a:cs typeface="Times" panose="02020603050405020304" pitchFamily="18" charset="0"/>
              </a:rPr>
              <a:t>Duchemin</a:t>
            </a:r>
            <a:r>
              <a:rPr lang="fr-FR" sz="800" dirty="0" smtClean="0">
                <a:latin typeface="Times" panose="02020603050405020304" pitchFamily="18" charset="0"/>
                <a:cs typeface="Times" panose="02020603050405020304" pitchFamily="18" charset="0"/>
              </a:rPr>
              <a:t>, 2021</a:t>
            </a:r>
            <a:endParaRPr lang="fr-FR" sz="8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439182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01688" y="-223599"/>
            <a:ext cx="10515600" cy="1325563"/>
          </a:xfrm>
        </p:spPr>
        <p:txBody>
          <a:bodyPr/>
          <a:lstStyle/>
          <a:p>
            <a:r>
              <a:rPr lang="fr-FR" dirty="0" smtClean="0"/>
              <a:t>Discussion</a:t>
            </a:r>
            <a:endParaRPr lang="fr-FR" dirty="0"/>
          </a:p>
        </p:txBody>
      </p:sp>
      <p:graphicFrame>
        <p:nvGraphicFramePr>
          <p:cNvPr id="4" name="Tableau 3"/>
          <p:cNvGraphicFramePr>
            <a:graphicFrameLocks noGrp="1"/>
          </p:cNvGraphicFramePr>
          <p:nvPr>
            <p:extLst>
              <p:ext uri="{D42A27DB-BD31-4B8C-83A1-F6EECF244321}">
                <p14:modId xmlns:p14="http://schemas.microsoft.com/office/powerpoint/2010/main" val="1344180840"/>
              </p:ext>
            </p:extLst>
          </p:nvPr>
        </p:nvGraphicFramePr>
        <p:xfrm>
          <a:off x="162838" y="764081"/>
          <a:ext cx="11874675" cy="6096000"/>
        </p:xfrm>
        <a:graphic>
          <a:graphicData uri="http://schemas.openxmlformats.org/drawingml/2006/table">
            <a:tbl>
              <a:tblPr firstRow="1" firstCol="1" bandRow="1">
                <a:tableStyleId>{5940675A-B579-460E-94D1-54222C63F5DA}</a:tableStyleId>
              </a:tblPr>
              <a:tblGrid>
                <a:gridCol w="1487205">
                  <a:extLst>
                    <a:ext uri="{9D8B030D-6E8A-4147-A177-3AD203B41FA5}">
                      <a16:colId xmlns:a16="http://schemas.microsoft.com/office/drawing/2014/main" val="4230046556"/>
                    </a:ext>
                  </a:extLst>
                </a:gridCol>
                <a:gridCol w="1487205">
                  <a:extLst>
                    <a:ext uri="{9D8B030D-6E8A-4147-A177-3AD203B41FA5}">
                      <a16:colId xmlns:a16="http://schemas.microsoft.com/office/drawing/2014/main" val="560251999"/>
                    </a:ext>
                  </a:extLst>
                </a:gridCol>
                <a:gridCol w="1487205">
                  <a:extLst>
                    <a:ext uri="{9D8B030D-6E8A-4147-A177-3AD203B41FA5}">
                      <a16:colId xmlns:a16="http://schemas.microsoft.com/office/drawing/2014/main" val="4271181426"/>
                    </a:ext>
                  </a:extLst>
                </a:gridCol>
                <a:gridCol w="1487205">
                  <a:extLst>
                    <a:ext uri="{9D8B030D-6E8A-4147-A177-3AD203B41FA5}">
                      <a16:colId xmlns:a16="http://schemas.microsoft.com/office/drawing/2014/main" val="2983896974"/>
                    </a:ext>
                  </a:extLst>
                </a:gridCol>
                <a:gridCol w="1628462">
                  <a:extLst>
                    <a:ext uri="{9D8B030D-6E8A-4147-A177-3AD203B41FA5}">
                      <a16:colId xmlns:a16="http://schemas.microsoft.com/office/drawing/2014/main" val="4233479"/>
                    </a:ext>
                  </a:extLst>
                </a:gridCol>
                <a:gridCol w="1628462">
                  <a:extLst>
                    <a:ext uri="{9D8B030D-6E8A-4147-A177-3AD203B41FA5}">
                      <a16:colId xmlns:a16="http://schemas.microsoft.com/office/drawing/2014/main" val="3678044967"/>
                    </a:ext>
                  </a:extLst>
                </a:gridCol>
                <a:gridCol w="1372363">
                  <a:extLst>
                    <a:ext uri="{9D8B030D-6E8A-4147-A177-3AD203B41FA5}">
                      <a16:colId xmlns:a16="http://schemas.microsoft.com/office/drawing/2014/main" val="3968759776"/>
                    </a:ext>
                  </a:extLst>
                </a:gridCol>
                <a:gridCol w="1296568">
                  <a:extLst>
                    <a:ext uri="{9D8B030D-6E8A-4147-A177-3AD203B41FA5}">
                      <a16:colId xmlns:a16="http://schemas.microsoft.com/office/drawing/2014/main" val="3887658078"/>
                    </a:ext>
                  </a:extLst>
                </a:gridCol>
              </a:tblGrid>
              <a:tr h="430980">
                <a:tc>
                  <a:txBody>
                    <a:bodyPr/>
                    <a:lstStyle/>
                    <a:p>
                      <a:pPr algn="ctr">
                        <a:spcAft>
                          <a:spcPts val="0"/>
                        </a:spcAft>
                      </a:pPr>
                      <a:r>
                        <a:rPr lang="en-US" sz="2000" dirty="0">
                          <a:effectLst/>
                        </a:rPr>
                        <a:t>Substrate</a:t>
                      </a:r>
                      <a:endParaRPr lang="en-US" sz="32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dirty="0" smtClean="0">
                          <a:effectLst/>
                        </a:rPr>
                        <a:t>Parameters </a:t>
                      </a:r>
                      <a:endParaRPr lang="en-US" sz="32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dirty="0">
                          <a:effectLst/>
                        </a:rPr>
                        <a:t>Water</a:t>
                      </a:r>
                      <a:endParaRPr lang="en-US" sz="32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dirty="0" err="1">
                          <a:effectLst/>
                        </a:rPr>
                        <a:t>Formamide</a:t>
                      </a:r>
                      <a:endParaRPr lang="en-US" sz="32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dirty="0">
                          <a:effectLst/>
                        </a:rPr>
                        <a:t>Glycerol</a:t>
                      </a:r>
                      <a:endParaRPr lang="en-US" sz="32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dirty="0">
                          <a:effectLst/>
                        </a:rPr>
                        <a:t>Ethylene carbonate</a:t>
                      </a:r>
                      <a:endParaRPr lang="en-US" sz="32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dirty="0">
                          <a:effectLst/>
                        </a:rPr>
                        <a:t>Methylene iodide</a:t>
                      </a:r>
                      <a:endParaRPr lang="en-US" sz="32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dirty="0">
                          <a:effectLst/>
                        </a:rPr>
                        <a:t>Methyl benzoate</a:t>
                      </a:r>
                      <a:endParaRPr lang="en-US" sz="32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781573600"/>
                  </a:ext>
                </a:extLst>
              </a:tr>
              <a:tr h="258589">
                <a:tc rowSpan="3">
                  <a:txBody>
                    <a:bodyPr/>
                    <a:lstStyle/>
                    <a:p>
                      <a:pPr algn="l">
                        <a:spcAft>
                          <a:spcPts val="0"/>
                        </a:spcAft>
                      </a:pPr>
                      <a:r>
                        <a:rPr lang="en-US" sz="2800" dirty="0">
                          <a:effectLst/>
                        </a:rPr>
                        <a:t>Glass</a:t>
                      </a:r>
                      <a:endParaRPr lang="en-US" sz="4000" b="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i="1" dirty="0">
                          <a:effectLst/>
                        </a:rPr>
                        <a:t>f</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solidFill>
                      <a:srgbClr val="FFC000"/>
                    </a:solidFill>
                  </a:tcPr>
                </a:tc>
                <a:tc>
                  <a:txBody>
                    <a:bodyPr/>
                    <a:lstStyle/>
                    <a:p>
                      <a:pPr algn="ctr">
                        <a:spcAft>
                          <a:spcPts val="0"/>
                        </a:spcAft>
                      </a:pPr>
                      <a:r>
                        <a:rPr lang="en-US" sz="2000" dirty="0">
                          <a:effectLst/>
                        </a:rPr>
                        <a:t>1.18</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a:effectLst/>
                        </a:rPr>
                        <a:t>1.19</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a:effectLst/>
                        </a:rPr>
                        <a:t>0.53</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a:effectLst/>
                        </a:rPr>
                        <a:t>0.32</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a:effectLst/>
                        </a:rPr>
                        <a:t>1.32</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a:effectLst/>
                        </a:rPr>
                        <a:t>0.56</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extLst>
                  <a:ext uri="{0D108BD9-81ED-4DB2-BD59-A6C34878D82A}">
                    <a16:rowId xmlns:a16="http://schemas.microsoft.com/office/drawing/2014/main" val="164769608"/>
                  </a:ext>
                </a:extLst>
              </a:tr>
              <a:tr h="258589">
                <a:tc vMerge="1">
                  <a:txBody>
                    <a:bodyPr/>
                    <a:lstStyle/>
                    <a:p>
                      <a:endParaRPr lang="fr-FR"/>
                    </a:p>
                  </a:txBody>
                  <a:tcPr/>
                </a:tc>
                <a:tc>
                  <a:txBody>
                    <a:bodyPr/>
                    <a:lstStyle/>
                    <a:p>
                      <a:pPr algn="ctr">
                        <a:spcAft>
                          <a:spcPts val="0"/>
                        </a:spcAft>
                      </a:pPr>
                      <a:r>
                        <a:rPr lang="en-US" sz="2000" i="1" dirty="0">
                          <a:effectLst/>
                        </a:rPr>
                        <a:t>&lt; d &gt; (Å)</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3.56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3.86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5.07</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4.80</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3.87</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4.14</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1346765434"/>
                  </a:ext>
                </a:extLst>
              </a:tr>
              <a:tr h="258589">
                <a:tc vMerge="1">
                  <a:txBody>
                    <a:bodyPr/>
                    <a:lstStyle/>
                    <a:p>
                      <a:endParaRPr lang="fr-FR"/>
                    </a:p>
                  </a:txBody>
                  <a:tcPr/>
                </a:tc>
                <a:tc>
                  <a:txBody>
                    <a:bodyPr/>
                    <a:lstStyle/>
                    <a:p>
                      <a:pPr algn="ctr">
                        <a:spcAft>
                          <a:spcPts val="0"/>
                        </a:spcAft>
                      </a:pPr>
                      <a:r>
                        <a:rPr lang="en-US" sz="2000" i="1" dirty="0">
                          <a:effectLst/>
                        </a:rPr>
                        <a:t>R²</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0.9870</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0.9619</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0.9683</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0.9902</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0.8724</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0.9863</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2415275054"/>
                  </a:ext>
                </a:extLst>
              </a:tr>
              <a:tr h="258589">
                <a:tc rowSpan="3">
                  <a:txBody>
                    <a:bodyPr/>
                    <a:lstStyle/>
                    <a:p>
                      <a:pPr algn="l">
                        <a:spcAft>
                          <a:spcPts val="0"/>
                        </a:spcAft>
                      </a:pPr>
                      <a:r>
                        <a:rPr lang="en-US" sz="2800" dirty="0">
                          <a:effectLst/>
                        </a:rPr>
                        <a:t>PTFE</a:t>
                      </a:r>
                      <a:endParaRPr lang="en-US" sz="4000" b="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i="1" dirty="0">
                          <a:effectLst/>
                        </a:rPr>
                        <a:t>f</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solidFill>
                      <a:srgbClr val="FFC000"/>
                    </a:solidFill>
                  </a:tcPr>
                </a:tc>
                <a:tc>
                  <a:txBody>
                    <a:bodyPr/>
                    <a:lstStyle/>
                    <a:p>
                      <a:pPr algn="ctr">
                        <a:spcAft>
                          <a:spcPts val="0"/>
                        </a:spcAft>
                      </a:pPr>
                      <a:r>
                        <a:rPr lang="en-US" sz="2000" dirty="0">
                          <a:effectLst/>
                        </a:rPr>
                        <a:t>3.00</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a:effectLst/>
                        </a:rPr>
                        <a:t>0.50</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a:effectLst/>
                        </a:rPr>
                        <a:t>0.84</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a:effectLst/>
                        </a:rPr>
                        <a:t>0.85</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a:effectLst/>
                        </a:rPr>
                        <a:t>0.26</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a:effectLst/>
                        </a:rPr>
                        <a:t>0.71</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extLst>
                  <a:ext uri="{0D108BD9-81ED-4DB2-BD59-A6C34878D82A}">
                    <a16:rowId xmlns:a16="http://schemas.microsoft.com/office/drawing/2014/main" val="1661309609"/>
                  </a:ext>
                </a:extLst>
              </a:tr>
              <a:tr h="258589">
                <a:tc vMerge="1">
                  <a:txBody>
                    <a:bodyPr/>
                    <a:lstStyle/>
                    <a:p>
                      <a:endParaRPr lang="fr-FR"/>
                    </a:p>
                  </a:txBody>
                  <a:tcPr/>
                </a:tc>
                <a:tc>
                  <a:txBody>
                    <a:bodyPr/>
                    <a:lstStyle/>
                    <a:p>
                      <a:pPr algn="ctr">
                        <a:spcAft>
                          <a:spcPts val="0"/>
                        </a:spcAft>
                      </a:pPr>
                      <a:r>
                        <a:rPr lang="en-US" sz="2000" i="1" dirty="0">
                          <a:effectLst/>
                        </a:rPr>
                        <a:t>&lt; d &gt; (Å)</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3.60</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20.09</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9.06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9.73</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56.03</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9.19</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3643246959"/>
                  </a:ext>
                </a:extLst>
              </a:tr>
              <a:tr h="258589">
                <a:tc vMerge="1">
                  <a:txBody>
                    <a:bodyPr/>
                    <a:lstStyle/>
                    <a:p>
                      <a:endParaRPr lang="fr-FR"/>
                    </a:p>
                  </a:txBody>
                  <a:tcPr/>
                </a:tc>
                <a:tc>
                  <a:txBody>
                    <a:bodyPr/>
                    <a:lstStyle/>
                    <a:p>
                      <a:pPr algn="ctr">
                        <a:spcAft>
                          <a:spcPts val="0"/>
                        </a:spcAft>
                      </a:pPr>
                      <a:r>
                        <a:rPr lang="en-US" sz="2000" i="1" dirty="0">
                          <a:effectLst/>
                        </a:rPr>
                        <a:t>R²</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dirty="0">
                          <a:effectLst/>
                        </a:rPr>
                        <a:t>0.9886</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0.9069</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0.9695</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0.9941</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0.7488</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0.9375</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1643603614"/>
                  </a:ext>
                </a:extLst>
              </a:tr>
              <a:tr h="258589">
                <a:tc rowSpan="3">
                  <a:txBody>
                    <a:bodyPr/>
                    <a:lstStyle/>
                    <a:p>
                      <a:pPr algn="l">
                        <a:spcAft>
                          <a:spcPts val="0"/>
                        </a:spcAft>
                      </a:pPr>
                      <a:r>
                        <a:rPr lang="en-US" sz="2800" dirty="0">
                          <a:effectLst/>
                        </a:rPr>
                        <a:t>Stainless steel</a:t>
                      </a:r>
                      <a:endParaRPr lang="en-US" sz="4000" b="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i="1" dirty="0">
                          <a:effectLst/>
                        </a:rPr>
                        <a:t>f</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solidFill>
                      <a:srgbClr val="FFC000"/>
                    </a:solidFill>
                  </a:tcPr>
                </a:tc>
                <a:tc>
                  <a:txBody>
                    <a:bodyPr/>
                    <a:lstStyle/>
                    <a:p>
                      <a:pPr algn="ctr">
                        <a:spcAft>
                          <a:spcPts val="0"/>
                        </a:spcAft>
                      </a:pPr>
                      <a:r>
                        <a:rPr lang="en-US" sz="2000" dirty="0">
                          <a:effectLst/>
                        </a:rPr>
                        <a:t>3.25</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a:effectLst/>
                        </a:rPr>
                        <a:t>2.16</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a:effectLst/>
                        </a:rPr>
                        <a:t>1.38</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a:effectLst/>
                        </a:rPr>
                        <a:t>1.83</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a:effectLst/>
                        </a:rPr>
                        <a:t>1.57</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a:effectLst/>
                        </a:rPr>
                        <a:t>0.56</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extLst>
                  <a:ext uri="{0D108BD9-81ED-4DB2-BD59-A6C34878D82A}">
                    <a16:rowId xmlns:a16="http://schemas.microsoft.com/office/drawing/2014/main" val="1303020292"/>
                  </a:ext>
                </a:extLst>
              </a:tr>
              <a:tr h="258589">
                <a:tc vMerge="1">
                  <a:txBody>
                    <a:bodyPr/>
                    <a:lstStyle/>
                    <a:p>
                      <a:endParaRPr lang="fr-FR"/>
                    </a:p>
                  </a:txBody>
                  <a:tcPr/>
                </a:tc>
                <a:tc>
                  <a:txBody>
                    <a:bodyPr/>
                    <a:lstStyle/>
                    <a:p>
                      <a:pPr algn="ctr">
                        <a:spcAft>
                          <a:spcPts val="0"/>
                        </a:spcAft>
                      </a:pPr>
                      <a:r>
                        <a:rPr lang="en-US" sz="2000" i="1" dirty="0">
                          <a:effectLst/>
                        </a:rPr>
                        <a:t>&lt; d &gt; (Å)</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3.00</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3.67</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4.66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4.69</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3.70</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4.21</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4068416946"/>
                  </a:ext>
                </a:extLst>
              </a:tr>
              <a:tr h="258589">
                <a:tc vMerge="1">
                  <a:txBody>
                    <a:bodyPr/>
                    <a:lstStyle/>
                    <a:p>
                      <a:endParaRPr lang="fr-FR"/>
                    </a:p>
                  </a:txBody>
                  <a:tcPr/>
                </a:tc>
                <a:tc>
                  <a:txBody>
                    <a:bodyPr/>
                    <a:lstStyle/>
                    <a:p>
                      <a:pPr algn="ctr">
                        <a:spcAft>
                          <a:spcPts val="0"/>
                        </a:spcAft>
                      </a:pPr>
                      <a:r>
                        <a:rPr lang="en-US" sz="2000" i="1" dirty="0">
                          <a:effectLst/>
                        </a:rPr>
                        <a:t>R²</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0.9996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0.9716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0.9871</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0.9983</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0.9880</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0.9076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3302094231"/>
                  </a:ext>
                </a:extLst>
              </a:tr>
              <a:tr h="258589">
                <a:tc rowSpan="3">
                  <a:txBody>
                    <a:bodyPr/>
                    <a:lstStyle/>
                    <a:p>
                      <a:pPr algn="l">
                        <a:spcAft>
                          <a:spcPts val="0"/>
                        </a:spcAft>
                      </a:pPr>
                      <a:r>
                        <a:rPr lang="en-US" sz="2800" dirty="0">
                          <a:effectLst/>
                        </a:rPr>
                        <a:t>Brass</a:t>
                      </a:r>
                      <a:endParaRPr lang="en-US" sz="4000" b="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i="1" dirty="0">
                          <a:effectLst/>
                        </a:rPr>
                        <a:t>f</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solidFill>
                      <a:srgbClr val="FFC000"/>
                    </a:solidFill>
                  </a:tcPr>
                </a:tc>
                <a:tc>
                  <a:txBody>
                    <a:bodyPr/>
                    <a:lstStyle/>
                    <a:p>
                      <a:pPr algn="ctr">
                        <a:spcAft>
                          <a:spcPts val="0"/>
                        </a:spcAft>
                      </a:pPr>
                      <a:r>
                        <a:rPr lang="en-US" sz="2000">
                          <a:effectLst/>
                        </a:rPr>
                        <a:t>2.14</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a:effectLst/>
                        </a:rPr>
                        <a:t>2.16</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a:effectLst/>
                        </a:rPr>
                        <a:t>0.92</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a:effectLst/>
                        </a:rPr>
                        <a:t>2.05</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a:effectLst/>
                        </a:rPr>
                        <a:t>1.36</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a:effectLst/>
                        </a:rPr>
                        <a:t>0.19</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extLst>
                  <a:ext uri="{0D108BD9-81ED-4DB2-BD59-A6C34878D82A}">
                    <a16:rowId xmlns:a16="http://schemas.microsoft.com/office/drawing/2014/main" val="1635184845"/>
                  </a:ext>
                </a:extLst>
              </a:tr>
              <a:tr h="258589">
                <a:tc vMerge="1">
                  <a:txBody>
                    <a:bodyPr/>
                    <a:lstStyle/>
                    <a:p>
                      <a:endParaRPr lang="fr-FR"/>
                    </a:p>
                  </a:txBody>
                  <a:tcPr/>
                </a:tc>
                <a:tc>
                  <a:txBody>
                    <a:bodyPr/>
                    <a:lstStyle/>
                    <a:p>
                      <a:pPr algn="ctr">
                        <a:spcAft>
                          <a:spcPts val="0"/>
                        </a:spcAft>
                      </a:pPr>
                      <a:r>
                        <a:rPr lang="en-US" sz="2000" i="1" dirty="0">
                          <a:effectLst/>
                        </a:rPr>
                        <a:t>&lt; d &gt; (Å)</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3.09</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3.38</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4.96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4.36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3.32</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4.33</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2529906684"/>
                  </a:ext>
                </a:extLst>
              </a:tr>
              <a:tr h="258589">
                <a:tc vMerge="1">
                  <a:txBody>
                    <a:bodyPr/>
                    <a:lstStyle/>
                    <a:p>
                      <a:endParaRPr lang="fr-FR"/>
                    </a:p>
                  </a:txBody>
                  <a:tcPr/>
                </a:tc>
                <a:tc>
                  <a:txBody>
                    <a:bodyPr/>
                    <a:lstStyle/>
                    <a:p>
                      <a:pPr algn="ctr">
                        <a:spcAft>
                          <a:spcPts val="0"/>
                        </a:spcAft>
                      </a:pPr>
                      <a:r>
                        <a:rPr lang="en-US" sz="2000" i="1" dirty="0">
                          <a:effectLst/>
                        </a:rPr>
                        <a:t>R²</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0.9898</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0.9920</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0.9584</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0.9841</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0.9862</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1 (*)</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655055594"/>
                  </a:ext>
                </a:extLst>
              </a:tr>
              <a:tr h="258589">
                <a:tc rowSpan="3">
                  <a:txBody>
                    <a:bodyPr/>
                    <a:lstStyle/>
                    <a:p>
                      <a:pPr algn="l">
                        <a:spcAft>
                          <a:spcPts val="0"/>
                        </a:spcAft>
                      </a:pPr>
                      <a:r>
                        <a:rPr lang="en-US" sz="2800" dirty="0">
                          <a:effectLst/>
                        </a:rPr>
                        <a:t>Alumina</a:t>
                      </a:r>
                      <a:endParaRPr lang="en-US" sz="4000" b="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i="1" dirty="0">
                          <a:effectLst/>
                        </a:rPr>
                        <a:t>f</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solidFill>
                      <a:srgbClr val="FFC000"/>
                    </a:solidFill>
                  </a:tcPr>
                </a:tc>
                <a:tc>
                  <a:txBody>
                    <a:bodyPr/>
                    <a:lstStyle/>
                    <a:p>
                      <a:pPr algn="ctr">
                        <a:spcAft>
                          <a:spcPts val="0"/>
                        </a:spcAft>
                      </a:pPr>
                      <a:r>
                        <a:rPr lang="en-US" sz="2000" dirty="0" err="1">
                          <a:effectLst/>
                        </a:rPr>
                        <a:t>n.a</a:t>
                      </a:r>
                      <a:r>
                        <a:rPr lang="en-US" sz="2000" dirty="0">
                          <a:effectLst/>
                        </a:rPr>
                        <a:t>.</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a:effectLst/>
                        </a:rPr>
                        <a:t>1.41</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a:effectLst/>
                        </a:rPr>
                        <a:t>1.20</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a:effectLst/>
                        </a:rPr>
                        <a:t>1.25</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a:effectLst/>
                        </a:rPr>
                        <a:t>1.41</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a:effectLst/>
                        </a:rPr>
                        <a:t>0.09</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extLst>
                  <a:ext uri="{0D108BD9-81ED-4DB2-BD59-A6C34878D82A}">
                    <a16:rowId xmlns:a16="http://schemas.microsoft.com/office/drawing/2014/main" val="3946126755"/>
                  </a:ext>
                </a:extLst>
              </a:tr>
              <a:tr h="258589">
                <a:tc vMerge="1">
                  <a:txBody>
                    <a:bodyPr/>
                    <a:lstStyle/>
                    <a:p>
                      <a:endParaRPr lang="fr-FR"/>
                    </a:p>
                  </a:txBody>
                  <a:tcPr/>
                </a:tc>
                <a:tc>
                  <a:txBody>
                    <a:bodyPr/>
                    <a:lstStyle/>
                    <a:p>
                      <a:pPr algn="ctr">
                        <a:spcAft>
                          <a:spcPts val="0"/>
                        </a:spcAft>
                      </a:pPr>
                      <a:r>
                        <a:rPr lang="en-US" sz="2000" i="1" dirty="0">
                          <a:effectLst/>
                        </a:rPr>
                        <a:t>&lt; d &gt; (Å)</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n.a.</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4.21</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4.99</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4.80</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3.51</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4.96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1224490767"/>
                  </a:ext>
                </a:extLst>
              </a:tr>
              <a:tr h="258589">
                <a:tc vMerge="1">
                  <a:txBody>
                    <a:bodyPr/>
                    <a:lstStyle/>
                    <a:p>
                      <a:endParaRPr lang="fr-FR"/>
                    </a:p>
                  </a:txBody>
                  <a:tcPr/>
                </a:tc>
                <a:tc>
                  <a:txBody>
                    <a:bodyPr/>
                    <a:lstStyle/>
                    <a:p>
                      <a:pPr algn="ctr">
                        <a:spcAft>
                          <a:spcPts val="0"/>
                        </a:spcAft>
                      </a:pPr>
                      <a:r>
                        <a:rPr lang="en-US" sz="2000" i="1" dirty="0">
                          <a:effectLst/>
                        </a:rPr>
                        <a:t>R²</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n.a.</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0.9957</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0.9561</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0.9998</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0.9995</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1(*)</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2924141706"/>
                  </a:ext>
                </a:extLst>
              </a:tr>
              <a:tr h="258589">
                <a:tc rowSpan="3">
                  <a:txBody>
                    <a:bodyPr/>
                    <a:lstStyle/>
                    <a:p>
                      <a:pPr algn="l">
                        <a:spcAft>
                          <a:spcPts val="0"/>
                        </a:spcAft>
                      </a:pPr>
                      <a:r>
                        <a:rPr lang="en-US" sz="2800" dirty="0">
                          <a:effectLst/>
                        </a:rPr>
                        <a:t>Zirconia</a:t>
                      </a:r>
                      <a:endParaRPr lang="en-US" sz="4000" b="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i="1" dirty="0">
                          <a:effectLst/>
                        </a:rPr>
                        <a:t>f</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solidFill>
                      <a:srgbClr val="FFC000"/>
                    </a:solidFill>
                  </a:tcPr>
                </a:tc>
                <a:tc>
                  <a:txBody>
                    <a:bodyPr/>
                    <a:lstStyle/>
                    <a:p>
                      <a:pPr algn="ctr">
                        <a:spcAft>
                          <a:spcPts val="0"/>
                        </a:spcAft>
                      </a:pPr>
                      <a:r>
                        <a:rPr lang="en-US" sz="2000" dirty="0" err="1">
                          <a:effectLst/>
                        </a:rPr>
                        <a:t>n.a</a:t>
                      </a:r>
                      <a:r>
                        <a:rPr lang="en-US" sz="2000" dirty="0">
                          <a:effectLst/>
                        </a:rPr>
                        <a:t>.</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err="1">
                          <a:effectLst/>
                        </a:rPr>
                        <a:t>n.a</a:t>
                      </a:r>
                      <a:r>
                        <a:rPr lang="en-US" sz="2000" dirty="0">
                          <a:effectLst/>
                        </a:rPr>
                        <a:t>.</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a:effectLst/>
                        </a:rPr>
                        <a:t>0.90</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a:effectLst/>
                        </a:rPr>
                        <a:t>1.48</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a:effectLst/>
                        </a:rPr>
                        <a:t>0.30</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err="1">
                          <a:effectLst/>
                        </a:rPr>
                        <a:t>n.a</a:t>
                      </a:r>
                      <a:r>
                        <a:rPr lang="en-US" sz="2000" dirty="0">
                          <a:effectLst/>
                        </a:rPr>
                        <a:t>.</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extLst>
                  <a:ext uri="{0D108BD9-81ED-4DB2-BD59-A6C34878D82A}">
                    <a16:rowId xmlns:a16="http://schemas.microsoft.com/office/drawing/2014/main" val="2297037993"/>
                  </a:ext>
                </a:extLst>
              </a:tr>
              <a:tr h="258589">
                <a:tc vMerge="1">
                  <a:txBody>
                    <a:bodyPr/>
                    <a:lstStyle/>
                    <a:p>
                      <a:endParaRPr lang="fr-FR"/>
                    </a:p>
                  </a:txBody>
                  <a:tcPr/>
                </a:tc>
                <a:tc>
                  <a:txBody>
                    <a:bodyPr/>
                    <a:lstStyle/>
                    <a:p>
                      <a:pPr algn="ctr">
                        <a:spcAft>
                          <a:spcPts val="0"/>
                        </a:spcAft>
                      </a:pPr>
                      <a:r>
                        <a:rPr lang="en-US" sz="2000" i="1" dirty="0">
                          <a:effectLst/>
                        </a:rPr>
                        <a:t>&lt; d &gt; (Å)</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n.a.</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n.a.</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4.06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5.20</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3.88</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n.a.</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2792238888"/>
                  </a:ext>
                </a:extLst>
              </a:tr>
              <a:tr h="258589">
                <a:tc vMerge="1">
                  <a:txBody>
                    <a:bodyPr/>
                    <a:lstStyle/>
                    <a:p>
                      <a:endParaRPr lang="fr-FR"/>
                    </a:p>
                  </a:txBody>
                  <a:tcPr/>
                </a:tc>
                <a:tc>
                  <a:txBody>
                    <a:bodyPr/>
                    <a:lstStyle/>
                    <a:p>
                      <a:pPr algn="ctr">
                        <a:spcAft>
                          <a:spcPts val="0"/>
                        </a:spcAft>
                      </a:pPr>
                      <a:r>
                        <a:rPr lang="en-US" sz="2000" i="1" dirty="0">
                          <a:effectLst/>
                        </a:rPr>
                        <a:t>R²</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n.a.</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n.a.</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0.9774</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0.9967</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0.9139</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dirty="0" err="1">
                          <a:effectLst/>
                        </a:rPr>
                        <a:t>n.a</a:t>
                      </a:r>
                      <a:r>
                        <a:rPr lang="en-US" sz="2000" dirty="0">
                          <a:effectLst/>
                        </a:rPr>
                        <a:t>.</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1099426453"/>
                  </a:ext>
                </a:extLst>
              </a:tr>
            </a:tbl>
          </a:graphicData>
        </a:graphic>
      </p:graphicFrame>
      <p:sp>
        <p:nvSpPr>
          <p:cNvPr id="11" name="ZoneTexte 10"/>
          <p:cNvSpPr txBox="1"/>
          <p:nvPr/>
        </p:nvSpPr>
        <p:spPr>
          <a:xfrm>
            <a:off x="11125200" y="0"/>
            <a:ext cx="1066800" cy="215444"/>
          </a:xfrm>
          <a:prstGeom prst="rect">
            <a:avLst/>
          </a:prstGeom>
          <a:noFill/>
        </p:spPr>
        <p:txBody>
          <a:bodyPr wrap="square" rtlCol="0">
            <a:spAutoFit/>
          </a:bodyPr>
          <a:lstStyle/>
          <a:p>
            <a:pPr algn="r"/>
            <a:r>
              <a:rPr lang="fr-FR" sz="800" dirty="0" err="1" smtClean="0">
                <a:latin typeface="Times" panose="02020603050405020304" pitchFamily="18" charset="0"/>
                <a:cs typeface="Times" panose="02020603050405020304" pitchFamily="18" charset="0"/>
              </a:rPr>
              <a:t>Duchemin</a:t>
            </a:r>
            <a:r>
              <a:rPr lang="fr-FR" sz="800" dirty="0" smtClean="0">
                <a:latin typeface="Times" panose="02020603050405020304" pitchFamily="18" charset="0"/>
                <a:cs typeface="Times" panose="02020603050405020304" pitchFamily="18" charset="0"/>
              </a:rPr>
              <a:t>, 2021</a:t>
            </a:r>
            <a:endParaRPr lang="fr-FR" sz="8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483877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01688" y="-223599"/>
            <a:ext cx="10515600" cy="1325563"/>
          </a:xfrm>
        </p:spPr>
        <p:txBody>
          <a:bodyPr/>
          <a:lstStyle/>
          <a:p>
            <a:r>
              <a:rPr lang="fr-FR" dirty="0" smtClean="0"/>
              <a:t>Discussion</a:t>
            </a:r>
            <a:endParaRPr lang="fr-FR" dirty="0"/>
          </a:p>
        </p:txBody>
      </p:sp>
      <p:graphicFrame>
        <p:nvGraphicFramePr>
          <p:cNvPr id="4" name="Tableau 3"/>
          <p:cNvGraphicFramePr>
            <a:graphicFrameLocks noGrp="1"/>
          </p:cNvGraphicFramePr>
          <p:nvPr>
            <p:extLst>
              <p:ext uri="{D42A27DB-BD31-4B8C-83A1-F6EECF244321}">
                <p14:modId xmlns:p14="http://schemas.microsoft.com/office/powerpoint/2010/main" val="2596528717"/>
              </p:ext>
            </p:extLst>
          </p:nvPr>
        </p:nvGraphicFramePr>
        <p:xfrm>
          <a:off x="162838" y="764081"/>
          <a:ext cx="11874675" cy="6096000"/>
        </p:xfrm>
        <a:graphic>
          <a:graphicData uri="http://schemas.openxmlformats.org/drawingml/2006/table">
            <a:tbl>
              <a:tblPr firstRow="1" firstCol="1" bandRow="1">
                <a:tableStyleId>{5940675A-B579-460E-94D1-54222C63F5DA}</a:tableStyleId>
              </a:tblPr>
              <a:tblGrid>
                <a:gridCol w="1487205">
                  <a:extLst>
                    <a:ext uri="{9D8B030D-6E8A-4147-A177-3AD203B41FA5}">
                      <a16:colId xmlns:a16="http://schemas.microsoft.com/office/drawing/2014/main" val="4230046556"/>
                    </a:ext>
                  </a:extLst>
                </a:gridCol>
                <a:gridCol w="1487205">
                  <a:extLst>
                    <a:ext uri="{9D8B030D-6E8A-4147-A177-3AD203B41FA5}">
                      <a16:colId xmlns:a16="http://schemas.microsoft.com/office/drawing/2014/main" val="560251999"/>
                    </a:ext>
                  </a:extLst>
                </a:gridCol>
                <a:gridCol w="1487205">
                  <a:extLst>
                    <a:ext uri="{9D8B030D-6E8A-4147-A177-3AD203B41FA5}">
                      <a16:colId xmlns:a16="http://schemas.microsoft.com/office/drawing/2014/main" val="4271181426"/>
                    </a:ext>
                  </a:extLst>
                </a:gridCol>
                <a:gridCol w="1487205">
                  <a:extLst>
                    <a:ext uri="{9D8B030D-6E8A-4147-A177-3AD203B41FA5}">
                      <a16:colId xmlns:a16="http://schemas.microsoft.com/office/drawing/2014/main" val="2983896974"/>
                    </a:ext>
                  </a:extLst>
                </a:gridCol>
                <a:gridCol w="1628462">
                  <a:extLst>
                    <a:ext uri="{9D8B030D-6E8A-4147-A177-3AD203B41FA5}">
                      <a16:colId xmlns:a16="http://schemas.microsoft.com/office/drawing/2014/main" val="4233479"/>
                    </a:ext>
                  </a:extLst>
                </a:gridCol>
                <a:gridCol w="1628462">
                  <a:extLst>
                    <a:ext uri="{9D8B030D-6E8A-4147-A177-3AD203B41FA5}">
                      <a16:colId xmlns:a16="http://schemas.microsoft.com/office/drawing/2014/main" val="3678044967"/>
                    </a:ext>
                  </a:extLst>
                </a:gridCol>
                <a:gridCol w="1372363">
                  <a:extLst>
                    <a:ext uri="{9D8B030D-6E8A-4147-A177-3AD203B41FA5}">
                      <a16:colId xmlns:a16="http://schemas.microsoft.com/office/drawing/2014/main" val="3968759776"/>
                    </a:ext>
                  </a:extLst>
                </a:gridCol>
                <a:gridCol w="1296568">
                  <a:extLst>
                    <a:ext uri="{9D8B030D-6E8A-4147-A177-3AD203B41FA5}">
                      <a16:colId xmlns:a16="http://schemas.microsoft.com/office/drawing/2014/main" val="3887658078"/>
                    </a:ext>
                  </a:extLst>
                </a:gridCol>
              </a:tblGrid>
              <a:tr h="430980">
                <a:tc>
                  <a:txBody>
                    <a:bodyPr/>
                    <a:lstStyle/>
                    <a:p>
                      <a:pPr algn="ctr">
                        <a:spcAft>
                          <a:spcPts val="0"/>
                        </a:spcAft>
                      </a:pPr>
                      <a:r>
                        <a:rPr lang="en-US" sz="2000" dirty="0">
                          <a:effectLst/>
                        </a:rPr>
                        <a:t>Substrate</a:t>
                      </a:r>
                      <a:endParaRPr lang="en-US" sz="32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dirty="0" smtClean="0">
                          <a:effectLst/>
                        </a:rPr>
                        <a:t>Parameters </a:t>
                      </a:r>
                      <a:endParaRPr lang="en-US" sz="32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dirty="0">
                          <a:effectLst/>
                        </a:rPr>
                        <a:t>Water</a:t>
                      </a:r>
                      <a:endParaRPr lang="en-US" sz="32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dirty="0" err="1">
                          <a:effectLst/>
                        </a:rPr>
                        <a:t>Formamide</a:t>
                      </a:r>
                      <a:endParaRPr lang="en-US" sz="32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dirty="0">
                          <a:effectLst/>
                        </a:rPr>
                        <a:t>Glycerol</a:t>
                      </a:r>
                      <a:endParaRPr lang="en-US" sz="32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dirty="0">
                          <a:effectLst/>
                        </a:rPr>
                        <a:t>Ethylene carbonate</a:t>
                      </a:r>
                      <a:endParaRPr lang="en-US" sz="32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dirty="0">
                          <a:effectLst/>
                        </a:rPr>
                        <a:t>Methylene iodide</a:t>
                      </a:r>
                      <a:endParaRPr lang="en-US" sz="32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dirty="0">
                          <a:effectLst/>
                        </a:rPr>
                        <a:t>Methyl benzoate</a:t>
                      </a:r>
                      <a:endParaRPr lang="en-US" sz="32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781573600"/>
                  </a:ext>
                </a:extLst>
              </a:tr>
              <a:tr h="258589">
                <a:tc rowSpan="3">
                  <a:txBody>
                    <a:bodyPr/>
                    <a:lstStyle/>
                    <a:p>
                      <a:pPr algn="l">
                        <a:spcAft>
                          <a:spcPts val="0"/>
                        </a:spcAft>
                      </a:pPr>
                      <a:r>
                        <a:rPr lang="en-US" sz="2800" dirty="0">
                          <a:effectLst/>
                        </a:rPr>
                        <a:t>Glass</a:t>
                      </a:r>
                      <a:endParaRPr lang="en-US" sz="4000" b="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i="1" dirty="0">
                          <a:effectLst/>
                        </a:rPr>
                        <a:t>f</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1.18</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1.19</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0.53</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0.32</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1.32</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dirty="0">
                          <a:effectLst/>
                        </a:rPr>
                        <a:t>0.56</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164769608"/>
                  </a:ext>
                </a:extLst>
              </a:tr>
              <a:tr h="258589">
                <a:tc vMerge="1">
                  <a:txBody>
                    <a:bodyPr/>
                    <a:lstStyle/>
                    <a:p>
                      <a:endParaRPr lang="fr-FR"/>
                    </a:p>
                  </a:txBody>
                  <a:tcPr/>
                </a:tc>
                <a:tc>
                  <a:txBody>
                    <a:bodyPr/>
                    <a:lstStyle/>
                    <a:p>
                      <a:pPr algn="ctr">
                        <a:spcAft>
                          <a:spcPts val="0"/>
                        </a:spcAft>
                      </a:pPr>
                      <a:r>
                        <a:rPr lang="en-US" sz="2000" i="1" dirty="0">
                          <a:effectLst/>
                        </a:rPr>
                        <a:t>&lt; d &gt; (Å)</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solidFill>
                      <a:srgbClr val="FFC000"/>
                    </a:solidFill>
                  </a:tcPr>
                </a:tc>
                <a:tc>
                  <a:txBody>
                    <a:bodyPr/>
                    <a:lstStyle/>
                    <a:p>
                      <a:pPr algn="ctr">
                        <a:spcAft>
                          <a:spcPts val="0"/>
                        </a:spcAft>
                      </a:pPr>
                      <a:r>
                        <a:rPr lang="en-US" sz="2000" dirty="0">
                          <a:effectLst/>
                        </a:rPr>
                        <a:t>3.56</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a:effectLst/>
                        </a:rPr>
                        <a:t>3.86</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a:effectLst/>
                        </a:rPr>
                        <a:t>5.07</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a:effectLst/>
                        </a:rPr>
                        <a:t>4.80</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a:effectLst/>
                        </a:rPr>
                        <a:t>3.87</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a:effectLst/>
                        </a:rPr>
                        <a:t>4.14</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extLst>
                  <a:ext uri="{0D108BD9-81ED-4DB2-BD59-A6C34878D82A}">
                    <a16:rowId xmlns:a16="http://schemas.microsoft.com/office/drawing/2014/main" val="1346765434"/>
                  </a:ext>
                </a:extLst>
              </a:tr>
              <a:tr h="258589">
                <a:tc vMerge="1">
                  <a:txBody>
                    <a:bodyPr/>
                    <a:lstStyle/>
                    <a:p>
                      <a:endParaRPr lang="fr-FR"/>
                    </a:p>
                  </a:txBody>
                  <a:tcPr/>
                </a:tc>
                <a:tc>
                  <a:txBody>
                    <a:bodyPr/>
                    <a:lstStyle/>
                    <a:p>
                      <a:pPr algn="ctr">
                        <a:spcAft>
                          <a:spcPts val="0"/>
                        </a:spcAft>
                      </a:pPr>
                      <a:r>
                        <a:rPr lang="en-US" sz="2000" i="1">
                          <a:effectLst/>
                        </a:rPr>
                        <a:t>R²</a:t>
                      </a:r>
                      <a:endParaRPr lang="en-US" sz="3200" i="1">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0.9870</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0.9619</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0.9683</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0.9902</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0.8724</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0.9863</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2415275054"/>
                  </a:ext>
                </a:extLst>
              </a:tr>
              <a:tr h="258589">
                <a:tc rowSpan="3">
                  <a:txBody>
                    <a:bodyPr/>
                    <a:lstStyle/>
                    <a:p>
                      <a:pPr algn="l">
                        <a:spcAft>
                          <a:spcPts val="0"/>
                        </a:spcAft>
                      </a:pPr>
                      <a:r>
                        <a:rPr lang="en-US" sz="2800" dirty="0">
                          <a:effectLst/>
                        </a:rPr>
                        <a:t>PTFE</a:t>
                      </a:r>
                      <a:endParaRPr lang="en-US" sz="4000" b="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i="1" dirty="0">
                          <a:effectLst/>
                        </a:rPr>
                        <a:t>f</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3.00</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0.50</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0.84</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0.85</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0.26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0.71</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1661309609"/>
                  </a:ext>
                </a:extLst>
              </a:tr>
              <a:tr h="258589">
                <a:tc vMerge="1">
                  <a:txBody>
                    <a:bodyPr/>
                    <a:lstStyle/>
                    <a:p>
                      <a:endParaRPr lang="fr-FR"/>
                    </a:p>
                  </a:txBody>
                  <a:tcPr/>
                </a:tc>
                <a:tc>
                  <a:txBody>
                    <a:bodyPr/>
                    <a:lstStyle/>
                    <a:p>
                      <a:pPr algn="ctr">
                        <a:spcAft>
                          <a:spcPts val="0"/>
                        </a:spcAft>
                      </a:pPr>
                      <a:r>
                        <a:rPr lang="en-US" sz="2000" i="1" dirty="0">
                          <a:effectLst/>
                        </a:rPr>
                        <a:t>&lt; d &gt; (Å)</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solidFill>
                      <a:srgbClr val="FFC000"/>
                    </a:solidFill>
                  </a:tcPr>
                </a:tc>
                <a:tc>
                  <a:txBody>
                    <a:bodyPr/>
                    <a:lstStyle/>
                    <a:p>
                      <a:pPr algn="ctr">
                        <a:spcAft>
                          <a:spcPts val="0"/>
                        </a:spcAft>
                      </a:pPr>
                      <a:r>
                        <a:rPr lang="en-US" sz="2000" dirty="0">
                          <a:effectLst/>
                        </a:rPr>
                        <a:t>3.60</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a:effectLst/>
                        </a:rPr>
                        <a:t>20.09</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a:effectLst/>
                        </a:rPr>
                        <a:t>9.06</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a:effectLst/>
                        </a:rPr>
                        <a:t>9.73</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a:effectLst/>
                        </a:rPr>
                        <a:t>56.03</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a:effectLst/>
                        </a:rPr>
                        <a:t>9.19</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extLst>
                  <a:ext uri="{0D108BD9-81ED-4DB2-BD59-A6C34878D82A}">
                    <a16:rowId xmlns:a16="http://schemas.microsoft.com/office/drawing/2014/main" val="3643246959"/>
                  </a:ext>
                </a:extLst>
              </a:tr>
              <a:tr h="258589">
                <a:tc vMerge="1">
                  <a:txBody>
                    <a:bodyPr/>
                    <a:lstStyle/>
                    <a:p>
                      <a:endParaRPr lang="fr-FR"/>
                    </a:p>
                  </a:txBody>
                  <a:tcPr/>
                </a:tc>
                <a:tc>
                  <a:txBody>
                    <a:bodyPr/>
                    <a:lstStyle/>
                    <a:p>
                      <a:pPr algn="ctr">
                        <a:spcAft>
                          <a:spcPts val="0"/>
                        </a:spcAft>
                      </a:pPr>
                      <a:r>
                        <a:rPr lang="en-US" sz="2000" i="1" dirty="0">
                          <a:effectLst/>
                        </a:rPr>
                        <a:t>R²</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0.9886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0.9069</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0.9695</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0.9941</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0.7488</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0.9375</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1643603614"/>
                  </a:ext>
                </a:extLst>
              </a:tr>
              <a:tr h="258589">
                <a:tc rowSpan="3">
                  <a:txBody>
                    <a:bodyPr/>
                    <a:lstStyle/>
                    <a:p>
                      <a:pPr algn="l">
                        <a:spcAft>
                          <a:spcPts val="0"/>
                        </a:spcAft>
                      </a:pPr>
                      <a:r>
                        <a:rPr lang="en-US" sz="2800" dirty="0">
                          <a:effectLst/>
                        </a:rPr>
                        <a:t>Stainless steel</a:t>
                      </a:r>
                      <a:endParaRPr lang="en-US" sz="4000" b="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i="1" dirty="0">
                          <a:effectLst/>
                        </a:rPr>
                        <a:t>f</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3.25</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2.16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1.38</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1.83</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1.57</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0.56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1303020292"/>
                  </a:ext>
                </a:extLst>
              </a:tr>
              <a:tr h="258589">
                <a:tc vMerge="1">
                  <a:txBody>
                    <a:bodyPr/>
                    <a:lstStyle/>
                    <a:p>
                      <a:endParaRPr lang="fr-FR"/>
                    </a:p>
                  </a:txBody>
                  <a:tcPr/>
                </a:tc>
                <a:tc>
                  <a:txBody>
                    <a:bodyPr/>
                    <a:lstStyle/>
                    <a:p>
                      <a:pPr algn="ctr">
                        <a:spcAft>
                          <a:spcPts val="0"/>
                        </a:spcAft>
                      </a:pPr>
                      <a:r>
                        <a:rPr lang="en-US" sz="2000" i="1" dirty="0">
                          <a:effectLst/>
                        </a:rPr>
                        <a:t>&lt; d &gt; (Å)</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solidFill>
                      <a:srgbClr val="FFC000"/>
                    </a:solidFill>
                  </a:tcPr>
                </a:tc>
                <a:tc>
                  <a:txBody>
                    <a:bodyPr/>
                    <a:lstStyle/>
                    <a:p>
                      <a:pPr algn="ctr">
                        <a:spcAft>
                          <a:spcPts val="0"/>
                        </a:spcAft>
                      </a:pPr>
                      <a:r>
                        <a:rPr lang="en-US" sz="2000">
                          <a:effectLst/>
                        </a:rPr>
                        <a:t>3.00</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a:effectLst/>
                        </a:rPr>
                        <a:t>3.67</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a:effectLst/>
                        </a:rPr>
                        <a:t>4.66</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a:effectLst/>
                        </a:rPr>
                        <a:t>4.69</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a:effectLst/>
                        </a:rPr>
                        <a:t>3.70</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a:effectLst/>
                        </a:rPr>
                        <a:t>4.21</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extLst>
                  <a:ext uri="{0D108BD9-81ED-4DB2-BD59-A6C34878D82A}">
                    <a16:rowId xmlns:a16="http://schemas.microsoft.com/office/drawing/2014/main" val="4068416946"/>
                  </a:ext>
                </a:extLst>
              </a:tr>
              <a:tr h="258589">
                <a:tc vMerge="1">
                  <a:txBody>
                    <a:bodyPr/>
                    <a:lstStyle/>
                    <a:p>
                      <a:endParaRPr lang="fr-FR"/>
                    </a:p>
                  </a:txBody>
                  <a:tcPr/>
                </a:tc>
                <a:tc>
                  <a:txBody>
                    <a:bodyPr/>
                    <a:lstStyle/>
                    <a:p>
                      <a:pPr algn="ctr">
                        <a:spcAft>
                          <a:spcPts val="0"/>
                        </a:spcAft>
                      </a:pPr>
                      <a:r>
                        <a:rPr lang="en-US" sz="2000" i="1" dirty="0">
                          <a:effectLst/>
                        </a:rPr>
                        <a:t>R²</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0.9996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0.9716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0.9871</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0.9983</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0.9880</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0.9076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3302094231"/>
                  </a:ext>
                </a:extLst>
              </a:tr>
              <a:tr h="258589">
                <a:tc rowSpan="3">
                  <a:txBody>
                    <a:bodyPr/>
                    <a:lstStyle/>
                    <a:p>
                      <a:pPr algn="l">
                        <a:spcAft>
                          <a:spcPts val="0"/>
                        </a:spcAft>
                      </a:pPr>
                      <a:r>
                        <a:rPr lang="en-US" sz="2800" dirty="0">
                          <a:effectLst/>
                        </a:rPr>
                        <a:t>Brass</a:t>
                      </a:r>
                      <a:endParaRPr lang="en-US" sz="4000" b="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i="1" dirty="0">
                          <a:effectLst/>
                        </a:rPr>
                        <a:t>f</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2.14</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2.16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0.92</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2.05</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1.36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0.19</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1635184845"/>
                  </a:ext>
                </a:extLst>
              </a:tr>
              <a:tr h="258589">
                <a:tc vMerge="1">
                  <a:txBody>
                    <a:bodyPr/>
                    <a:lstStyle/>
                    <a:p>
                      <a:endParaRPr lang="fr-FR"/>
                    </a:p>
                  </a:txBody>
                  <a:tcPr/>
                </a:tc>
                <a:tc>
                  <a:txBody>
                    <a:bodyPr/>
                    <a:lstStyle/>
                    <a:p>
                      <a:pPr algn="ctr">
                        <a:spcAft>
                          <a:spcPts val="0"/>
                        </a:spcAft>
                      </a:pPr>
                      <a:r>
                        <a:rPr lang="en-US" sz="2000" i="1" dirty="0">
                          <a:effectLst/>
                        </a:rPr>
                        <a:t>&lt; d &gt; (Å)</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solidFill>
                      <a:srgbClr val="FFC000"/>
                    </a:solidFill>
                  </a:tcPr>
                </a:tc>
                <a:tc>
                  <a:txBody>
                    <a:bodyPr/>
                    <a:lstStyle/>
                    <a:p>
                      <a:pPr algn="ctr">
                        <a:spcAft>
                          <a:spcPts val="0"/>
                        </a:spcAft>
                      </a:pPr>
                      <a:r>
                        <a:rPr lang="en-US" sz="2000" dirty="0">
                          <a:effectLst/>
                        </a:rPr>
                        <a:t>3.09</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a:effectLst/>
                        </a:rPr>
                        <a:t>3.38</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a:effectLst/>
                        </a:rPr>
                        <a:t>4.96</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a:effectLst/>
                        </a:rPr>
                        <a:t>4.36</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a:effectLst/>
                        </a:rPr>
                        <a:t>3.32</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a:effectLst/>
                        </a:rPr>
                        <a:t>4.33</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extLst>
                  <a:ext uri="{0D108BD9-81ED-4DB2-BD59-A6C34878D82A}">
                    <a16:rowId xmlns:a16="http://schemas.microsoft.com/office/drawing/2014/main" val="2529906684"/>
                  </a:ext>
                </a:extLst>
              </a:tr>
              <a:tr h="258589">
                <a:tc vMerge="1">
                  <a:txBody>
                    <a:bodyPr/>
                    <a:lstStyle/>
                    <a:p>
                      <a:endParaRPr lang="fr-FR"/>
                    </a:p>
                  </a:txBody>
                  <a:tcPr/>
                </a:tc>
                <a:tc>
                  <a:txBody>
                    <a:bodyPr/>
                    <a:lstStyle/>
                    <a:p>
                      <a:pPr algn="ctr">
                        <a:spcAft>
                          <a:spcPts val="0"/>
                        </a:spcAft>
                      </a:pPr>
                      <a:r>
                        <a:rPr lang="en-US" sz="2000" i="1" dirty="0">
                          <a:effectLst/>
                        </a:rPr>
                        <a:t>R²</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0.9898</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0.9920</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0.9584</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0.9841</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0.9862</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1 (*)</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655055594"/>
                  </a:ext>
                </a:extLst>
              </a:tr>
              <a:tr h="258589">
                <a:tc rowSpan="3">
                  <a:txBody>
                    <a:bodyPr/>
                    <a:lstStyle/>
                    <a:p>
                      <a:pPr algn="l">
                        <a:spcAft>
                          <a:spcPts val="0"/>
                        </a:spcAft>
                      </a:pPr>
                      <a:r>
                        <a:rPr lang="en-US" sz="2800" dirty="0">
                          <a:effectLst/>
                        </a:rPr>
                        <a:t>Alumina</a:t>
                      </a:r>
                      <a:endParaRPr lang="en-US" sz="4000" b="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i="1" dirty="0">
                          <a:effectLst/>
                        </a:rPr>
                        <a:t>f</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n.a.</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1.41</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1.20</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1.25</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1.41</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0.09</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3946126755"/>
                  </a:ext>
                </a:extLst>
              </a:tr>
              <a:tr h="258589">
                <a:tc vMerge="1">
                  <a:txBody>
                    <a:bodyPr/>
                    <a:lstStyle/>
                    <a:p>
                      <a:endParaRPr lang="fr-FR"/>
                    </a:p>
                  </a:txBody>
                  <a:tcPr/>
                </a:tc>
                <a:tc>
                  <a:txBody>
                    <a:bodyPr/>
                    <a:lstStyle/>
                    <a:p>
                      <a:pPr algn="ctr">
                        <a:spcAft>
                          <a:spcPts val="0"/>
                        </a:spcAft>
                      </a:pPr>
                      <a:r>
                        <a:rPr lang="en-US" sz="2000" i="1" dirty="0">
                          <a:effectLst/>
                        </a:rPr>
                        <a:t>&lt; d &gt; (Å)</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solidFill>
                      <a:srgbClr val="FFC000"/>
                    </a:solidFill>
                  </a:tcPr>
                </a:tc>
                <a:tc>
                  <a:txBody>
                    <a:bodyPr/>
                    <a:lstStyle/>
                    <a:p>
                      <a:pPr algn="ctr">
                        <a:spcAft>
                          <a:spcPts val="0"/>
                        </a:spcAft>
                      </a:pPr>
                      <a:r>
                        <a:rPr lang="en-US" sz="2000" dirty="0" err="1">
                          <a:effectLst/>
                        </a:rPr>
                        <a:t>n.a</a:t>
                      </a:r>
                      <a:r>
                        <a:rPr lang="en-US" sz="2000" dirty="0">
                          <a:effectLst/>
                        </a:rPr>
                        <a:t>.</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a:effectLst/>
                        </a:rPr>
                        <a:t>4.21</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a:effectLst/>
                        </a:rPr>
                        <a:t>4.99</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a:effectLst/>
                        </a:rPr>
                        <a:t>4.80</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a:effectLst/>
                        </a:rPr>
                        <a:t>3.51</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a:effectLst/>
                        </a:rPr>
                        <a:t>4.96</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extLst>
                  <a:ext uri="{0D108BD9-81ED-4DB2-BD59-A6C34878D82A}">
                    <a16:rowId xmlns:a16="http://schemas.microsoft.com/office/drawing/2014/main" val="1224490767"/>
                  </a:ext>
                </a:extLst>
              </a:tr>
              <a:tr h="258589">
                <a:tc vMerge="1">
                  <a:txBody>
                    <a:bodyPr/>
                    <a:lstStyle/>
                    <a:p>
                      <a:endParaRPr lang="fr-FR"/>
                    </a:p>
                  </a:txBody>
                  <a:tcPr/>
                </a:tc>
                <a:tc>
                  <a:txBody>
                    <a:bodyPr/>
                    <a:lstStyle/>
                    <a:p>
                      <a:pPr algn="ctr">
                        <a:spcAft>
                          <a:spcPts val="0"/>
                        </a:spcAft>
                      </a:pPr>
                      <a:r>
                        <a:rPr lang="en-US" sz="2000" i="1" dirty="0">
                          <a:effectLst/>
                        </a:rPr>
                        <a:t>R²</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n.a.</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0.9957</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0.9561</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0.9998</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0.9995</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1(*)</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2924141706"/>
                  </a:ext>
                </a:extLst>
              </a:tr>
              <a:tr h="258589">
                <a:tc rowSpan="3">
                  <a:txBody>
                    <a:bodyPr/>
                    <a:lstStyle/>
                    <a:p>
                      <a:pPr algn="l">
                        <a:spcAft>
                          <a:spcPts val="0"/>
                        </a:spcAft>
                      </a:pPr>
                      <a:r>
                        <a:rPr lang="en-US" sz="2800" dirty="0">
                          <a:effectLst/>
                        </a:rPr>
                        <a:t>Zirconia</a:t>
                      </a:r>
                      <a:endParaRPr lang="en-US" sz="4000" b="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i="1" dirty="0">
                          <a:effectLst/>
                        </a:rPr>
                        <a:t>f</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n.a.</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n.a.</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0.90</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1.48</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0.30</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n.a.</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2297037993"/>
                  </a:ext>
                </a:extLst>
              </a:tr>
              <a:tr h="258589">
                <a:tc vMerge="1">
                  <a:txBody>
                    <a:bodyPr/>
                    <a:lstStyle/>
                    <a:p>
                      <a:endParaRPr lang="fr-FR"/>
                    </a:p>
                  </a:txBody>
                  <a:tcPr/>
                </a:tc>
                <a:tc>
                  <a:txBody>
                    <a:bodyPr/>
                    <a:lstStyle/>
                    <a:p>
                      <a:pPr algn="ctr">
                        <a:spcAft>
                          <a:spcPts val="0"/>
                        </a:spcAft>
                      </a:pPr>
                      <a:r>
                        <a:rPr lang="en-US" sz="2000" i="1" dirty="0">
                          <a:effectLst/>
                        </a:rPr>
                        <a:t>&lt; d &gt; (Å)</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solidFill>
                      <a:srgbClr val="FFC000"/>
                    </a:solidFill>
                  </a:tcPr>
                </a:tc>
                <a:tc>
                  <a:txBody>
                    <a:bodyPr/>
                    <a:lstStyle/>
                    <a:p>
                      <a:pPr algn="ctr">
                        <a:spcAft>
                          <a:spcPts val="0"/>
                        </a:spcAft>
                      </a:pPr>
                      <a:r>
                        <a:rPr lang="en-US" sz="2000" dirty="0" err="1">
                          <a:effectLst/>
                        </a:rPr>
                        <a:t>n.a</a:t>
                      </a:r>
                      <a:r>
                        <a:rPr lang="en-US" sz="2000" dirty="0">
                          <a:effectLst/>
                        </a:rPr>
                        <a:t>.</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err="1">
                          <a:effectLst/>
                        </a:rPr>
                        <a:t>n.a</a:t>
                      </a:r>
                      <a:r>
                        <a:rPr lang="en-US" sz="2000" dirty="0">
                          <a:effectLst/>
                        </a:rPr>
                        <a:t>.</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a:effectLst/>
                        </a:rPr>
                        <a:t>4.06</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a:effectLst/>
                        </a:rPr>
                        <a:t>5.20</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a:effectLst/>
                        </a:rPr>
                        <a:t>3.88</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err="1">
                          <a:effectLst/>
                        </a:rPr>
                        <a:t>n.a</a:t>
                      </a:r>
                      <a:r>
                        <a:rPr lang="en-US" sz="2000" dirty="0">
                          <a:effectLst/>
                        </a:rPr>
                        <a:t>.</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extLst>
                  <a:ext uri="{0D108BD9-81ED-4DB2-BD59-A6C34878D82A}">
                    <a16:rowId xmlns:a16="http://schemas.microsoft.com/office/drawing/2014/main" val="2792238888"/>
                  </a:ext>
                </a:extLst>
              </a:tr>
              <a:tr h="258589">
                <a:tc vMerge="1">
                  <a:txBody>
                    <a:bodyPr/>
                    <a:lstStyle/>
                    <a:p>
                      <a:endParaRPr lang="fr-FR"/>
                    </a:p>
                  </a:txBody>
                  <a:tcPr/>
                </a:tc>
                <a:tc>
                  <a:txBody>
                    <a:bodyPr/>
                    <a:lstStyle/>
                    <a:p>
                      <a:pPr algn="ctr">
                        <a:spcAft>
                          <a:spcPts val="0"/>
                        </a:spcAft>
                      </a:pPr>
                      <a:r>
                        <a:rPr lang="en-US" sz="2000" i="1" dirty="0">
                          <a:effectLst/>
                        </a:rPr>
                        <a:t>R²</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n.a.</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n.a.</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0.9774</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0.9967</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0.9139</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dirty="0" err="1">
                          <a:effectLst/>
                        </a:rPr>
                        <a:t>n.a</a:t>
                      </a:r>
                      <a:r>
                        <a:rPr lang="en-US" sz="2000" dirty="0">
                          <a:effectLst/>
                        </a:rPr>
                        <a:t>.</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1099426453"/>
                  </a:ext>
                </a:extLst>
              </a:tr>
            </a:tbl>
          </a:graphicData>
        </a:graphic>
      </p:graphicFrame>
      <p:sp>
        <p:nvSpPr>
          <p:cNvPr id="5" name="ZoneTexte 4"/>
          <p:cNvSpPr txBox="1"/>
          <p:nvPr/>
        </p:nvSpPr>
        <p:spPr>
          <a:xfrm>
            <a:off x="11125200" y="0"/>
            <a:ext cx="1066800" cy="215444"/>
          </a:xfrm>
          <a:prstGeom prst="rect">
            <a:avLst/>
          </a:prstGeom>
          <a:noFill/>
        </p:spPr>
        <p:txBody>
          <a:bodyPr wrap="square" rtlCol="0">
            <a:spAutoFit/>
          </a:bodyPr>
          <a:lstStyle/>
          <a:p>
            <a:pPr algn="r"/>
            <a:r>
              <a:rPr lang="fr-FR" sz="800" dirty="0" err="1" smtClean="0">
                <a:latin typeface="Times" panose="02020603050405020304" pitchFamily="18" charset="0"/>
                <a:cs typeface="Times" panose="02020603050405020304" pitchFamily="18" charset="0"/>
              </a:rPr>
              <a:t>Duchemin</a:t>
            </a:r>
            <a:r>
              <a:rPr lang="fr-FR" sz="800" dirty="0" smtClean="0">
                <a:latin typeface="Times" panose="02020603050405020304" pitchFamily="18" charset="0"/>
                <a:cs typeface="Times" panose="02020603050405020304" pitchFamily="18" charset="0"/>
              </a:rPr>
              <a:t>, 2021</a:t>
            </a:r>
            <a:endParaRPr lang="fr-FR" sz="8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50330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01688" y="-223599"/>
            <a:ext cx="10515600" cy="1325563"/>
          </a:xfrm>
        </p:spPr>
        <p:txBody>
          <a:bodyPr/>
          <a:lstStyle/>
          <a:p>
            <a:r>
              <a:rPr lang="fr-FR" dirty="0" smtClean="0"/>
              <a:t>Discussion</a:t>
            </a:r>
            <a:endParaRPr lang="fr-FR" dirty="0"/>
          </a:p>
        </p:txBody>
      </p:sp>
      <p:graphicFrame>
        <p:nvGraphicFramePr>
          <p:cNvPr id="5" name="Tableau 4"/>
          <p:cNvGraphicFramePr>
            <a:graphicFrameLocks noGrp="1"/>
          </p:cNvGraphicFramePr>
          <p:nvPr>
            <p:extLst>
              <p:ext uri="{D42A27DB-BD31-4B8C-83A1-F6EECF244321}">
                <p14:modId xmlns:p14="http://schemas.microsoft.com/office/powerpoint/2010/main" val="132976914"/>
              </p:ext>
            </p:extLst>
          </p:nvPr>
        </p:nvGraphicFramePr>
        <p:xfrm>
          <a:off x="162838" y="764081"/>
          <a:ext cx="11874675" cy="6096000"/>
        </p:xfrm>
        <a:graphic>
          <a:graphicData uri="http://schemas.openxmlformats.org/drawingml/2006/table">
            <a:tbl>
              <a:tblPr firstRow="1" firstCol="1" bandRow="1">
                <a:tableStyleId>{5940675A-B579-460E-94D1-54222C63F5DA}</a:tableStyleId>
              </a:tblPr>
              <a:tblGrid>
                <a:gridCol w="1487205">
                  <a:extLst>
                    <a:ext uri="{9D8B030D-6E8A-4147-A177-3AD203B41FA5}">
                      <a16:colId xmlns:a16="http://schemas.microsoft.com/office/drawing/2014/main" val="4230046556"/>
                    </a:ext>
                  </a:extLst>
                </a:gridCol>
                <a:gridCol w="1487205">
                  <a:extLst>
                    <a:ext uri="{9D8B030D-6E8A-4147-A177-3AD203B41FA5}">
                      <a16:colId xmlns:a16="http://schemas.microsoft.com/office/drawing/2014/main" val="560251999"/>
                    </a:ext>
                  </a:extLst>
                </a:gridCol>
                <a:gridCol w="1487205">
                  <a:extLst>
                    <a:ext uri="{9D8B030D-6E8A-4147-A177-3AD203B41FA5}">
                      <a16:colId xmlns:a16="http://schemas.microsoft.com/office/drawing/2014/main" val="4271181426"/>
                    </a:ext>
                  </a:extLst>
                </a:gridCol>
                <a:gridCol w="1487205">
                  <a:extLst>
                    <a:ext uri="{9D8B030D-6E8A-4147-A177-3AD203B41FA5}">
                      <a16:colId xmlns:a16="http://schemas.microsoft.com/office/drawing/2014/main" val="2983896974"/>
                    </a:ext>
                  </a:extLst>
                </a:gridCol>
                <a:gridCol w="1628462">
                  <a:extLst>
                    <a:ext uri="{9D8B030D-6E8A-4147-A177-3AD203B41FA5}">
                      <a16:colId xmlns:a16="http://schemas.microsoft.com/office/drawing/2014/main" val="4233479"/>
                    </a:ext>
                  </a:extLst>
                </a:gridCol>
                <a:gridCol w="1628462">
                  <a:extLst>
                    <a:ext uri="{9D8B030D-6E8A-4147-A177-3AD203B41FA5}">
                      <a16:colId xmlns:a16="http://schemas.microsoft.com/office/drawing/2014/main" val="3678044967"/>
                    </a:ext>
                  </a:extLst>
                </a:gridCol>
                <a:gridCol w="1372363">
                  <a:extLst>
                    <a:ext uri="{9D8B030D-6E8A-4147-A177-3AD203B41FA5}">
                      <a16:colId xmlns:a16="http://schemas.microsoft.com/office/drawing/2014/main" val="3968759776"/>
                    </a:ext>
                  </a:extLst>
                </a:gridCol>
                <a:gridCol w="1296568">
                  <a:extLst>
                    <a:ext uri="{9D8B030D-6E8A-4147-A177-3AD203B41FA5}">
                      <a16:colId xmlns:a16="http://schemas.microsoft.com/office/drawing/2014/main" val="3887658078"/>
                    </a:ext>
                  </a:extLst>
                </a:gridCol>
              </a:tblGrid>
              <a:tr h="430980">
                <a:tc>
                  <a:txBody>
                    <a:bodyPr/>
                    <a:lstStyle/>
                    <a:p>
                      <a:pPr algn="ctr">
                        <a:spcAft>
                          <a:spcPts val="0"/>
                        </a:spcAft>
                      </a:pPr>
                      <a:r>
                        <a:rPr lang="en-US" sz="2000" dirty="0">
                          <a:effectLst/>
                        </a:rPr>
                        <a:t>Substrate</a:t>
                      </a:r>
                      <a:endParaRPr lang="en-US" sz="32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dirty="0" smtClean="0">
                          <a:effectLst/>
                        </a:rPr>
                        <a:t>Parameters </a:t>
                      </a:r>
                      <a:endParaRPr lang="en-US" sz="32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dirty="0">
                          <a:effectLst/>
                        </a:rPr>
                        <a:t>Water</a:t>
                      </a:r>
                      <a:endParaRPr lang="en-US" sz="32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dirty="0" err="1">
                          <a:effectLst/>
                        </a:rPr>
                        <a:t>Formamide</a:t>
                      </a:r>
                      <a:endParaRPr lang="en-US" sz="32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dirty="0">
                          <a:effectLst/>
                        </a:rPr>
                        <a:t>Glycerol</a:t>
                      </a:r>
                      <a:endParaRPr lang="en-US" sz="32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dirty="0">
                          <a:effectLst/>
                        </a:rPr>
                        <a:t>Ethylene carbonate</a:t>
                      </a:r>
                      <a:endParaRPr lang="en-US" sz="32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dirty="0">
                          <a:effectLst/>
                        </a:rPr>
                        <a:t>Methylene iodide</a:t>
                      </a:r>
                      <a:endParaRPr lang="en-US" sz="32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dirty="0">
                          <a:effectLst/>
                        </a:rPr>
                        <a:t>Methyl benzoate</a:t>
                      </a:r>
                      <a:endParaRPr lang="en-US" sz="32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781573600"/>
                  </a:ext>
                </a:extLst>
              </a:tr>
              <a:tr h="258589">
                <a:tc rowSpan="3">
                  <a:txBody>
                    <a:bodyPr/>
                    <a:lstStyle/>
                    <a:p>
                      <a:pPr algn="l">
                        <a:spcAft>
                          <a:spcPts val="0"/>
                        </a:spcAft>
                      </a:pPr>
                      <a:r>
                        <a:rPr lang="en-US" sz="2800" dirty="0">
                          <a:effectLst/>
                        </a:rPr>
                        <a:t>Glass</a:t>
                      </a:r>
                      <a:endParaRPr lang="en-US" sz="4000" b="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i="1" dirty="0">
                          <a:effectLst/>
                        </a:rPr>
                        <a:t>f</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1.18</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1.19</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0.53</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0.32</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1.32</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dirty="0">
                          <a:effectLst/>
                        </a:rPr>
                        <a:t>0.56</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164769608"/>
                  </a:ext>
                </a:extLst>
              </a:tr>
              <a:tr h="258589">
                <a:tc vMerge="1">
                  <a:txBody>
                    <a:bodyPr/>
                    <a:lstStyle/>
                    <a:p>
                      <a:endParaRPr lang="fr-FR"/>
                    </a:p>
                  </a:txBody>
                  <a:tcPr/>
                </a:tc>
                <a:tc>
                  <a:txBody>
                    <a:bodyPr/>
                    <a:lstStyle/>
                    <a:p>
                      <a:pPr algn="ctr">
                        <a:spcAft>
                          <a:spcPts val="0"/>
                        </a:spcAft>
                      </a:pPr>
                      <a:r>
                        <a:rPr lang="en-US" sz="2000" i="1">
                          <a:effectLst/>
                        </a:rPr>
                        <a:t>&lt; d &gt; (Å)</a:t>
                      </a:r>
                      <a:endParaRPr lang="en-US" sz="3200" i="1">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3.56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3.86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5.07</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4.80</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3.87</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4.14</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1346765434"/>
                  </a:ext>
                </a:extLst>
              </a:tr>
              <a:tr h="258589">
                <a:tc vMerge="1">
                  <a:txBody>
                    <a:bodyPr/>
                    <a:lstStyle/>
                    <a:p>
                      <a:endParaRPr lang="fr-FR"/>
                    </a:p>
                  </a:txBody>
                  <a:tcPr/>
                </a:tc>
                <a:tc>
                  <a:txBody>
                    <a:bodyPr/>
                    <a:lstStyle/>
                    <a:p>
                      <a:pPr algn="ctr">
                        <a:spcAft>
                          <a:spcPts val="0"/>
                        </a:spcAft>
                      </a:pPr>
                      <a:r>
                        <a:rPr lang="en-US" sz="2000" i="1">
                          <a:effectLst/>
                        </a:rPr>
                        <a:t>R²</a:t>
                      </a:r>
                      <a:endParaRPr lang="en-US" sz="3200" i="1">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0.9870</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0.9619</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0.9683</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0.9902</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0.8724</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0.9863</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2415275054"/>
                  </a:ext>
                </a:extLst>
              </a:tr>
              <a:tr h="258589">
                <a:tc rowSpan="3">
                  <a:txBody>
                    <a:bodyPr/>
                    <a:lstStyle/>
                    <a:p>
                      <a:pPr algn="l">
                        <a:spcAft>
                          <a:spcPts val="0"/>
                        </a:spcAft>
                      </a:pPr>
                      <a:r>
                        <a:rPr lang="en-US" sz="2800" dirty="0">
                          <a:effectLst/>
                        </a:rPr>
                        <a:t>PTFE</a:t>
                      </a:r>
                      <a:endParaRPr lang="en-US" sz="4000" b="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i="1" dirty="0">
                          <a:effectLst/>
                        </a:rPr>
                        <a:t>f</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solidFill>
                      <a:srgbClr val="FFFF00"/>
                    </a:solidFill>
                  </a:tcPr>
                </a:tc>
                <a:tc>
                  <a:txBody>
                    <a:bodyPr/>
                    <a:lstStyle/>
                    <a:p>
                      <a:pPr algn="ctr">
                        <a:spcAft>
                          <a:spcPts val="0"/>
                        </a:spcAft>
                      </a:pPr>
                      <a:r>
                        <a:rPr lang="en-US" sz="2000" dirty="0">
                          <a:effectLst/>
                        </a:rPr>
                        <a:t>3.00</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FF00"/>
                    </a:solidFill>
                  </a:tcPr>
                </a:tc>
                <a:tc>
                  <a:txBody>
                    <a:bodyPr/>
                    <a:lstStyle/>
                    <a:p>
                      <a:pPr algn="ctr">
                        <a:spcAft>
                          <a:spcPts val="0"/>
                        </a:spcAft>
                      </a:pPr>
                      <a:r>
                        <a:rPr lang="en-US" sz="2000">
                          <a:effectLst/>
                        </a:rPr>
                        <a:t>0.50</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0.84</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0.85</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0.26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0.71</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1661309609"/>
                  </a:ext>
                </a:extLst>
              </a:tr>
              <a:tr h="258589">
                <a:tc vMerge="1">
                  <a:txBody>
                    <a:bodyPr/>
                    <a:lstStyle/>
                    <a:p>
                      <a:endParaRPr lang="fr-FR"/>
                    </a:p>
                  </a:txBody>
                  <a:tcPr/>
                </a:tc>
                <a:tc>
                  <a:txBody>
                    <a:bodyPr/>
                    <a:lstStyle/>
                    <a:p>
                      <a:pPr algn="ctr">
                        <a:spcAft>
                          <a:spcPts val="0"/>
                        </a:spcAft>
                      </a:pPr>
                      <a:r>
                        <a:rPr lang="en-US" sz="2000" i="1" dirty="0">
                          <a:effectLst/>
                        </a:rPr>
                        <a:t>&lt; d &gt; (Å)</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solidFill>
                      <a:srgbClr val="FFC000"/>
                    </a:solidFill>
                  </a:tcPr>
                </a:tc>
                <a:tc>
                  <a:txBody>
                    <a:bodyPr/>
                    <a:lstStyle/>
                    <a:p>
                      <a:pPr algn="ctr">
                        <a:spcAft>
                          <a:spcPts val="0"/>
                        </a:spcAft>
                      </a:pPr>
                      <a:r>
                        <a:rPr lang="en-US" sz="2000" dirty="0">
                          <a:effectLst/>
                        </a:rPr>
                        <a:t>3.60</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a:effectLst/>
                        </a:rPr>
                        <a:t>20.09</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a:effectLst/>
                        </a:rPr>
                        <a:t>9.06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a:effectLst/>
                        </a:rPr>
                        <a:t>9.73</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a:effectLst/>
                        </a:rPr>
                        <a:t>56.03</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tc>
                  <a:txBody>
                    <a:bodyPr/>
                    <a:lstStyle/>
                    <a:p>
                      <a:pPr algn="ctr">
                        <a:spcAft>
                          <a:spcPts val="0"/>
                        </a:spcAft>
                      </a:pPr>
                      <a:r>
                        <a:rPr lang="en-US" sz="2000" dirty="0">
                          <a:effectLst/>
                        </a:rPr>
                        <a:t>9.19</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extLst>
                  <a:ext uri="{0D108BD9-81ED-4DB2-BD59-A6C34878D82A}">
                    <a16:rowId xmlns:a16="http://schemas.microsoft.com/office/drawing/2014/main" val="3643246959"/>
                  </a:ext>
                </a:extLst>
              </a:tr>
              <a:tr h="258589">
                <a:tc vMerge="1">
                  <a:txBody>
                    <a:bodyPr/>
                    <a:lstStyle/>
                    <a:p>
                      <a:endParaRPr lang="fr-FR"/>
                    </a:p>
                  </a:txBody>
                  <a:tcPr/>
                </a:tc>
                <a:tc>
                  <a:txBody>
                    <a:bodyPr/>
                    <a:lstStyle/>
                    <a:p>
                      <a:pPr algn="ctr">
                        <a:spcAft>
                          <a:spcPts val="0"/>
                        </a:spcAft>
                      </a:pPr>
                      <a:r>
                        <a:rPr lang="en-US" sz="2000" i="1" dirty="0">
                          <a:effectLst/>
                        </a:rPr>
                        <a:t>R²</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0.9886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0.9069</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dirty="0">
                          <a:effectLst/>
                        </a:rPr>
                        <a:t>0.9695</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dirty="0">
                          <a:effectLst/>
                        </a:rPr>
                        <a:t>0.9941</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dirty="0">
                          <a:effectLst/>
                        </a:rPr>
                        <a:t>0.7488</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dirty="0">
                          <a:effectLst/>
                        </a:rPr>
                        <a:t>0.9375</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1643603614"/>
                  </a:ext>
                </a:extLst>
              </a:tr>
              <a:tr h="258589">
                <a:tc rowSpan="3">
                  <a:txBody>
                    <a:bodyPr/>
                    <a:lstStyle/>
                    <a:p>
                      <a:pPr algn="l">
                        <a:spcAft>
                          <a:spcPts val="0"/>
                        </a:spcAft>
                      </a:pPr>
                      <a:r>
                        <a:rPr lang="en-US" sz="2800" dirty="0">
                          <a:effectLst/>
                        </a:rPr>
                        <a:t>Stainless steel</a:t>
                      </a:r>
                      <a:endParaRPr lang="en-US" sz="4000" b="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i="1" dirty="0">
                          <a:effectLst/>
                        </a:rPr>
                        <a:t>f</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3.25</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2.16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1.38</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1.83</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1.57</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0.56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1303020292"/>
                  </a:ext>
                </a:extLst>
              </a:tr>
              <a:tr h="258589">
                <a:tc vMerge="1">
                  <a:txBody>
                    <a:bodyPr/>
                    <a:lstStyle/>
                    <a:p>
                      <a:endParaRPr lang="fr-FR"/>
                    </a:p>
                  </a:txBody>
                  <a:tcPr/>
                </a:tc>
                <a:tc>
                  <a:txBody>
                    <a:bodyPr/>
                    <a:lstStyle/>
                    <a:p>
                      <a:pPr algn="ctr">
                        <a:spcAft>
                          <a:spcPts val="0"/>
                        </a:spcAft>
                      </a:pPr>
                      <a:r>
                        <a:rPr lang="en-US" sz="2000" i="1" dirty="0">
                          <a:effectLst/>
                        </a:rPr>
                        <a:t>&lt; d &gt; (Å)</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3.00</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3.67</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4.66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4.69</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3.70</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4.21</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4068416946"/>
                  </a:ext>
                </a:extLst>
              </a:tr>
              <a:tr h="258589">
                <a:tc vMerge="1">
                  <a:txBody>
                    <a:bodyPr/>
                    <a:lstStyle/>
                    <a:p>
                      <a:endParaRPr lang="fr-FR"/>
                    </a:p>
                  </a:txBody>
                  <a:tcPr/>
                </a:tc>
                <a:tc>
                  <a:txBody>
                    <a:bodyPr/>
                    <a:lstStyle/>
                    <a:p>
                      <a:pPr algn="ctr">
                        <a:spcAft>
                          <a:spcPts val="0"/>
                        </a:spcAft>
                      </a:pPr>
                      <a:r>
                        <a:rPr lang="en-US" sz="2000" i="1" dirty="0">
                          <a:effectLst/>
                        </a:rPr>
                        <a:t>R²</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0.9996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0.9716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0.9871</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0.9983</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0.9880</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0.9076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3302094231"/>
                  </a:ext>
                </a:extLst>
              </a:tr>
              <a:tr h="258589">
                <a:tc rowSpan="3">
                  <a:txBody>
                    <a:bodyPr/>
                    <a:lstStyle/>
                    <a:p>
                      <a:pPr algn="l">
                        <a:spcAft>
                          <a:spcPts val="0"/>
                        </a:spcAft>
                      </a:pPr>
                      <a:r>
                        <a:rPr lang="en-US" sz="2800" dirty="0">
                          <a:effectLst/>
                        </a:rPr>
                        <a:t>Brass</a:t>
                      </a:r>
                      <a:endParaRPr lang="en-US" sz="4000" b="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i="1" dirty="0">
                          <a:effectLst/>
                        </a:rPr>
                        <a:t>f</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2.14</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2.16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0.92</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2.05</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1.36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0.19</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1635184845"/>
                  </a:ext>
                </a:extLst>
              </a:tr>
              <a:tr h="258589">
                <a:tc vMerge="1">
                  <a:txBody>
                    <a:bodyPr/>
                    <a:lstStyle/>
                    <a:p>
                      <a:endParaRPr lang="fr-FR"/>
                    </a:p>
                  </a:txBody>
                  <a:tcPr/>
                </a:tc>
                <a:tc>
                  <a:txBody>
                    <a:bodyPr/>
                    <a:lstStyle/>
                    <a:p>
                      <a:pPr algn="ctr">
                        <a:spcAft>
                          <a:spcPts val="0"/>
                        </a:spcAft>
                      </a:pPr>
                      <a:r>
                        <a:rPr lang="en-US" sz="2000" i="1" dirty="0">
                          <a:effectLst/>
                        </a:rPr>
                        <a:t>&lt; d &gt; (Å)</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3.09</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3.38</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4.96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4.36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3.32</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4.33</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2529906684"/>
                  </a:ext>
                </a:extLst>
              </a:tr>
              <a:tr h="258589">
                <a:tc vMerge="1">
                  <a:txBody>
                    <a:bodyPr/>
                    <a:lstStyle/>
                    <a:p>
                      <a:endParaRPr lang="fr-FR"/>
                    </a:p>
                  </a:txBody>
                  <a:tcPr/>
                </a:tc>
                <a:tc>
                  <a:txBody>
                    <a:bodyPr/>
                    <a:lstStyle/>
                    <a:p>
                      <a:pPr algn="ctr">
                        <a:spcAft>
                          <a:spcPts val="0"/>
                        </a:spcAft>
                      </a:pPr>
                      <a:r>
                        <a:rPr lang="en-US" sz="2000" i="1" dirty="0">
                          <a:effectLst/>
                        </a:rPr>
                        <a:t>R²</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0.9898</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0.9920</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0.9584</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0.9841</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0.9862</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1 (*)</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655055594"/>
                  </a:ext>
                </a:extLst>
              </a:tr>
              <a:tr h="258589">
                <a:tc rowSpan="3">
                  <a:txBody>
                    <a:bodyPr/>
                    <a:lstStyle/>
                    <a:p>
                      <a:pPr algn="l">
                        <a:spcAft>
                          <a:spcPts val="0"/>
                        </a:spcAft>
                      </a:pPr>
                      <a:r>
                        <a:rPr lang="en-US" sz="2800" dirty="0">
                          <a:effectLst/>
                        </a:rPr>
                        <a:t>Alumina</a:t>
                      </a:r>
                      <a:endParaRPr lang="en-US" sz="4000" b="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i="1" dirty="0">
                          <a:effectLst/>
                        </a:rPr>
                        <a:t>f</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n.a.</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1.41</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1.20</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1.25</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1.41</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0.09</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3946126755"/>
                  </a:ext>
                </a:extLst>
              </a:tr>
              <a:tr h="258589">
                <a:tc vMerge="1">
                  <a:txBody>
                    <a:bodyPr/>
                    <a:lstStyle/>
                    <a:p>
                      <a:endParaRPr lang="fr-FR"/>
                    </a:p>
                  </a:txBody>
                  <a:tcPr/>
                </a:tc>
                <a:tc>
                  <a:txBody>
                    <a:bodyPr/>
                    <a:lstStyle/>
                    <a:p>
                      <a:pPr algn="ctr">
                        <a:spcAft>
                          <a:spcPts val="0"/>
                        </a:spcAft>
                      </a:pPr>
                      <a:r>
                        <a:rPr lang="en-US" sz="2000" i="1" dirty="0">
                          <a:effectLst/>
                        </a:rPr>
                        <a:t>&lt; d &gt; (Å)</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n.a.</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4.21</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4.99</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4.80</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3.51</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4.96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1224490767"/>
                  </a:ext>
                </a:extLst>
              </a:tr>
              <a:tr h="258589">
                <a:tc vMerge="1">
                  <a:txBody>
                    <a:bodyPr/>
                    <a:lstStyle/>
                    <a:p>
                      <a:endParaRPr lang="fr-FR"/>
                    </a:p>
                  </a:txBody>
                  <a:tcPr/>
                </a:tc>
                <a:tc>
                  <a:txBody>
                    <a:bodyPr/>
                    <a:lstStyle/>
                    <a:p>
                      <a:pPr algn="ctr">
                        <a:spcAft>
                          <a:spcPts val="0"/>
                        </a:spcAft>
                      </a:pPr>
                      <a:r>
                        <a:rPr lang="en-US" sz="2000" i="1" dirty="0">
                          <a:effectLst/>
                        </a:rPr>
                        <a:t>R²</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n.a.</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0.9957</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0.9561</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0.9998</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0.9995</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1(*)</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2924141706"/>
                  </a:ext>
                </a:extLst>
              </a:tr>
              <a:tr h="258589">
                <a:tc rowSpan="3">
                  <a:txBody>
                    <a:bodyPr/>
                    <a:lstStyle/>
                    <a:p>
                      <a:pPr algn="l">
                        <a:spcAft>
                          <a:spcPts val="0"/>
                        </a:spcAft>
                      </a:pPr>
                      <a:r>
                        <a:rPr lang="en-US" sz="2800" dirty="0">
                          <a:effectLst/>
                        </a:rPr>
                        <a:t>Zirconia</a:t>
                      </a:r>
                      <a:endParaRPr lang="en-US" sz="4000" b="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i="1" dirty="0">
                          <a:effectLst/>
                        </a:rPr>
                        <a:t>f</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n.a.</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n.a.</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0.90</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1.48</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0.30</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n.a.</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2297037993"/>
                  </a:ext>
                </a:extLst>
              </a:tr>
              <a:tr h="258589">
                <a:tc vMerge="1">
                  <a:txBody>
                    <a:bodyPr/>
                    <a:lstStyle/>
                    <a:p>
                      <a:endParaRPr lang="fr-FR"/>
                    </a:p>
                  </a:txBody>
                  <a:tcPr/>
                </a:tc>
                <a:tc>
                  <a:txBody>
                    <a:bodyPr/>
                    <a:lstStyle/>
                    <a:p>
                      <a:pPr algn="ctr">
                        <a:spcAft>
                          <a:spcPts val="0"/>
                        </a:spcAft>
                      </a:pPr>
                      <a:r>
                        <a:rPr lang="en-US" sz="2000" i="1" dirty="0">
                          <a:effectLst/>
                        </a:rPr>
                        <a:t>&lt; d &gt; (Å)</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n.a.</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n.a.</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4.06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5.20</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3.88</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n.a.</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2792238888"/>
                  </a:ext>
                </a:extLst>
              </a:tr>
              <a:tr h="258589">
                <a:tc vMerge="1">
                  <a:txBody>
                    <a:bodyPr/>
                    <a:lstStyle/>
                    <a:p>
                      <a:endParaRPr lang="fr-FR"/>
                    </a:p>
                  </a:txBody>
                  <a:tcPr/>
                </a:tc>
                <a:tc>
                  <a:txBody>
                    <a:bodyPr/>
                    <a:lstStyle/>
                    <a:p>
                      <a:pPr algn="ctr">
                        <a:spcAft>
                          <a:spcPts val="0"/>
                        </a:spcAft>
                      </a:pPr>
                      <a:r>
                        <a:rPr lang="en-US" sz="2000" i="1" dirty="0">
                          <a:effectLst/>
                        </a:rPr>
                        <a:t>R²</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n.a.</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n.a.</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0.9774</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0.9967</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0.9139</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dirty="0" err="1">
                          <a:effectLst/>
                        </a:rPr>
                        <a:t>n.a</a:t>
                      </a:r>
                      <a:r>
                        <a:rPr lang="en-US" sz="2000" dirty="0">
                          <a:effectLst/>
                        </a:rPr>
                        <a:t>.</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1099426453"/>
                  </a:ext>
                </a:extLst>
              </a:tr>
            </a:tbl>
          </a:graphicData>
        </a:graphic>
      </p:graphicFrame>
      <p:sp>
        <p:nvSpPr>
          <p:cNvPr id="6" name="ZoneTexte 5"/>
          <p:cNvSpPr txBox="1"/>
          <p:nvPr/>
        </p:nvSpPr>
        <p:spPr>
          <a:xfrm>
            <a:off x="11125200" y="0"/>
            <a:ext cx="1066800" cy="215444"/>
          </a:xfrm>
          <a:prstGeom prst="rect">
            <a:avLst/>
          </a:prstGeom>
          <a:noFill/>
        </p:spPr>
        <p:txBody>
          <a:bodyPr wrap="square" rtlCol="0">
            <a:spAutoFit/>
          </a:bodyPr>
          <a:lstStyle/>
          <a:p>
            <a:pPr algn="r"/>
            <a:r>
              <a:rPr lang="fr-FR" sz="800" dirty="0" err="1" smtClean="0">
                <a:latin typeface="Times" panose="02020603050405020304" pitchFamily="18" charset="0"/>
                <a:cs typeface="Times" panose="02020603050405020304" pitchFamily="18" charset="0"/>
              </a:rPr>
              <a:t>Duchemin</a:t>
            </a:r>
            <a:r>
              <a:rPr lang="fr-FR" sz="800" dirty="0" smtClean="0">
                <a:latin typeface="Times" panose="02020603050405020304" pitchFamily="18" charset="0"/>
                <a:cs typeface="Times" panose="02020603050405020304" pitchFamily="18" charset="0"/>
              </a:rPr>
              <a:t>, 2021</a:t>
            </a:r>
            <a:endParaRPr lang="fr-FR" sz="8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979644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01688" y="-223599"/>
            <a:ext cx="10515600" cy="1325563"/>
          </a:xfrm>
        </p:spPr>
        <p:txBody>
          <a:bodyPr/>
          <a:lstStyle/>
          <a:p>
            <a:r>
              <a:rPr lang="fr-FR" dirty="0" smtClean="0"/>
              <a:t>Discussion</a:t>
            </a:r>
            <a:endParaRPr lang="fr-FR" dirty="0"/>
          </a:p>
        </p:txBody>
      </p:sp>
      <p:graphicFrame>
        <p:nvGraphicFramePr>
          <p:cNvPr id="5" name="Tableau 4"/>
          <p:cNvGraphicFramePr>
            <a:graphicFrameLocks noGrp="1"/>
          </p:cNvGraphicFramePr>
          <p:nvPr>
            <p:extLst>
              <p:ext uri="{D42A27DB-BD31-4B8C-83A1-F6EECF244321}">
                <p14:modId xmlns:p14="http://schemas.microsoft.com/office/powerpoint/2010/main" val="3860977964"/>
              </p:ext>
            </p:extLst>
          </p:nvPr>
        </p:nvGraphicFramePr>
        <p:xfrm>
          <a:off x="162838" y="764081"/>
          <a:ext cx="11874675" cy="6096000"/>
        </p:xfrm>
        <a:graphic>
          <a:graphicData uri="http://schemas.openxmlformats.org/drawingml/2006/table">
            <a:tbl>
              <a:tblPr firstRow="1" firstCol="1" bandRow="1">
                <a:tableStyleId>{5940675A-B579-460E-94D1-54222C63F5DA}</a:tableStyleId>
              </a:tblPr>
              <a:tblGrid>
                <a:gridCol w="1487205">
                  <a:extLst>
                    <a:ext uri="{9D8B030D-6E8A-4147-A177-3AD203B41FA5}">
                      <a16:colId xmlns:a16="http://schemas.microsoft.com/office/drawing/2014/main" val="4230046556"/>
                    </a:ext>
                  </a:extLst>
                </a:gridCol>
                <a:gridCol w="1487205">
                  <a:extLst>
                    <a:ext uri="{9D8B030D-6E8A-4147-A177-3AD203B41FA5}">
                      <a16:colId xmlns:a16="http://schemas.microsoft.com/office/drawing/2014/main" val="560251999"/>
                    </a:ext>
                  </a:extLst>
                </a:gridCol>
                <a:gridCol w="1487205">
                  <a:extLst>
                    <a:ext uri="{9D8B030D-6E8A-4147-A177-3AD203B41FA5}">
                      <a16:colId xmlns:a16="http://schemas.microsoft.com/office/drawing/2014/main" val="4271181426"/>
                    </a:ext>
                  </a:extLst>
                </a:gridCol>
                <a:gridCol w="1487205">
                  <a:extLst>
                    <a:ext uri="{9D8B030D-6E8A-4147-A177-3AD203B41FA5}">
                      <a16:colId xmlns:a16="http://schemas.microsoft.com/office/drawing/2014/main" val="2983896974"/>
                    </a:ext>
                  </a:extLst>
                </a:gridCol>
                <a:gridCol w="1628462">
                  <a:extLst>
                    <a:ext uri="{9D8B030D-6E8A-4147-A177-3AD203B41FA5}">
                      <a16:colId xmlns:a16="http://schemas.microsoft.com/office/drawing/2014/main" val="4233479"/>
                    </a:ext>
                  </a:extLst>
                </a:gridCol>
                <a:gridCol w="1628462">
                  <a:extLst>
                    <a:ext uri="{9D8B030D-6E8A-4147-A177-3AD203B41FA5}">
                      <a16:colId xmlns:a16="http://schemas.microsoft.com/office/drawing/2014/main" val="3678044967"/>
                    </a:ext>
                  </a:extLst>
                </a:gridCol>
                <a:gridCol w="1372363">
                  <a:extLst>
                    <a:ext uri="{9D8B030D-6E8A-4147-A177-3AD203B41FA5}">
                      <a16:colId xmlns:a16="http://schemas.microsoft.com/office/drawing/2014/main" val="3968759776"/>
                    </a:ext>
                  </a:extLst>
                </a:gridCol>
                <a:gridCol w="1296568">
                  <a:extLst>
                    <a:ext uri="{9D8B030D-6E8A-4147-A177-3AD203B41FA5}">
                      <a16:colId xmlns:a16="http://schemas.microsoft.com/office/drawing/2014/main" val="3887658078"/>
                    </a:ext>
                  </a:extLst>
                </a:gridCol>
              </a:tblGrid>
              <a:tr h="430980">
                <a:tc>
                  <a:txBody>
                    <a:bodyPr/>
                    <a:lstStyle/>
                    <a:p>
                      <a:pPr algn="ctr">
                        <a:spcAft>
                          <a:spcPts val="0"/>
                        </a:spcAft>
                      </a:pPr>
                      <a:r>
                        <a:rPr lang="en-US" sz="2000" dirty="0">
                          <a:effectLst/>
                        </a:rPr>
                        <a:t>Substrate</a:t>
                      </a:r>
                      <a:endParaRPr lang="en-US" sz="32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dirty="0" smtClean="0">
                          <a:effectLst/>
                        </a:rPr>
                        <a:t>Parameters </a:t>
                      </a:r>
                      <a:endParaRPr lang="en-US" sz="32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dirty="0">
                          <a:effectLst/>
                        </a:rPr>
                        <a:t>Water</a:t>
                      </a:r>
                      <a:endParaRPr lang="en-US" sz="32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dirty="0" err="1">
                          <a:effectLst/>
                        </a:rPr>
                        <a:t>Formamide</a:t>
                      </a:r>
                      <a:endParaRPr lang="en-US" sz="32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dirty="0">
                          <a:effectLst/>
                        </a:rPr>
                        <a:t>Glycerol</a:t>
                      </a:r>
                      <a:endParaRPr lang="en-US" sz="32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dirty="0">
                          <a:effectLst/>
                        </a:rPr>
                        <a:t>Ethylene carbonate</a:t>
                      </a:r>
                      <a:endParaRPr lang="en-US" sz="32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dirty="0">
                          <a:effectLst/>
                        </a:rPr>
                        <a:t>Methylene iodide</a:t>
                      </a:r>
                      <a:endParaRPr lang="en-US" sz="32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dirty="0">
                          <a:effectLst/>
                        </a:rPr>
                        <a:t>Methyl benzoate</a:t>
                      </a:r>
                      <a:endParaRPr lang="en-US" sz="32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781573600"/>
                  </a:ext>
                </a:extLst>
              </a:tr>
              <a:tr h="258589">
                <a:tc rowSpan="3">
                  <a:txBody>
                    <a:bodyPr/>
                    <a:lstStyle/>
                    <a:p>
                      <a:pPr algn="l">
                        <a:spcAft>
                          <a:spcPts val="0"/>
                        </a:spcAft>
                      </a:pPr>
                      <a:r>
                        <a:rPr lang="en-US" sz="2800" dirty="0">
                          <a:effectLst/>
                        </a:rPr>
                        <a:t>Glass</a:t>
                      </a:r>
                      <a:endParaRPr lang="en-US" sz="4000" b="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i="1" dirty="0">
                          <a:effectLst/>
                        </a:rPr>
                        <a:t>f</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1.18</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1.19</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0.53</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0.32</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1.32</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dirty="0">
                          <a:effectLst/>
                        </a:rPr>
                        <a:t>0.56</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extLst>
                  <a:ext uri="{0D108BD9-81ED-4DB2-BD59-A6C34878D82A}">
                    <a16:rowId xmlns:a16="http://schemas.microsoft.com/office/drawing/2014/main" val="164769608"/>
                  </a:ext>
                </a:extLst>
              </a:tr>
              <a:tr h="258589">
                <a:tc vMerge="1">
                  <a:txBody>
                    <a:bodyPr/>
                    <a:lstStyle/>
                    <a:p>
                      <a:endParaRPr lang="fr-FR"/>
                    </a:p>
                  </a:txBody>
                  <a:tcPr/>
                </a:tc>
                <a:tc>
                  <a:txBody>
                    <a:bodyPr/>
                    <a:lstStyle/>
                    <a:p>
                      <a:pPr algn="ctr">
                        <a:spcAft>
                          <a:spcPts val="0"/>
                        </a:spcAft>
                      </a:pPr>
                      <a:r>
                        <a:rPr lang="en-US" sz="2000" i="1">
                          <a:effectLst/>
                        </a:rPr>
                        <a:t>&lt; d &gt; (Å)</a:t>
                      </a:r>
                      <a:endParaRPr lang="en-US" sz="3200" i="1">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3.56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3.86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5.07</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4.80</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3.87</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4.14</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1346765434"/>
                  </a:ext>
                </a:extLst>
              </a:tr>
              <a:tr h="258589">
                <a:tc vMerge="1">
                  <a:txBody>
                    <a:bodyPr/>
                    <a:lstStyle/>
                    <a:p>
                      <a:endParaRPr lang="fr-FR"/>
                    </a:p>
                  </a:txBody>
                  <a:tcPr/>
                </a:tc>
                <a:tc>
                  <a:txBody>
                    <a:bodyPr/>
                    <a:lstStyle/>
                    <a:p>
                      <a:pPr algn="ctr">
                        <a:spcAft>
                          <a:spcPts val="0"/>
                        </a:spcAft>
                      </a:pPr>
                      <a:r>
                        <a:rPr lang="en-US" sz="2000" i="1" dirty="0">
                          <a:effectLst/>
                        </a:rPr>
                        <a:t>R²</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0.9870</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0.9619</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0.9683</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0.9902</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0.8724</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0.9863</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2415275054"/>
                  </a:ext>
                </a:extLst>
              </a:tr>
              <a:tr h="258589">
                <a:tc rowSpan="3">
                  <a:txBody>
                    <a:bodyPr/>
                    <a:lstStyle/>
                    <a:p>
                      <a:pPr algn="l">
                        <a:spcAft>
                          <a:spcPts val="0"/>
                        </a:spcAft>
                      </a:pPr>
                      <a:r>
                        <a:rPr lang="en-US" sz="2800" dirty="0">
                          <a:effectLst/>
                        </a:rPr>
                        <a:t>PTFE</a:t>
                      </a:r>
                      <a:endParaRPr lang="en-US" sz="4000" b="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i="1" dirty="0">
                          <a:effectLst/>
                        </a:rPr>
                        <a:t>f</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3.00</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0.50</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0.84</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0.85</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0.26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dirty="0">
                          <a:effectLst/>
                        </a:rPr>
                        <a:t>0.71</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extLst>
                  <a:ext uri="{0D108BD9-81ED-4DB2-BD59-A6C34878D82A}">
                    <a16:rowId xmlns:a16="http://schemas.microsoft.com/office/drawing/2014/main" val="1661309609"/>
                  </a:ext>
                </a:extLst>
              </a:tr>
              <a:tr h="258589">
                <a:tc vMerge="1">
                  <a:txBody>
                    <a:bodyPr/>
                    <a:lstStyle/>
                    <a:p>
                      <a:endParaRPr lang="fr-FR"/>
                    </a:p>
                  </a:txBody>
                  <a:tcPr/>
                </a:tc>
                <a:tc>
                  <a:txBody>
                    <a:bodyPr/>
                    <a:lstStyle/>
                    <a:p>
                      <a:pPr algn="ctr">
                        <a:spcAft>
                          <a:spcPts val="0"/>
                        </a:spcAft>
                      </a:pPr>
                      <a:r>
                        <a:rPr lang="en-US" sz="2000" i="1" dirty="0">
                          <a:effectLst/>
                        </a:rPr>
                        <a:t>&lt; d &gt; (Å)</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3.60</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20.09</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9.06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9.73</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56.03</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9.19</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3643246959"/>
                  </a:ext>
                </a:extLst>
              </a:tr>
              <a:tr h="258589">
                <a:tc vMerge="1">
                  <a:txBody>
                    <a:bodyPr/>
                    <a:lstStyle/>
                    <a:p>
                      <a:endParaRPr lang="fr-FR"/>
                    </a:p>
                  </a:txBody>
                  <a:tcPr/>
                </a:tc>
                <a:tc>
                  <a:txBody>
                    <a:bodyPr/>
                    <a:lstStyle/>
                    <a:p>
                      <a:pPr algn="ctr">
                        <a:spcAft>
                          <a:spcPts val="0"/>
                        </a:spcAft>
                      </a:pPr>
                      <a:r>
                        <a:rPr lang="en-US" sz="2000" i="1" dirty="0">
                          <a:effectLst/>
                        </a:rPr>
                        <a:t>R²</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0.9886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0.9069</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0.9695</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0.9941</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0.7488</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0.9375</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1643603614"/>
                  </a:ext>
                </a:extLst>
              </a:tr>
              <a:tr h="258589">
                <a:tc rowSpan="3">
                  <a:txBody>
                    <a:bodyPr/>
                    <a:lstStyle/>
                    <a:p>
                      <a:pPr algn="l">
                        <a:spcAft>
                          <a:spcPts val="0"/>
                        </a:spcAft>
                      </a:pPr>
                      <a:r>
                        <a:rPr lang="en-US" sz="2800" dirty="0">
                          <a:effectLst/>
                        </a:rPr>
                        <a:t>Stainless steel</a:t>
                      </a:r>
                      <a:endParaRPr lang="en-US" sz="4000" b="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i="1" dirty="0">
                          <a:effectLst/>
                        </a:rPr>
                        <a:t>f</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3.25</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2.16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1.38</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1.83</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1.57</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dirty="0">
                          <a:effectLst/>
                        </a:rPr>
                        <a:t>0.56</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extLst>
                  <a:ext uri="{0D108BD9-81ED-4DB2-BD59-A6C34878D82A}">
                    <a16:rowId xmlns:a16="http://schemas.microsoft.com/office/drawing/2014/main" val="1303020292"/>
                  </a:ext>
                </a:extLst>
              </a:tr>
              <a:tr h="258589">
                <a:tc vMerge="1">
                  <a:txBody>
                    <a:bodyPr/>
                    <a:lstStyle/>
                    <a:p>
                      <a:endParaRPr lang="fr-FR"/>
                    </a:p>
                  </a:txBody>
                  <a:tcPr/>
                </a:tc>
                <a:tc>
                  <a:txBody>
                    <a:bodyPr/>
                    <a:lstStyle/>
                    <a:p>
                      <a:pPr algn="ctr">
                        <a:spcAft>
                          <a:spcPts val="0"/>
                        </a:spcAft>
                      </a:pPr>
                      <a:r>
                        <a:rPr lang="en-US" sz="2000" i="1" dirty="0">
                          <a:effectLst/>
                        </a:rPr>
                        <a:t>&lt; d &gt; (Å)</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3.00</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3.67</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4.66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4.69</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3.70</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4.21</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4068416946"/>
                  </a:ext>
                </a:extLst>
              </a:tr>
              <a:tr h="258589">
                <a:tc vMerge="1">
                  <a:txBody>
                    <a:bodyPr/>
                    <a:lstStyle/>
                    <a:p>
                      <a:endParaRPr lang="fr-FR"/>
                    </a:p>
                  </a:txBody>
                  <a:tcPr/>
                </a:tc>
                <a:tc>
                  <a:txBody>
                    <a:bodyPr/>
                    <a:lstStyle/>
                    <a:p>
                      <a:pPr algn="ctr">
                        <a:spcAft>
                          <a:spcPts val="0"/>
                        </a:spcAft>
                      </a:pPr>
                      <a:r>
                        <a:rPr lang="en-US" sz="2000" i="1" dirty="0">
                          <a:effectLst/>
                        </a:rPr>
                        <a:t>R²</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0.9996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0.9716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0.9871</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0.9983</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0.9880</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0.9076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3302094231"/>
                  </a:ext>
                </a:extLst>
              </a:tr>
              <a:tr h="258589">
                <a:tc rowSpan="3">
                  <a:txBody>
                    <a:bodyPr/>
                    <a:lstStyle/>
                    <a:p>
                      <a:pPr algn="l">
                        <a:spcAft>
                          <a:spcPts val="0"/>
                        </a:spcAft>
                      </a:pPr>
                      <a:r>
                        <a:rPr lang="en-US" sz="2800" dirty="0">
                          <a:effectLst/>
                        </a:rPr>
                        <a:t>Brass</a:t>
                      </a:r>
                      <a:endParaRPr lang="en-US" sz="4000" b="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i="1" dirty="0">
                          <a:effectLst/>
                        </a:rPr>
                        <a:t>f</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2.14</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2.16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0.92</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2.05</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1.36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dirty="0">
                          <a:effectLst/>
                        </a:rPr>
                        <a:t>0.19</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extLst>
                  <a:ext uri="{0D108BD9-81ED-4DB2-BD59-A6C34878D82A}">
                    <a16:rowId xmlns:a16="http://schemas.microsoft.com/office/drawing/2014/main" val="1635184845"/>
                  </a:ext>
                </a:extLst>
              </a:tr>
              <a:tr h="258589">
                <a:tc vMerge="1">
                  <a:txBody>
                    <a:bodyPr/>
                    <a:lstStyle/>
                    <a:p>
                      <a:endParaRPr lang="fr-FR"/>
                    </a:p>
                  </a:txBody>
                  <a:tcPr/>
                </a:tc>
                <a:tc>
                  <a:txBody>
                    <a:bodyPr/>
                    <a:lstStyle/>
                    <a:p>
                      <a:pPr algn="ctr">
                        <a:spcAft>
                          <a:spcPts val="0"/>
                        </a:spcAft>
                      </a:pPr>
                      <a:r>
                        <a:rPr lang="en-US" sz="2000" i="1" dirty="0">
                          <a:effectLst/>
                        </a:rPr>
                        <a:t>&lt; d &gt; (Å)</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3.09</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3.38</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4.96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4.36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3.32</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4.33</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2529906684"/>
                  </a:ext>
                </a:extLst>
              </a:tr>
              <a:tr h="258589">
                <a:tc vMerge="1">
                  <a:txBody>
                    <a:bodyPr/>
                    <a:lstStyle/>
                    <a:p>
                      <a:endParaRPr lang="fr-FR"/>
                    </a:p>
                  </a:txBody>
                  <a:tcPr/>
                </a:tc>
                <a:tc>
                  <a:txBody>
                    <a:bodyPr/>
                    <a:lstStyle/>
                    <a:p>
                      <a:pPr algn="ctr">
                        <a:spcAft>
                          <a:spcPts val="0"/>
                        </a:spcAft>
                      </a:pPr>
                      <a:r>
                        <a:rPr lang="en-US" sz="2000" i="1" dirty="0">
                          <a:effectLst/>
                        </a:rPr>
                        <a:t>R²</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0.9898</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0.9920</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0.9584</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0.9841</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0.9862</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1 (*)</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655055594"/>
                  </a:ext>
                </a:extLst>
              </a:tr>
              <a:tr h="258589">
                <a:tc rowSpan="3">
                  <a:txBody>
                    <a:bodyPr/>
                    <a:lstStyle/>
                    <a:p>
                      <a:pPr algn="l">
                        <a:spcAft>
                          <a:spcPts val="0"/>
                        </a:spcAft>
                      </a:pPr>
                      <a:r>
                        <a:rPr lang="en-US" sz="2800" dirty="0">
                          <a:effectLst/>
                        </a:rPr>
                        <a:t>Alumina</a:t>
                      </a:r>
                      <a:endParaRPr lang="en-US" sz="4000" b="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i="1" dirty="0">
                          <a:effectLst/>
                        </a:rPr>
                        <a:t>f</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n.a.</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1.41</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1.20</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dirty="0">
                          <a:effectLst/>
                        </a:rPr>
                        <a:t>1.25</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1.41</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dirty="0">
                          <a:effectLst/>
                        </a:rPr>
                        <a:t>0.09</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solidFill>
                      <a:srgbClr val="FFC000"/>
                    </a:solidFill>
                  </a:tcPr>
                </a:tc>
                <a:extLst>
                  <a:ext uri="{0D108BD9-81ED-4DB2-BD59-A6C34878D82A}">
                    <a16:rowId xmlns:a16="http://schemas.microsoft.com/office/drawing/2014/main" val="3946126755"/>
                  </a:ext>
                </a:extLst>
              </a:tr>
              <a:tr h="258589">
                <a:tc vMerge="1">
                  <a:txBody>
                    <a:bodyPr/>
                    <a:lstStyle/>
                    <a:p>
                      <a:endParaRPr lang="fr-FR"/>
                    </a:p>
                  </a:txBody>
                  <a:tcPr/>
                </a:tc>
                <a:tc>
                  <a:txBody>
                    <a:bodyPr/>
                    <a:lstStyle/>
                    <a:p>
                      <a:pPr algn="ctr">
                        <a:spcAft>
                          <a:spcPts val="0"/>
                        </a:spcAft>
                      </a:pPr>
                      <a:r>
                        <a:rPr lang="en-US" sz="2000" i="1" dirty="0">
                          <a:effectLst/>
                        </a:rPr>
                        <a:t>&lt; d &gt; (Å)</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n.a.</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4.21</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4.99</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4.80</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3.51</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4.96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1224490767"/>
                  </a:ext>
                </a:extLst>
              </a:tr>
              <a:tr h="258589">
                <a:tc vMerge="1">
                  <a:txBody>
                    <a:bodyPr/>
                    <a:lstStyle/>
                    <a:p>
                      <a:endParaRPr lang="fr-FR"/>
                    </a:p>
                  </a:txBody>
                  <a:tcPr/>
                </a:tc>
                <a:tc>
                  <a:txBody>
                    <a:bodyPr/>
                    <a:lstStyle/>
                    <a:p>
                      <a:pPr algn="ctr">
                        <a:spcAft>
                          <a:spcPts val="0"/>
                        </a:spcAft>
                      </a:pPr>
                      <a:r>
                        <a:rPr lang="en-US" sz="2000" i="1" dirty="0">
                          <a:effectLst/>
                        </a:rPr>
                        <a:t>R²</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n.a.</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0.9957</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0.9561</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0.9998</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0.9995</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1(*)</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2924141706"/>
                  </a:ext>
                </a:extLst>
              </a:tr>
              <a:tr h="258589">
                <a:tc rowSpan="3">
                  <a:txBody>
                    <a:bodyPr/>
                    <a:lstStyle/>
                    <a:p>
                      <a:pPr algn="l">
                        <a:spcAft>
                          <a:spcPts val="0"/>
                        </a:spcAft>
                      </a:pPr>
                      <a:r>
                        <a:rPr lang="en-US" sz="2800" dirty="0">
                          <a:effectLst/>
                        </a:rPr>
                        <a:t>Zirconia</a:t>
                      </a:r>
                      <a:endParaRPr lang="en-US" sz="4000" b="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i="1" dirty="0">
                          <a:effectLst/>
                        </a:rPr>
                        <a:t>f</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n.a.</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n.a.</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0.90</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1.48</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0.30</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n.a.</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2297037993"/>
                  </a:ext>
                </a:extLst>
              </a:tr>
              <a:tr h="258589">
                <a:tc vMerge="1">
                  <a:txBody>
                    <a:bodyPr/>
                    <a:lstStyle/>
                    <a:p>
                      <a:endParaRPr lang="fr-FR"/>
                    </a:p>
                  </a:txBody>
                  <a:tcPr/>
                </a:tc>
                <a:tc>
                  <a:txBody>
                    <a:bodyPr/>
                    <a:lstStyle/>
                    <a:p>
                      <a:pPr algn="ctr">
                        <a:spcAft>
                          <a:spcPts val="0"/>
                        </a:spcAft>
                      </a:pPr>
                      <a:r>
                        <a:rPr lang="en-US" sz="2000" i="1" dirty="0">
                          <a:effectLst/>
                        </a:rPr>
                        <a:t>&lt; d &gt; (Å)</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n.a.</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n.a.</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4.06</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5.20</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3.88</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n.a.</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2792238888"/>
                  </a:ext>
                </a:extLst>
              </a:tr>
              <a:tr h="258589">
                <a:tc vMerge="1">
                  <a:txBody>
                    <a:bodyPr/>
                    <a:lstStyle/>
                    <a:p>
                      <a:endParaRPr lang="fr-FR"/>
                    </a:p>
                  </a:txBody>
                  <a:tcPr/>
                </a:tc>
                <a:tc>
                  <a:txBody>
                    <a:bodyPr/>
                    <a:lstStyle/>
                    <a:p>
                      <a:pPr algn="ctr">
                        <a:spcAft>
                          <a:spcPts val="0"/>
                        </a:spcAft>
                      </a:pPr>
                      <a:r>
                        <a:rPr lang="en-US" sz="2000" i="1" dirty="0">
                          <a:effectLst/>
                        </a:rPr>
                        <a:t>R²</a:t>
                      </a:r>
                      <a:endParaRPr lang="en-US" sz="3200" i="1"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nchor="ctr"/>
                </a:tc>
                <a:tc>
                  <a:txBody>
                    <a:bodyPr/>
                    <a:lstStyle/>
                    <a:p>
                      <a:pPr algn="ctr">
                        <a:spcAft>
                          <a:spcPts val="0"/>
                        </a:spcAft>
                      </a:pPr>
                      <a:r>
                        <a:rPr lang="en-US" sz="2000">
                          <a:effectLst/>
                        </a:rPr>
                        <a:t>n.a.</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n.a.</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0.9774</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0.9967</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a:effectLst/>
                        </a:rPr>
                        <a:t>0.9139</a:t>
                      </a:r>
                      <a:endParaRPr lang="en-US" sz="2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n-US" sz="2000" dirty="0" err="1">
                          <a:effectLst/>
                        </a:rPr>
                        <a:t>n.a</a:t>
                      </a:r>
                      <a:r>
                        <a:rPr lang="en-US" sz="2000" dirty="0">
                          <a:effectLst/>
                        </a:rPr>
                        <a:t>.</a:t>
                      </a:r>
                      <a:endParaRPr lang="en-US" sz="2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val="1099426453"/>
                  </a:ext>
                </a:extLst>
              </a:tr>
            </a:tbl>
          </a:graphicData>
        </a:graphic>
      </p:graphicFrame>
      <p:sp>
        <p:nvSpPr>
          <p:cNvPr id="6" name="ZoneTexte 5"/>
          <p:cNvSpPr txBox="1"/>
          <p:nvPr/>
        </p:nvSpPr>
        <p:spPr>
          <a:xfrm>
            <a:off x="11125200" y="0"/>
            <a:ext cx="1066800" cy="215444"/>
          </a:xfrm>
          <a:prstGeom prst="rect">
            <a:avLst/>
          </a:prstGeom>
          <a:noFill/>
        </p:spPr>
        <p:txBody>
          <a:bodyPr wrap="square" rtlCol="0">
            <a:spAutoFit/>
          </a:bodyPr>
          <a:lstStyle/>
          <a:p>
            <a:pPr algn="r"/>
            <a:r>
              <a:rPr lang="fr-FR" sz="800" dirty="0" err="1" smtClean="0">
                <a:latin typeface="Times" panose="02020603050405020304" pitchFamily="18" charset="0"/>
                <a:cs typeface="Times" panose="02020603050405020304" pitchFamily="18" charset="0"/>
              </a:rPr>
              <a:t>Duchemin</a:t>
            </a:r>
            <a:r>
              <a:rPr lang="fr-FR" sz="800" dirty="0" smtClean="0">
                <a:latin typeface="Times" panose="02020603050405020304" pitchFamily="18" charset="0"/>
                <a:cs typeface="Times" panose="02020603050405020304" pitchFamily="18" charset="0"/>
              </a:rPr>
              <a:t>, 2021</a:t>
            </a:r>
            <a:endParaRPr lang="fr-FR" sz="8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025026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213374"/>
            <a:ext cx="10515600" cy="1325563"/>
          </a:xfrm>
        </p:spPr>
        <p:txBody>
          <a:bodyPr/>
          <a:lstStyle/>
          <a:p>
            <a:r>
              <a:rPr lang="fr-FR" dirty="0" err="1" smtClean="0"/>
              <a:t>Effect</a:t>
            </a:r>
            <a:r>
              <a:rPr lang="fr-FR" dirty="0" smtClean="0"/>
              <a:t> of </a:t>
            </a:r>
            <a:r>
              <a:rPr lang="fr-FR" dirty="0" err="1" smtClean="0"/>
              <a:t>temperature</a:t>
            </a:r>
            <a:r>
              <a:rPr lang="fr-FR" dirty="0" smtClean="0"/>
              <a:t> on contact angles</a:t>
            </a:r>
            <a:endParaRPr lang="fr-FR" dirty="0"/>
          </a:p>
        </p:txBody>
      </p:sp>
      <p:sp>
        <p:nvSpPr>
          <p:cNvPr id="3" name="Espace réservé du contenu 2"/>
          <p:cNvSpPr>
            <a:spLocks noGrp="1"/>
          </p:cNvSpPr>
          <p:nvPr>
            <p:ph idx="1"/>
          </p:nvPr>
        </p:nvSpPr>
        <p:spPr>
          <a:xfrm>
            <a:off x="838200" y="970056"/>
            <a:ext cx="10515600" cy="867471"/>
          </a:xfrm>
        </p:spPr>
        <p:txBody>
          <a:bodyPr/>
          <a:lstStyle/>
          <a:p>
            <a:pPr marL="0" indent="0">
              <a:buNone/>
            </a:pPr>
            <a:r>
              <a:rPr lang="fr-FR" dirty="0" smtClean="0"/>
              <a:t>The case of </a:t>
            </a:r>
            <a:r>
              <a:rPr lang="fr-FR" dirty="0" err="1" smtClean="0"/>
              <a:t>dynamic</a:t>
            </a:r>
            <a:r>
              <a:rPr lang="fr-FR" dirty="0" smtClean="0"/>
              <a:t> contact angles </a:t>
            </a:r>
            <a:r>
              <a:rPr lang="fr-FR" dirty="0" err="1" smtClean="0"/>
              <a:t>is</a:t>
            </a:r>
            <a:r>
              <a:rPr lang="fr-FR" dirty="0" smtClean="0"/>
              <a:t> « </a:t>
            </a:r>
            <a:r>
              <a:rPr lang="fr-FR" dirty="0" err="1" smtClean="0"/>
              <a:t>covered</a:t>
            </a:r>
            <a:r>
              <a:rPr lang="fr-FR" dirty="0" smtClean="0"/>
              <a:t> » by </a:t>
            </a:r>
            <a:r>
              <a:rPr lang="fr-FR" dirty="0" err="1" smtClean="0"/>
              <a:t>two</a:t>
            </a:r>
            <a:r>
              <a:rPr lang="fr-FR" dirty="0" smtClean="0"/>
              <a:t> main </a:t>
            </a:r>
            <a:r>
              <a:rPr lang="fr-FR" dirty="0" err="1" smtClean="0"/>
              <a:t>theories</a:t>
            </a:r>
            <a:endParaRPr lang="fr-FR" dirty="0"/>
          </a:p>
        </p:txBody>
      </p:sp>
      <p:sp>
        <p:nvSpPr>
          <p:cNvPr id="4" name="ZoneTexte 3"/>
          <p:cNvSpPr txBox="1"/>
          <p:nvPr/>
        </p:nvSpPr>
        <p:spPr>
          <a:xfrm>
            <a:off x="939452" y="1945499"/>
            <a:ext cx="4922729" cy="646331"/>
          </a:xfrm>
          <a:prstGeom prst="rect">
            <a:avLst/>
          </a:prstGeom>
          <a:noFill/>
        </p:spPr>
        <p:txBody>
          <a:bodyPr wrap="square" rtlCol="0">
            <a:spAutoFit/>
          </a:bodyPr>
          <a:lstStyle/>
          <a:p>
            <a:pPr algn="ctr"/>
            <a:r>
              <a:rPr lang="fr-FR" dirty="0" smtClean="0"/>
              <a:t>The </a:t>
            </a:r>
            <a:r>
              <a:rPr lang="fr-FR" dirty="0" err="1" smtClean="0"/>
              <a:t>molecular</a:t>
            </a:r>
            <a:r>
              <a:rPr lang="fr-FR" dirty="0" smtClean="0"/>
              <a:t> </a:t>
            </a:r>
            <a:r>
              <a:rPr lang="fr-FR" dirty="0" err="1" smtClean="0"/>
              <a:t>kinetic</a:t>
            </a:r>
            <a:r>
              <a:rPr lang="fr-FR" dirty="0" smtClean="0"/>
              <a:t> </a:t>
            </a:r>
            <a:r>
              <a:rPr lang="fr-FR" dirty="0" err="1" smtClean="0"/>
              <a:t>theory</a:t>
            </a:r>
            <a:r>
              <a:rPr lang="fr-FR" dirty="0" smtClean="0"/>
              <a:t> (Blake and </a:t>
            </a:r>
            <a:r>
              <a:rPr lang="fr-FR" dirty="0" err="1" smtClean="0"/>
              <a:t>Haynes</a:t>
            </a:r>
            <a:r>
              <a:rPr lang="fr-FR" dirty="0" smtClean="0"/>
              <a:t>, 1969)</a:t>
            </a:r>
            <a:endParaRPr lang="fr-FR" dirty="0"/>
          </a:p>
        </p:txBody>
      </p:sp>
      <p:sp>
        <p:nvSpPr>
          <p:cNvPr id="5" name="ZoneTexte 4"/>
          <p:cNvSpPr txBox="1"/>
          <p:nvPr/>
        </p:nvSpPr>
        <p:spPr>
          <a:xfrm>
            <a:off x="6431071" y="1909009"/>
            <a:ext cx="4922729" cy="369332"/>
          </a:xfrm>
          <a:prstGeom prst="rect">
            <a:avLst/>
          </a:prstGeom>
          <a:noFill/>
        </p:spPr>
        <p:txBody>
          <a:bodyPr wrap="square" rtlCol="0">
            <a:spAutoFit/>
          </a:bodyPr>
          <a:lstStyle/>
          <a:p>
            <a:pPr algn="ctr"/>
            <a:r>
              <a:rPr lang="fr-FR" dirty="0" smtClean="0"/>
              <a:t>The </a:t>
            </a:r>
            <a:r>
              <a:rPr lang="fr-FR" dirty="0" err="1" smtClean="0"/>
              <a:t>hydrodynamic</a:t>
            </a:r>
            <a:r>
              <a:rPr lang="fr-FR" dirty="0" smtClean="0"/>
              <a:t> </a:t>
            </a:r>
            <a:r>
              <a:rPr lang="fr-FR" dirty="0" err="1" smtClean="0"/>
              <a:t>approaches</a:t>
            </a:r>
            <a:endParaRPr lang="fr-FR" dirty="0"/>
          </a:p>
        </p:txBody>
      </p:sp>
      <p:graphicFrame>
        <p:nvGraphicFramePr>
          <p:cNvPr id="6" name="Objet 5"/>
          <p:cNvGraphicFramePr>
            <a:graphicFrameLocks noChangeAspect="1"/>
          </p:cNvGraphicFramePr>
          <p:nvPr>
            <p:extLst>
              <p:ext uri="{D42A27DB-BD31-4B8C-83A1-F6EECF244321}">
                <p14:modId xmlns:p14="http://schemas.microsoft.com/office/powerpoint/2010/main" val="1614273376"/>
              </p:ext>
            </p:extLst>
          </p:nvPr>
        </p:nvGraphicFramePr>
        <p:xfrm>
          <a:off x="1665114" y="2595906"/>
          <a:ext cx="2987675" cy="658629"/>
        </p:xfrm>
        <a:graphic>
          <a:graphicData uri="http://schemas.openxmlformats.org/presentationml/2006/ole">
            <mc:AlternateContent xmlns:mc="http://schemas.openxmlformats.org/markup-compatibility/2006">
              <mc:Choice xmlns:v="urn:schemas-microsoft-com:vml" Requires="v">
                <p:oleObj spid="_x0000_s8341" name="Équation" r:id="rId3" imgW="2197080" imgH="482400" progId="Equation.3">
                  <p:embed/>
                </p:oleObj>
              </mc:Choice>
              <mc:Fallback>
                <p:oleObj name="Équation" r:id="rId3" imgW="2197080" imgH="482400" progId="Equation.3">
                  <p:embed/>
                  <p:pic>
                    <p:nvPicPr>
                      <p:cNvPr id="2" name="Objet 1"/>
                      <p:cNvPicPr>
                        <a:picLocks noChangeAspect="1" noChangeArrowheads="1"/>
                      </p:cNvPicPr>
                      <p:nvPr/>
                    </p:nvPicPr>
                    <p:blipFill>
                      <a:blip r:embed="rId4"/>
                      <a:srcRect/>
                      <a:stretch>
                        <a:fillRect/>
                      </a:stretch>
                    </p:blipFill>
                    <p:spPr bwMode="auto">
                      <a:xfrm>
                        <a:off x="1665114" y="2595906"/>
                        <a:ext cx="2987675" cy="658629"/>
                      </a:xfrm>
                      <a:prstGeom prst="rect">
                        <a:avLst/>
                      </a:prstGeom>
                      <a:noFill/>
                      <a:ln w="9525">
                        <a:noFill/>
                        <a:miter lim="800000"/>
                        <a:headEnd/>
                        <a:tailEnd/>
                      </a:ln>
                      <a:extLst/>
                    </p:spPr>
                  </p:pic>
                </p:oleObj>
              </mc:Fallback>
            </mc:AlternateContent>
          </a:graphicData>
        </a:graphic>
      </p:graphicFrame>
      <p:graphicFrame>
        <p:nvGraphicFramePr>
          <p:cNvPr id="7" name="Objet 6"/>
          <p:cNvGraphicFramePr>
            <a:graphicFrameLocks noChangeAspect="1"/>
          </p:cNvGraphicFramePr>
          <p:nvPr>
            <p:extLst>
              <p:ext uri="{D42A27DB-BD31-4B8C-83A1-F6EECF244321}">
                <p14:modId xmlns:p14="http://schemas.microsoft.com/office/powerpoint/2010/main" val="2845279552"/>
              </p:ext>
            </p:extLst>
          </p:nvPr>
        </p:nvGraphicFramePr>
        <p:xfrm>
          <a:off x="9721491" y="3384528"/>
          <a:ext cx="1752600" cy="422665"/>
        </p:xfrm>
        <a:graphic>
          <a:graphicData uri="http://schemas.openxmlformats.org/presentationml/2006/ole">
            <mc:AlternateContent xmlns:mc="http://schemas.openxmlformats.org/markup-compatibility/2006">
              <mc:Choice xmlns:v="urn:schemas-microsoft-com:vml" Requires="v">
                <p:oleObj spid="_x0000_s8342" name="Équation" r:id="rId5" imgW="1054080" imgH="253800" progId="Equation.3">
                  <p:embed/>
                </p:oleObj>
              </mc:Choice>
              <mc:Fallback>
                <p:oleObj name="Équation" r:id="rId5" imgW="1054080" imgH="253800" progId="Equation.3">
                  <p:embed/>
                  <p:pic>
                    <p:nvPicPr>
                      <p:cNvPr id="35" name="Objet 34"/>
                      <p:cNvPicPr>
                        <a:picLocks noChangeAspect="1" noChangeArrowheads="1"/>
                      </p:cNvPicPr>
                      <p:nvPr/>
                    </p:nvPicPr>
                    <p:blipFill>
                      <a:blip r:embed="rId6"/>
                      <a:srcRect/>
                      <a:stretch>
                        <a:fillRect/>
                      </a:stretch>
                    </p:blipFill>
                    <p:spPr bwMode="auto">
                      <a:xfrm>
                        <a:off x="9721491" y="3384528"/>
                        <a:ext cx="1752600" cy="422665"/>
                      </a:xfrm>
                      <a:prstGeom prst="rect">
                        <a:avLst/>
                      </a:prstGeom>
                      <a:noFill/>
                      <a:ln>
                        <a:noFill/>
                      </a:ln>
                    </p:spPr>
                  </p:pic>
                </p:oleObj>
              </mc:Fallback>
            </mc:AlternateContent>
          </a:graphicData>
        </a:graphic>
      </p:graphicFrame>
      <p:graphicFrame>
        <p:nvGraphicFramePr>
          <p:cNvPr id="8" name="Objet 7"/>
          <p:cNvGraphicFramePr>
            <a:graphicFrameLocks noChangeAspect="1"/>
          </p:cNvGraphicFramePr>
          <p:nvPr>
            <p:extLst>
              <p:ext uri="{D42A27DB-BD31-4B8C-83A1-F6EECF244321}">
                <p14:modId xmlns:p14="http://schemas.microsoft.com/office/powerpoint/2010/main" val="1290286140"/>
              </p:ext>
            </p:extLst>
          </p:nvPr>
        </p:nvGraphicFramePr>
        <p:xfrm>
          <a:off x="6059488" y="3412443"/>
          <a:ext cx="2133600" cy="409575"/>
        </p:xfrm>
        <a:graphic>
          <a:graphicData uri="http://schemas.openxmlformats.org/presentationml/2006/ole">
            <mc:AlternateContent xmlns:mc="http://schemas.openxmlformats.org/markup-compatibility/2006">
              <mc:Choice xmlns:v="urn:schemas-microsoft-com:vml" Requires="v">
                <p:oleObj spid="_x0000_s8343" name="Équation" r:id="rId7" imgW="1320227" imgH="253890" progId="Equation.3">
                  <p:embed/>
                </p:oleObj>
              </mc:Choice>
              <mc:Fallback>
                <p:oleObj name="Équation" r:id="rId7" imgW="1320227" imgH="253890" progId="Equation.3">
                  <p:embed/>
                  <p:pic>
                    <p:nvPicPr>
                      <p:cNvPr id="2" name="Objet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59488" y="3412443"/>
                        <a:ext cx="2133600" cy="409575"/>
                      </a:xfrm>
                      <a:prstGeom prst="rect">
                        <a:avLst/>
                      </a:prstGeom>
                      <a:noFill/>
                      <a:ln>
                        <a:noFill/>
                      </a:ln>
                    </p:spPr>
                  </p:pic>
                </p:oleObj>
              </mc:Fallback>
            </mc:AlternateContent>
          </a:graphicData>
        </a:graphic>
      </p:graphicFrame>
      <p:sp>
        <p:nvSpPr>
          <p:cNvPr id="9" name="ZoneTexte 8"/>
          <p:cNvSpPr txBox="1"/>
          <p:nvPr/>
        </p:nvSpPr>
        <p:spPr>
          <a:xfrm>
            <a:off x="5556337" y="2807439"/>
            <a:ext cx="3336097" cy="369332"/>
          </a:xfrm>
          <a:prstGeom prst="rect">
            <a:avLst/>
          </a:prstGeom>
          <a:noFill/>
        </p:spPr>
        <p:txBody>
          <a:bodyPr wrap="square" rtlCol="0">
            <a:spAutoFit/>
          </a:bodyPr>
          <a:lstStyle/>
          <a:p>
            <a:pPr algn="ctr"/>
            <a:r>
              <a:rPr lang="fr-FR" dirty="0" smtClean="0"/>
              <a:t>Tanner (1979)-De Gennes (1986)</a:t>
            </a:r>
            <a:endParaRPr lang="fr-FR" dirty="0"/>
          </a:p>
        </p:txBody>
      </p:sp>
      <p:sp>
        <p:nvSpPr>
          <p:cNvPr id="10" name="ZoneTexte 9"/>
          <p:cNvSpPr txBox="1"/>
          <p:nvPr/>
        </p:nvSpPr>
        <p:spPr>
          <a:xfrm>
            <a:off x="8892435" y="2807439"/>
            <a:ext cx="3149252" cy="369332"/>
          </a:xfrm>
          <a:prstGeom prst="rect">
            <a:avLst/>
          </a:prstGeom>
          <a:noFill/>
        </p:spPr>
        <p:txBody>
          <a:bodyPr wrap="square" rtlCol="0">
            <a:spAutoFit/>
          </a:bodyPr>
          <a:lstStyle/>
          <a:p>
            <a:pPr algn="ctr"/>
            <a:r>
              <a:rPr lang="fr-FR" dirty="0" smtClean="0"/>
              <a:t>Cox (1962)-</a:t>
            </a:r>
            <a:r>
              <a:rPr lang="fr-FR" dirty="0" err="1" smtClean="0"/>
              <a:t>Voinov</a:t>
            </a:r>
            <a:r>
              <a:rPr lang="fr-FR" dirty="0" smtClean="0"/>
              <a:t> (1976) </a:t>
            </a:r>
            <a:endParaRPr lang="fr-FR" dirty="0"/>
          </a:p>
        </p:txBody>
      </p:sp>
      <p:sp>
        <p:nvSpPr>
          <p:cNvPr id="11" name="Rectangle 10"/>
          <p:cNvSpPr/>
          <p:nvPr/>
        </p:nvSpPr>
        <p:spPr>
          <a:xfrm>
            <a:off x="202503" y="5916874"/>
            <a:ext cx="11839184" cy="646331"/>
          </a:xfrm>
          <a:prstGeom prst="rect">
            <a:avLst/>
          </a:prstGeom>
        </p:spPr>
        <p:txBody>
          <a:bodyPr wrap="square">
            <a:spAutoFit/>
          </a:bodyPr>
          <a:lstStyle/>
          <a:p>
            <a:r>
              <a:rPr lang="fr-FR" sz="1200" dirty="0" err="1" smtClean="0"/>
              <a:t>Pucci</a:t>
            </a:r>
            <a:r>
              <a:rPr lang="fr-FR" sz="1200" dirty="0" smtClean="0"/>
              <a:t>, M.F., </a:t>
            </a:r>
            <a:r>
              <a:rPr lang="fr-FR" sz="1200" dirty="0" err="1" smtClean="0"/>
              <a:t>Duchemin</a:t>
            </a:r>
            <a:r>
              <a:rPr lang="fr-FR" sz="1200" dirty="0" smtClean="0"/>
              <a:t>, B., Gomina, M., </a:t>
            </a:r>
            <a:r>
              <a:rPr lang="fr-FR" sz="1200" dirty="0" err="1" smtClean="0"/>
              <a:t>Bréard</a:t>
            </a:r>
            <a:r>
              <a:rPr lang="fr-FR" sz="1200" dirty="0" smtClean="0"/>
              <a:t>, J., 2020. </a:t>
            </a:r>
            <a:r>
              <a:rPr lang="fr-FR" sz="1200" dirty="0" err="1" smtClean="0"/>
              <a:t>Dynamic</a:t>
            </a:r>
            <a:r>
              <a:rPr lang="fr-FR" sz="1200" dirty="0" smtClean="0"/>
              <a:t> </a:t>
            </a:r>
            <a:r>
              <a:rPr lang="fr-FR" sz="1200" dirty="0" err="1" smtClean="0"/>
              <a:t>Wetting</a:t>
            </a:r>
            <a:r>
              <a:rPr lang="fr-FR" sz="1200" dirty="0" smtClean="0"/>
              <a:t> of </a:t>
            </a:r>
            <a:r>
              <a:rPr lang="fr-FR" sz="1200" dirty="0" err="1" smtClean="0"/>
              <a:t>Molten</a:t>
            </a:r>
            <a:r>
              <a:rPr lang="fr-FR" sz="1200" dirty="0" smtClean="0"/>
              <a:t> </a:t>
            </a:r>
            <a:r>
              <a:rPr lang="fr-FR" sz="1200" dirty="0" err="1" smtClean="0"/>
              <a:t>Polymers</a:t>
            </a:r>
            <a:r>
              <a:rPr lang="fr-FR" sz="1200" dirty="0" smtClean="0"/>
              <a:t> on </a:t>
            </a:r>
            <a:r>
              <a:rPr lang="fr-FR" sz="1200" dirty="0" err="1" smtClean="0"/>
              <a:t>Cellulosic</a:t>
            </a:r>
            <a:r>
              <a:rPr lang="fr-FR" sz="1200" dirty="0" smtClean="0"/>
              <a:t> </a:t>
            </a:r>
            <a:r>
              <a:rPr lang="fr-FR" sz="1200" dirty="0" err="1" smtClean="0"/>
              <a:t>Substrates</a:t>
            </a:r>
            <a:r>
              <a:rPr lang="fr-FR" sz="1200" dirty="0" smtClean="0"/>
              <a:t>: Model </a:t>
            </a:r>
            <a:r>
              <a:rPr lang="fr-FR" sz="1200" dirty="0" err="1" smtClean="0"/>
              <a:t>Prediction</a:t>
            </a:r>
            <a:r>
              <a:rPr lang="fr-FR" sz="1200" dirty="0" smtClean="0"/>
              <a:t> for Total and Partial </a:t>
            </a:r>
            <a:r>
              <a:rPr lang="fr-FR" sz="1200" dirty="0" err="1" smtClean="0"/>
              <a:t>Wetting</a:t>
            </a:r>
            <a:r>
              <a:rPr lang="fr-FR" sz="1200" dirty="0" smtClean="0"/>
              <a:t>. Front. Mater. 7, 143. </a:t>
            </a:r>
          </a:p>
          <a:p>
            <a:r>
              <a:rPr lang="fr-FR" sz="1200" dirty="0" err="1" smtClean="0"/>
              <a:t>Pucci</a:t>
            </a:r>
            <a:r>
              <a:rPr lang="fr-FR" sz="1200" dirty="0" smtClean="0"/>
              <a:t>, M.F., </a:t>
            </a:r>
            <a:r>
              <a:rPr lang="fr-FR" sz="1200" dirty="0" err="1" smtClean="0"/>
              <a:t>Duchemin</a:t>
            </a:r>
            <a:r>
              <a:rPr lang="fr-FR" sz="1200" dirty="0" smtClean="0"/>
              <a:t>, B., Gomina, M., </a:t>
            </a:r>
            <a:r>
              <a:rPr lang="fr-FR" sz="1200" dirty="0" err="1" smtClean="0"/>
              <a:t>Bréard</a:t>
            </a:r>
            <a:r>
              <a:rPr lang="fr-FR" sz="1200" dirty="0" smtClean="0"/>
              <a:t>, J., 2018. </a:t>
            </a:r>
            <a:r>
              <a:rPr lang="fr-FR" sz="1200" dirty="0" err="1" smtClean="0"/>
              <a:t>Temperature</a:t>
            </a:r>
            <a:r>
              <a:rPr lang="fr-FR" sz="1200" dirty="0" smtClean="0"/>
              <a:t> </a:t>
            </a:r>
            <a:r>
              <a:rPr lang="fr-FR" sz="1200" dirty="0" err="1" smtClean="0"/>
              <a:t>effect</a:t>
            </a:r>
            <a:r>
              <a:rPr lang="fr-FR" sz="1200" dirty="0" smtClean="0"/>
              <a:t> on </a:t>
            </a:r>
            <a:r>
              <a:rPr lang="fr-FR" sz="1200" dirty="0" err="1" smtClean="0"/>
              <a:t>dynamic</a:t>
            </a:r>
            <a:r>
              <a:rPr lang="fr-FR" sz="1200" dirty="0" smtClean="0"/>
              <a:t> </a:t>
            </a:r>
            <a:r>
              <a:rPr lang="fr-FR" sz="1200" dirty="0" err="1" smtClean="0"/>
              <a:t>wetting</a:t>
            </a:r>
            <a:r>
              <a:rPr lang="fr-FR" sz="1200" dirty="0" smtClean="0"/>
              <a:t> of </a:t>
            </a:r>
            <a:r>
              <a:rPr lang="fr-FR" sz="1200" dirty="0" err="1" smtClean="0"/>
              <a:t>cellulosic</a:t>
            </a:r>
            <a:r>
              <a:rPr lang="fr-FR" sz="1200" dirty="0" smtClean="0"/>
              <a:t> </a:t>
            </a:r>
            <a:r>
              <a:rPr lang="fr-FR" sz="1200" dirty="0" err="1" smtClean="0"/>
              <a:t>substrates</a:t>
            </a:r>
            <a:r>
              <a:rPr lang="fr-FR" sz="1200" dirty="0" smtClean="0"/>
              <a:t> by </a:t>
            </a:r>
            <a:r>
              <a:rPr lang="fr-FR" sz="1200" dirty="0" err="1" smtClean="0"/>
              <a:t>molten</a:t>
            </a:r>
            <a:r>
              <a:rPr lang="fr-FR" sz="1200" dirty="0" smtClean="0"/>
              <a:t> </a:t>
            </a:r>
            <a:r>
              <a:rPr lang="fr-FR" sz="1200" dirty="0" err="1" smtClean="0"/>
              <a:t>polymers</a:t>
            </a:r>
            <a:r>
              <a:rPr lang="fr-FR" sz="1200" dirty="0" smtClean="0"/>
              <a:t> for composite </a:t>
            </a:r>
            <a:r>
              <a:rPr lang="fr-FR" sz="1200" dirty="0" err="1" smtClean="0"/>
              <a:t>processing</a:t>
            </a:r>
            <a:r>
              <a:rPr lang="fr-FR" sz="1200" dirty="0" smtClean="0"/>
              <a:t>. Composites Part A: </a:t>
            </a:r>
            <a:r>
              <a:rPr lang="fr-FR" sz="1200" dirty="0" err="1" smtClean="0"/>
              <a:t>Applied</a:t>
            </a:r>
            <a:r>
              <a:rPr lang="fr-FR" sz="1200" dirty="0" smtClean="0"/>
              <a:t> Science and </a:t>
            </a:r>
            <a:r>
              <a:rPr lang="fr-FR" sz="1200" dirty="0" err="1" smtClean="0"/>
              <a:t>Manufacturing</a:t>
            </a:r>
            <a:r>
              <a:rPr lang="fr-FR" sz="1200" dirty="0" smtClean="0"/>
              <a:t> 114, 307–315. </a:t>
            </a:r>
            <a:endParaRPr lang="fr-FR" sz="1200" dirty="0"/>
          </a:p>
        </p:txBody>
      </p:sp>
      <p:pic>
        <p:nvPicPr>
          <p:cNvPr id="12" name="Image 11"/>
          <p:cNvPicPr>
            <a:picLocks noChangeAspect="1"/>
          </p:cNvPicPr>
          <p:nvPr/>
        </p:nvPicPr>
        <p:blipFill>
          <a:blip r:embed="rId9"/>
          <a:stretch>
            <a:fillRect/>
          </a:stretch>
        </p:blipFill>
        <p:spPr>
          <a:xfrm>
            <a:off x="1466940" y="3356363"/>
            <a:ext cx="3384022" cy="1975570"/>
          </a:xfrm>
          <a:prstGeom prst="rect">
            <a:avLst/>
          </a:prstGeom>
        </p:spPr>
      </p:pic>
      <p:pic>
        <p:nvPicPr>
          <p:cNvPr id="13" name="Image 12"/>
          <p:cNvPicPr>
            <a:picLocks noChangeAspect="1"/>
          </p:cNvPicPr>
          <p:nvPr/>
        </p:nvPicPr>
        <p:blipFill>
          <a:blip r:embed="rId10"/>
          <a:stretch>
            <a:fillRect/>
          </a:stretch>
        </p:blipFill>
        <p:spPr>
          <a:xfrm>
            <a:off x="9257049" y="3847186"/>
            <a:ext cx="2681484" cy="1899146"/>
          </a:xfrm>
          <a:prstGeom prst="rect">
            <a:avLst/>
          </a:prstGeom>
        </p:spPr>
      </p:pic>
      <p:cxnSp>
        <p:nvCxnSpPr>
          <p:cNvPr id="15" name="Connecteur droit 14"/>
          <p:cNvCxnSpPr>
            <a:endCxn id="5" idx="0"/>
          </p:cNvCxnSpPr>
          <p:nvPr/>
        </p:nvCxnSpPr>
        <p:spPr>
          <a:xfrm>
            <a:off x="8738647" y="1412736"/>
            <a:ext cx="153789" cy="49627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Connecteur droit 16"/>
          <p:cNvCxnSpPr>
            <a:endCxn id="4" idx="0"/>
          </p:cNvCxnSpPr>
          <p:nvPr/>
        </p:nvCxnSpPr>
        <p:spPr>
          <a:xfrm flipH="1">
            <a:off x="3400817" y="1445238"/>
            <a:ext cx="5337830" cy="50026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Connecteur droit 19"/>
          <p:cNvCxnSpPr>
            <a:endCxn id="10" idx="0"/>
          </p:cNvCxnSpPr>
          <p:nvPr/>
        </p:nvCxnSpPr>
        <p:spPr>
          <a:xfrm>
            <a:off x="9016052" y="2324775"/>
            <a:ext cx="1451009" cy="48266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Connecteur droit 21"/>
          <p:cNvCxnSpPr>
            <a:endCxn id="9" idx="0"/>
          </p:cNvCxnSpPr>
          <p:nvPr/>
        </p:nvCxnSpPr>
        <p:spPr>
          <a:xfrm flipH="1">
            <a:off x="7224386" y="2320191"/>
            <a:ext cx="1791666" cy="48724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9" name="ZoneTexte 28"/>
          <p:cNvSpPr txBox="1"/>
          <p:nvPr/>
        </p:nvSpPr>
        <p:spPr>
          <a:xfrm>
            <a:off x="11125200" y="6629400"/>
            <a:ext cx="1066800" cy="215444"/>
          </a:xfrm>
          <a:prstGeom prst="rect">
            <a:avLst/>
          </a:prstGeom>
          <a:noFill/>
        </p:spPr>
        <p:txBody>
          <a:bodyPr wrap="square" rtlCol="0">
            <a:spAutoFit/>
          </a:bodyPr>
          <a:lstStyle/>
          <a:p>
            <a:pPr algn="r"/>
            <a:r>
              <a:rPr lang="fr-FR" sz="800" dirty="0" err="1" smtClean="0">
                <a:latin typeface="Times" panose="02020603050405020304" pitchFamily="18" charset="0"/>
                <a:cs typeface="Times" panose="02020603050405020304" pitchFamily="18" charset="0"/>
              </a:rPr>
              <a:t>Duchemin</a:t>
            </a:r>
            <a:r>
              <a:rPr lang="fr-FR" sz="800" dirty="0" smtClean="0">
                <a:latin typeface="Times" panose="02020603050405020304" pitchFamily="18" charset="0"/>
                <a:cs typeface="Times" panose="02020603050405020304" pitchFamily="18" charset="0"/>
              </a:rPr>
              <a:t>, 2021</a:t>
            </a:r>
            <a:endParaRPr lang="fr-FR" sz="8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064026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2444" y="0"/>
            <a:ext cx="10069689" cy="1325563"/>
          </a:xfrm>
        </p:spPr>
        <p:txBody>
          <a:bodyPr>
            <a:normAutofit/>
          </a:bodyPr>
          <a:lstStyle/>
          <a:p>
            <a:pPr algn="ctr"/>
            <a:r>
              <a:rPr lang="fr-FR" dirty="0" err="1" smtClean="0"/>
              <a:t>Sensitivity</a:t>
            </a:r>
            <a:r>
              <a:rPr lang="fr-FR" dirty="0" smtClean="0"/>
              <a:t> </a:t>
            </a:r>
            <a:r>
              <a:rPr lang="fr-FR" dirty="0" err="1" smtClean="0"/>
              <a:t>analysis</a:t>
            </a:r>
            <a:r>
              <a:rPr lang="fr-FR" dirty="0" smtClean="0"/>
              <a:t>: </a:t>
            </a:r>
            <a:r>
              <a:rPr lang="en-US" sz="3100" dirty="0" smtClean="0">
                <a:latin typeface="Times" panose="02020603050405020304" pitchFamily="18" charset="0"/>
                <a:cs typeface="Times" panose="02020603050405020304" pitchFamily="18" charset="0"/>
              </a:rPr>
              <a:t>Deviation of the contact angle between simulated values and the “ideal” predicted values</a:t>
            </a:r>
            <a:endParaRPr lang="fr-FR" sz="3100" dirty="0"/>
          </a:p>
        </p:txBody>
      </p:sp>
      <p:sp>
        <p:nvSpPr>
          <p:cNvPr id="5" name="Rectangle 4"/>
          <p:cNvSpPr/>
          <p:nvPr/>
        </p:nvSpPr>
        <p:spPr>
          <a:xfrm>
            <a:off x="0" y="5133960"/>
            <a:ext cx="6059488" cy="1477328"/>
          </a:xfrm>
          <a:prstGeom prst="rect">
            <a:avLst/>
          </a:prstGeom>
        </p:spPr>
        <p:txBody>
          <a:bodyPr wrap="square">
            <a:spAutoFit/>
          </a:bodyPr>
          <a:lstStyle/>
          <a:p>
            <a:pPr algn="ctr"/>
            <a:r>
              <a:rPr lang="en-US" dirty="0" smtClean="0">
                <a:latin typeface="Times" panose="02020603050405020304" pitchFamily="18" charset="0"/>
                <a:cs typeface="Times" panose="02020603050405020304" pitchFamily="18" charset="0"/>
              </a:rPr>
              <a:t>The simulated values were distributed according to a </a:t>
            </a:r>
            <a:r>
              <a:rPr lang="en-US" b="1" dirty="0" smtClean="0">
                <a:latin typeface="Times" panose="02020603050405020304" pitchFamily="18" charset="0"/>
                <a:cs typeface="Times" panose="02020603050405020304" pitchFamily="18" charset="0"/>
              </a:rPr>
              <a:t>normal distribution with standard deviations </a:t>
            </a:r>
            <a:r>
              <a:rPr lang="en-US" b="1" dirty="0" err="1" smtClean="0">
                <a:latin typeface="Times" panose="02020603050405020304" pitchFamily="18" charset="0"/>
                <a:cs typeface="Times" panose="02020603050405020304" pitchFamily="18" charset="0"/>
              </a:rPr>
              <a:t>σθ</a:t>
            </a:r>
            <a:r>
              <a:rPr lang="en-US" b="1" dirty="0" smtClean="0">
                <a:latin typeface="Times" panose="02020603050405020304" pitchFamily="18" charset="0"/>
                <a:cs typeface="Times" panose="02020603050405020304" pitchFamily="18" charset="0"/>
              </a:rPr>
              <a:t> and </a:t>
            </a:r>
            <a:r>
              <a:rPr lang="en-US" b="1" dirty="0" err="1" smtClean="0">
                <a:latin typeface="Times" panose="02020603050405020304" pitchFamily="18" charset="0"/>
                <a:cs typeface="Times" panose="02020603050405020304" pitchFamily="18" charset="0"/>
              </a:rPr>
              <a:t>σγ</a:t>
            </a:r>
            <a:r>
              <a:rPr lang="en-US" dirty="0" smtClean="0">
                <a:latin typeface="Times" panose="02020603050405020304" pitchFamily="18" charset="0"/>
                <a:cs typeface="Times" panose="02020603050405020304" pitchFamily="18" charset="0"/>
              </a:rPr>
              <a:t>. The simulation was performed in the case of glycerol on steel (f  = 1.38 and &lt;d&gt; = 4.66 Å). The dotted line shows the deviation between our experiment and the ideal case.</a:t>
            </a:r>
            <a:endParaRPr lang="fr-FR" dirty="0">
              <a:latin typeface="Times" panose="02020603050405020304" pitchFamily="18" charset="0"/>
              <a:cs typeface="Times" panose="02020603050405020304" pitchFamily="18" charset="0"/>
            </a:endParaRPr>
          </a:p>
        </p:txBody>
      </p:sp>
      <p:pic>
        <p:nvPicPr>
          <p:cNvPr id="6" name="Imag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1255" y="1833563"/>
            <a:ext cx="5257800" cy="3300397"/>
          </a:xfrm>
          <a:prstGeom prst="rect">
            <a:avLst/>
          </a:prstGeom>
          <a:noFill/>
        </p:spPr>
      </p:pic>
      <p:pic>
        <p:nvPicPr>
          <p:cNvPr id="7" name="Imag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833563"/>
            <a:ext cx="5847644" cy="3300397"/>
          </a:xfrm>
          <a:prstGeom prst="rect">
            <a:avLst/>
          </a:prstGeom>
          <a:noFill/>
        </p:spPr>
      </p:pic>
      <p:sp>
        <p:nvSpPr>
          <p:cNvPr id="8" name="Rectangle 7"/>
          <p:cNvSpPr/>
          <p:nvPr/>
        </p:nvSpPr>
        <p:spPr>
          <a:xfrm>
            <a:off x="6059488" y="5133960"/>
            <a:ext cx="6096000" cy="646331"/>
          </a:xfrm>
          <a:prstGeom prst="rect">
            <a:avLst/>
          </a:prstGeom>
        </p:spPr>
        <p:txBody>
          <a:bodyPr>
            <a:spAutoFit/>
          </a:bodyPr>
          <a:lstStyle/>
          <a:p>
            <a:pPr algn="ctr"/>
            <a:r>
              <a:rPr lang="en-US" dirty="0" smtClean="0">
                <a:latin typeface="Times" panose="02020603050405020304" pitchFamily="18" charset="0"/>
                <a:cs typeface="Times" panose="02020603050405020304" pitchFamily="18" charset="0"/>
              </a:rPr>
              <a:t>Random noise fluctuations around the average values and between lower and upper bounds (“experimental cutoff”).</a:t>
            </a:r>
            <a:endParaRPr lang="fr-FR" dirty="0">
              <a:latin typeface="Times" panose="02020603050405020304" pitchFamily="18" charset="0"/>
              <a:cs typeface="Times" panose="02020603050405020304" pitchFamily="18" charset="0"/>
            </a:endParaRPr>
          </a:p>
        </p:txBody>
      </p:sp>
      <p:sp>
        <p:nvSpPr>
          <p:cNvPr id="9" name="ZoneTexte 8"/>
          <p:cNvSpPr txBox="1"/>
          <p:nvPr/>
        </p:nvSpPr>
        <p:spPr>
          <a:xfrm>
            <a:off x="11125200" y="6629400"/>
            <a:ext cx="1066800" cy="215444"/>
          </a:xfrm>
          <a:prstGeom prst="rect">
            <a:avLst/>
          </a:prstGeom>
          <a:noFill/>
        </p:spPr>
        <p:txBody>
          <a:bodyPr wrap="square" rtlCol="0">
            <a:spAutoFit/>
          </a:bodyPr>
          <a:lstStyle/>
          <a:p>
            <a:pPr algn="r"/>
            <a:r>
              <a:rPr lang="fr-FR" sz="800" dirty="0" err="1" smtClean="0">
                <a:latin typeface="Times" panose="02020603050405020304" pitchFamily="18" charset="0"/>
                <a:cs typeface="Times" panose="02020603050405020304" pitchFamily="18" charset="0"/>
              </a:rPr>
              <a:t>Duchemin</a:t>
            </a:r>
            <a:r>
              <a:rPr lang="fr-FR" sz="800" dirty="0" smtClean="0">
                <a:latin typeface="Times" panose="02020603050405020304" pitchFamily="18" charset="0"/>
                <a:cs typeface="Times" panose="02020603050405020304" pitchFamily="18" charset="0"/>
              </a:rPr>
              <a:t>, 2021</a:t>
            </a:r>
            <a:endParaRPr lang="fr-FR" sz="8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703265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2444" y="0"/>
            <a:ext cx="10069689" cy="1325563"/>
          </a:xfrm>
        </p:spPr>
        <p:txBody>
          <a:bodyPr>
            <a:normAutofit/>
          </a:bodyPr>
          <a:lstStyle/>
          <a:p>
            <a:pPr algn="ctr"/>
            <a:r>
              <a:rPr lang="fr-FR" dirty="0" err="1" smtClean="0"/>
              <a:t>Sensitivity</a:t>
            </a:r>
            <a:r>
              <a:rPr lang="fr-FR" dirty="0" smtClean="0"/>
              <a:t> </a:t>
            </a:r>
            <a:r>
              <a:rPr lang="fr-FR" dirty="0" err="1" smtClean="0"/>
              <a:t>analysis</a:t>
            </a:r>
            <a:r>
              <a:rPr lang="fr-FR" dirty="0" smtClean="0"/>
              <a:t>: </a:t>
            </a:r>
            <a:r>
              <a:rPr lang="en-US" sz="3100" dirty="0" smtClean="0">
                <a:latin typeface="Times" panose="02020603050405020304" pitchFamily="18" charset="0"/>
                <a:cs typeface="Times" panose="02020603050405020304" pitchFamily="18" charset="0"/>
              </a:rPr>
              <a:t>Deviation of the contact angle between simulated values and the “ideal” predicted values</a:t>
            </a:r>
            <a:endParaRPr lang="fr-FR" sz="3100" dirty="0"/>
          </a:p>
        </p:txBody>
      </p:sp>
      <p:sp>
        <p:nvSpPr>
          <p:cNvPr id="5" name="Rectangle 4"/>
          <p:cNvSpPr/>
          <p:nvPr/>
        </p:nvSpPr>
        <p:spPr>
          <a:xfrm>
            <a:off x="0" y="5133960"/>
            <a:ext cx="6059488" cy="1477328"/>
          </a:xfrm>
          <a:prstGeom prst="rect">
            <a:avLst/>
          </a:prstGeom>
        </p:spPr>
        <p:txBody>
          <a:bodyPr wrap="square">
            <a:spAutoFit/>
          </a:bodyPr>
          <a:lstStyle/>
          <a:p>
            <a:pPr algn="ctr"/>
            <a:r>
              <a:rPr lang="en-US" dirty="0" smtClean="0">
                <a:latin typeface="Times" panose="02020603050405020304" pitchFamily="18" charset="0"/>
                <a:cs typeface="Times" panose="02020603050405020304" pitchFamily="18" charset="0"/>
              </a:rPr>
              <a:t>The simulated values were distributed according to a </a:t>
            </a:r>
            <a:r>
              <a:rPr lang="en-US" b="1" dirty="0" smtClean="0">
                <a:latin typeface="Times" panose="02020603050405020304" pitchFamily="18" charset="0"/>
                <a:cs typeface="Times" panose="02020603050405020304" pitchFamily="18" charset="0"/>
              </a:rPr>
              <a:t>normal distribution with standard deviations </a:t>
            </a:r>
            <a:r>
              <a:rPr lang="en-US" b="1" dirty="0" err="1" smtClean="0">
                <a:latin typeface="Times" panose="02020603050405020304" pitchFamily="18" charset="0"/>
                <a:cs typeface="Times" panose="02020603050405020304" pitchFamily="18" charset="0"/>
              </a:rPr>
              <a:t>σθ</a:t>
            </a:r>
            <a:r>
              <a:rPr lang="en-US" b="1" dirty="0" smtClean="0">
                <a:latin typeface="Times" panose="02020603050405020304" pitchFamily="18" charset="0"/>
                <a:cs typeface="Times" panose="02020603050405020304" pitchFamily="18" charset="0"/>
              </a:rPr>
              <a:t> and </a:t>
            </a:r>
            <a:r>
              <a:rPr lang="en-US" b="1" dirty="0" err="1" smtClean="0">
                <a:latin typeface="Times" panose="02020603050405020304" pitchFamily="18" charset="0"/>
                <a:cs typeface="Times" panose="02020603050405020304" pitchFamily="18" charset="0"/>
              </a:rPr>
              <a:t>σγ</a:t>
            </a:r>
            <a:r>
              <a:rPr lang="en-US" dirty="0" smtClean="0">
                <a:latin typeface="Times" panose="02020603050405020304" pitchFamily="18" charset="0"/>
                <a:cs typeface="Times" panose="02020603050405020304" pitchFamily="18" charset="0"/>
              </a:rPr>
              <a:t>. The simulation was performed in the case of glycerol on steel (f  = 1.38 and &lt;d&gt; = 4.66 Å). The dotted line shows the deviation between our experiment and the ideal case.</a:t>
            </a:r>
            <a:endParaRPr lang="fr-FR" dirty="0">
              <a:latin typeface="Times" panose="02020603050405020304" pitchFamily="18" charset="0"/>
              <a:cs typeface="Times" panose="02020603050405020304" pitchFamily="18" charset="0"/>
            </a:endParaRPr>
          </a:p>
        </p:txBody>
      </p:sp>
      <p:pic>
        <p:nvPicPr>
          <p:cNvPr id="6" name="Imag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1255" y="1833563"/>
            <a:ext cx="5257800" cy="3300397"/>
          </a:xfrm>
          <a:prstGeom prst="rect">
            <a:avLst/>
          </a:prstGeom>
          <a:noFill/>
        </p:spPr>
      </p:pic>
      <p:pic>
        <p:nvPicPr>
          <p:cNvPr id="7" name="Imag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833563"/>
            <a:ext cx="5847644" cy="3300397"/>
          </a:xfrm>
          <a:prstGeom prst="rect">
            <a:avLst/>
          </a:prstGeom>
          <a:noFill/>
        </p:spPr>
      </p:pic>
      <p:sp>
        <p:nvSpPr>
          <p:cNvPr id="8" name="Rectangle 7"/>
          <p:cNvSpPr/>
          <p:nvPr/>
        </p:nvSpPr>
        <p:spPr>
          <a:xfrm>
            <a:off x="6059488" y="5133960"/>
            <a:ext cx="6096000" cy="646331"/>
          </a:xfrm>
          <a:prstGeom prst="rect">
            <a:avLst/>
          </a:prstGeom>
        </p:spPr>
        <p:txBody>
          <a:bodyPr>
            <a:spAutoFit/>
          </a:bodyPr>
          <a:lstStyle/>
          <a:p>
            <a:pPr algn="ctr"/>
            <a:r>
              <a:rPr lang="en-US" dirty="0" smtClean="0">
                <a:latin typeface="Times" panose="02020603050405020304" pitchFamily="18" charset="0"/>
                <a:cs typeface="Times" panose="02020603050405020304" pitchFamily="18" charset="0"/>
              </a:rPr>
              <a:t>Random noise fluctuations around the average values and between lower and upper bounds (“experimental cutoff”).</a:t>
            </a:r>
            <a:endParaRPr lang="fr-FR" dirty="0">
              <a:latin typeface="Times" panose="02020603050405020304" pitchFamily="18" charset="0"/>
              <a:cs typeface="Times" panose="02020603050405020304" pitchFamily="18" charset="0"/>
            </a:endParaRPr>
          </a:p>
        </p:txBody>
      </p:sp>
      <p:sp>
        <p:nvSpPr>
          <p:cNvPr id="9" name="ZoneTexte 8"/>
          <p:cNvSpPr txBox="1"/>
          <p:nvPr/>
        </p:nvSpPr>
        <p:spPr>
          <a:xfrm>
            <a:off x="11125200" y="6629400"/>
            <a:ext cx="1066800" cy="215444"/>
          </a:xfrm>
          <a:prstGeom prst="rect">
            <a:avLst/>
          </a:prstGeom>
          <a:noFill/>
        </p:spPr>
        <p:txBody>
          <a:bodyPr wrap="square" rtlCol="0">
            <a:spAutoFit/>
          </a:bodyPr>
          <a:lstStyle/>
          <a:p>
            <a:pPr algn="r"/>
            <a:r>
              <a:rPr lang="fr-FR" sz="800" dirty="0" err="1" smtClean="0">
                <a:latin typeface="Times" panose="02020603050405020304" pitchFamily="18" charset="0"/>
                <a:cs typeface="Times" panose="02020603050405020304" pitchFamily="18" charset="0"/>
              </a:rPr>
              <a:t>Duchemin</a:t>
            </a:r>
            <a:r>
              <a:rPr lang="fr-FR" sz="800" dirty="0" smtClean="0">
                <a:latin typeface="Times" panose="02020603050405020304" pitchFamily="18" charset="0"/>
                <a:cs typeface="Times" panose="02020603050405020304" pitchFamily="18" charset="0"/>
              </a:rPr>
              <a:t>, 2021</a:t>
            </a:r>
            <a:endParaRPr lang="fr-FR" sz="800" dirty="0">
              <a:latin typeface="Times" panose="02020603050405020304" pitchFamily="18" charset="0"/>
              <a:cs typeface="Times" panose="02020603050405020304" pitchFamily="18" charset="0"/>
            </a:endParaRPr>
          </a:p>
        </p:txBody>
      </p:sp>
      <p:sp>
        <p:nvSpPr>
          <p:cNvPr id="10" name="Ellipse 9"/>
          <p:cNvSpPr/>
          <p:nvPr/>
        </p:nvSpPr>
        <p:spPr>
          <a:xfrm>
            <a:off x="3291840" y="2875281"/>
            <a:ext cx="1341120" cy="2258680"/>
          </a:xfrm>
          <a:prstGeom prst="ellipse">
            <a:avLst/>
          </a:prstGeom>
          <a:noFill/>
          <a:ln>
            <a:solidFill>
              <a:srgbClr val="00206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1" name="Ellipse 10"/>
          <p:cNvSpPr/>
          <p:nvPr/>
        </p:nvSpPr>
        <p:spPr>
          <a:xfrm>
            <a:off x="9245600" y="2875280"/>
            <a:ext cx="1341120" cy="2258680"/>
          </a:xfrm>
          <a:prstGeom prst="ellipse">
            <a:avLst/>
          </a:prstGeom>
          <a:noFill/>
          <a:ln>
            <a:solidFill>
              <a:srgbClr val="00206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3" name="Rectangle 2"/>
          <p:cNvSpPr/>
          <p:nvPr/>
        </p:nvSpPr>
        <p:spPr>
          <a:xfrm>
            <a:off x="4530527" y="1210231"/>
            <a:ext cx="4715073" cy="369332"/>
          </a:xfrm>
          <a:prstGeom prst="rect">
            <a:avLst/>
          </a:prstGeom>
        </p:spPr>
        <p:txBody>
          <a:bodyPr wrap="none">
            <a:spAutoFit/>
          </a:bodyPr>
          <a:lstStyle/>
          <a:p>
            <a:r>
              <a:rPr lang="en-US" b="1" dirty="0" smtClean="0">
                <a:solidFill>
                  <a:srgbClr val="00B0F0"/>
                </a:solidFill>
                <a:latin typeface="Times" panose="02020603050405020304" pitchFamily="18" charset="0"/>
                <a:cs typeface="Times" panose="02020603050405020304" pitchFamily="18" charset="0"/>
              </a:rPr>
              <a:t>Predictions with a standard error less than 2°.</a:t>
            </a:r>
          </a:p>
        </p:txBody>
      </p:sp>
      <p:cxnSp>
        <p:nvCxnSpPr>
          <p:cNvPr id="12" name="Connecteur droit avec flèche 11"/>
          <p:cNvCxnSpPr>
            <a:stCxn id="3" idx="2"/>
          </p:cNvCxnSpPr>
          <p:nvPr/>
        </p:nvCxnSpPr>
        <p:spPr>
          <a:xfrm flipH="1">
            <a:off x="4145280" y="1579563"/>
            <a:ext cx="2742784" cy="1194117"/>
          </a:xfrm>
          <a:prstGeom prst="straightConnector1">
            <a:avLst/>
          </a:prstGeom>
          <a:ln w="571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 name="Connecteur droit avec flèche 13"/>
          <p:cNvCxnSpPr/>
          <p:nvPr/>
        </p:nvCxnSpPr>
        <p:spPr>
          <a:xfrm>
            <a:off x="9107488" y="1497303"/>
            <a:ext cx="661723" cy="1292491"/>
          </a:xfrm>
          <a:prstGeom prst="straightConnector1">
            <a:avLst/>
          </a:prstGeom>
          <a:ln w="571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648044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83356" y="0"/>
            <a:ext cx="10515600" cy="1325563"/>
          </a:xfrm>
        </p:spPr>
        <p:txBody>
          <a:bodyPr/>
          <a:lstStyle/>
          <a:p>
            <a:r>
              <a:rPr lang="fr-FR" dirty="0" smtClean="0">
                <a:latin typeface="Times" panose="02020603050405020304" pitchFamily="18" charset="0"/>
                <a:cs typeface="Times" panose="02020603050405020304" pitchFamily="18" charset="0"/>
              </a:rPr>
              <a:t>Conclusions</a:t>
            </a:r>
            <a:endParaRPr lang="fr-FR" dirty="0">
              <a:latin typeface="Times" panose="02020603050405020304" pitchFamily="18" charset="0"/>
              <a:cs typeface="Times" panose="02020603050405020304" pitchFamily="18" charset="0"/>
            </a:endParaRPr>
          </a:p>
        </p:txBody>
      </p:sp>
      <p:sp>
        <p:nvSpPr>
          <p:cNvPr id="3" name="Espace réservé du contenu 2"/>
          <p:cNvSpPr>
            <a:spLocks noGrp="1"/>
          </p:cNvSpPr>
          <p:nvPr>
            <p:ph idx="1"/>
          </p:nvPr>
        </p:nvSpPr>
        <p:spPr>
          <a:xfrm>
            <a:off x="81844" y="1453091"/>
            <a:ext cx="8091311" cy="5162197"/>
          </a:xfrm>
        </p:spPr>
        <p:txBody>
          <a:bodyPr>
            <a:normAutofit fontScale="92500" lnSpcReduction="20000"/>
          </a:bodyPr>
          <a:lstStyle/>
          <a:p>
            <a:r>
              <a:rPr lang="en-US" dirty="0" smtClean="0">
                <a:latin typeface="Times" panose="02020603050405020304" pitchFamily="18" charset="0"/>
                <a:cs typeface="Times" panose="02020603050405020304" pitchFamily="18" charset="0"/>
              </a:rPr>
              <a:t>Predicting contact angle variations with temperature cannot be performed using the partitioning theory.</a:t>
            </a:r>
          </a:p>
          <a:p>
            <a:r>
              <a:rPr lang="en-US" dirty="0" smtClean="0">
                <a:latin typeface="Times" panose="02020603050405020304" pitchFamily="18" charset="0"/>
                <a:cs typeface="Times" panose="02020603050405020304" pitchFamily="18" charset="0"/>
              </a:rPr>
              <a:t>A novel physical model is proposed centered around the extension of </a:t>
            </a:r>
            <a:r>
              <a:rPr lang="en-US" dirty="0" err="1" smtClean="0">
                <a:latin typeface="Times" panose="02020603050405020304" pitchFamily="18" charset="0"/>
                <a:cs typeface="Times" panose="02020603050405020304" pitchFamily="18" charset="0"/>
              </a:rPr>
              <a:t>thermocapillary</a:t>
            </a:r>
            <a:r>
              <a:rPr lang="en-US" dirty="0" smtClean="0">
                <a:latin typeface="Times" panose="02020603050405020304" pitchFamily="18" charset="0"/>
                <a:cs typeface="Times" panose="02020603050405020304" pitchFamily="18" charset="0"/>
              </a:rPr>
              <a:t> vibrations near the interface.</a:t>
            </a:r>
          </a:p>
          <a:p>
            <a:r>
              <a:rPr lang="en-US" dirty="0" smtClean="0">
                <a:latin typeface="Times" panose="02020603050405020304" pitchFamily="18" charset="0"/>
                <a:cs typeface="Times" panose="02020603050405020304" pitchFamily="18" charset="0"/>
              </a:rPr>
              <a:t>The model is based on scaling arguments.</a:t>
            </a:r>
          </a:p>
          <a:p>
            <a:r>
              <a:rPr lang="en-US" dirty="0" smtClean="0">
                <a:latin typeface="Times" panose="02020603050405020304" pitchFamily="18" charset="0"/>
                <a:cs typeface="Times" panose="02020603050405020304" pitchFamily="18" charset="0"/>
              </a:rPr>
              <a:t>The model encompasses normal wetting, Cassie-Baxter and Wenzel states, and the transition to total wetting.</a:t>
            </a:r>
          </a:p>
          <a:p>
            <a:r>
              <a:rPr lang="en-US" dirty="0" smtClean="0">
                <a:latin typeface="Times" panose="02020603050405020304" pitchFamily="18" charset="0"/>
                <a:cs typeface="Times" panose="02020603050405020304" pitchFamily="18" charset="0"/>
              </a:rPr>
              <a:t>Temperature variations can be useful to yield two comprehensive parameters: </a:t>
            </a:r>
            <a:r>
              <a:rPr lang="en-US" i="1" dirty="0" smtClean="0">
                <a:latin typeface="Times" panose="02020603050405020304" pitchFamily="18" charset="0"/>
                <a:cs typeface="Times" panose="02020603050405020304" pitchFamily="18" charset="0"/>
              </a:rPr>
              <a:t>f </a:t>
            </a:r>
            <a:r>
              <a:rPr lang="en-US" dirty="0" smtClean="0">
                <a:latin typeface="Times" panose="02020603050405020304" pitchFamily="18" charset="0"/>
                <a:cs typeface="Times" panose="02020603050405020304" pitchFamily="18" charset="0"/>
              </a:rPr>
              <a:t>and &lt;</a:t>
            </a:r>
            <a:r>
              <a:rPr lang="en-US" i="1" dirty="0" smtClean="0">
                <a:latin typeface="Times" panose="02020603050405020304" pitchFamily="18" charset="0"/>
                <a:cs typeface="Times" panose="02020603050405020304" pitchFamily="18" charset="0"/>
              </a:rPr>
              <a:t>d&gt;</a:t>
            </a:r>
            <a:endParaRPr lang="en-US" dirty="0" smtClean="0">
              <a:latin typeface="Times" panose="02020603050405020304" pitchFamily="18" charset="0"/>
              <a:cs typeface="Times" panose="02020603050405020304" pitchFamily="18" charset="0"/>
            </a:endParaRPr>
          </a:p>
          <a:p>
            <a:r>
              <a:rPr lang="en-US" dirty="0" smtClean="0">
                <a:latin typeface="Times" panose="02020603050405020304" pitchFamily="18" charset="0"/>
                <a:cs typeface="Times" panose="02020603050405020304" pitchFamily="18" charset="0"/>
              </a:rPr>
              <a:t>The novel model </a:t>
            </a:r>
            <a:r>
              <a:rPr lang="en-US" dirty="0">
                <a:latin typeface="Times" panose="02020603050405020304" pitchFamily="18" charset="0"/>
                <a:cs typeface="Times" panose="02020603050405020304" pitchFamily="18" charset="0"/>
              </a:rPr>
              <a:t>appears to predict meaningful contact angles with experimentally realistic noise </a:t>
            </a:r>
            <a:r>
              <a:rPr lang="en-US" dirty="0" smtClean="0">
                <a:latin typeface="Times" panose="02020603050405020304" pitchFamily="18" charset="0"/>
                <a:cs typeface="Times" panose="02020603050405020304" pitchFamily="18" charset="0"/>
              </a:rPr>
              <a:t>levels: sensitivity analysis showed that standard deviations </a:t>
            </a:r>
            <a:r>
              <a:rPr lang="en-US" dirty="0" err="1" smtClean="0">
                <a:latin typeface="Times" panose="02020603050405020304" pitchFamily="18" charset="0"/>
                <a:cs typeface="Times" panose="02020603050405020304" pitchFamily="18" charset="0"/>
              </a:rPr>
              <a:t>σ</a:t>
            </a:r>
            <a:r>
              <a:rPr lang="en-US" baseline="-25000" dirty="0" err="1" smtClean="0">
                <a:latin typeface="Times" panose="02020603050405020304" pitchFamily="18" charset="0"/>
                <a:cs typeface="Times" panose="02020603050405020304" pitchFamily="18" charset="0"/>
              </a:rPr>
              <a:t>θ</a:t>
            </a:r>
            <a:r>
              <a:rPr lang="en-US" dirty="0" smtClean="0">
                <a:latin typeface="Times" panose="02020603050405020304" pitchFamily="18" charset="0"/>
                <a:cs typeface="Times" panose="02020603050405020304" pitchFamily="18" charset="0"/>
              </a:rPr>
              <a:t> = 2° and </a:t>
            </a:r>
            <a:r>
              <a:rPr lang="en-US" dirty="0" err="1" smtClean="0">
                <a:latin typeface="Times" panose="02020603050405020304" pitchFamily="18" charset="0"/>
                <a:cs typeface="Times" panose="02020603050405020304" pitchFamily="18" charset="0"/>
              </a:rPr>
              <a:t>σ</a:t>
            </a:r>
            <a:r>
              <a:rPr lang="en-US" baseline="-25000" dirty="0" err="1" smtClean="0">
                <a:latin typeface="Times" panose="02020603050405020304" pitchFamily="18" charset="0"/>
                <a:cs typeface="Times" panose="02020603050405020304" pitchFamily="18" charset="0"/>
              </a:rPr>
              <a:t>γ</a:t>
            </a:r>
            <a:r>
              <a:rPr lang="en-US" dirty="0" smtClean="0">
                <a:latin typeface="Times" panose="02020603050405020304" pitchFamily="18" charset="0"/>
                <a:cs typeface="Times" panose="02020603050405020304" pitchFamily="18" charset="0"/>
              </a:rPr>
              <a:t> = 1 </a:t>
            </a:r>
            <a:r>
              <a:rPr lang="en-US" dirty="0" err="1" smtClean="0">
                <a:latin typeface="Times" panose="02020603050405020304" pitchFamily="18" charset="0"/>
                <a:cs typeface="Times" panose="02020603050405020304" pitchFamily="18" charset="0"/>
              </a:rPr>
              <a:t>mJ</a:t>
            </a:r>
            <a:r>
              <a:rPr lang="en-US" dirty="0" smtClean="0">
                <a:latin typeface="Times" panose="02020603050405020304" pitchFamily="18" charset="0"/>
                <a:cs typeface="Times" panose="02020603050405020304" pitchFamily="18" charset="0"/>
              </a:rPr>
              <a:t>/m² would still produce predicted angles with a standard error less than 2°.</a:t>
            </a:r>
          </a:p>
          <a:p>
            <a:endParaRPr lang="fr-FR" dirty="0">
              <a:latin typeface="Times" panose="02020603050405020304" pitchFamily="18" charset="0"/>
              <a:cs typeface="Times" panose="02020603050405020304" pitchFamily="18" charset="0"/>
            </a:endParaRP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2956" y="2387256"/>
            <a:ext cx="4236203" cy="2382864"/>
          </a:xfrm>
          <a:prstGeom prst="rect">
            <a:avLst/>
          </a:prstGeom>
        </p:spPr>
      </p:pic>
      <p:sp>
        <p:nvSpPr>
          <p:cNvPr id="5" name="ZoneTexte 4"/>
          <p:cNvSpPr txBox="1"/>
          <p:nvPr/>
        </p:nvSpPr>
        <p:spPr>
          <a:xfrm>
            <a:off x="11125200" y="6629400"/>
            <a:ext cx="1066800" cy="215444"/>
          </a:xfrm>
          <a:prstGeom prst="rect">
            <a:avLst/>
          </a:prstGeom>
          <a:noFill/>
        </p:spPr>
        <p:txBody>
          <a:bodyPr wrap="square" rtlCol="0">
            <a:spAutoFit/>
          </a:bodyPr>
          <a:lstStyle/>
          <a:p>
            <a:pPr algn="r"/>
            <a:r>
              <a:rPr lang="fr-FR" sz="800" dirty="0" err="1" smtClean="0">
                <a:latin typeface="Times" panose="02020603050405020304" pitchFamily="18" charset="0"/>
                <a:cs typeface="Times" panose="02020603050405020304" pitchFamily="18" charset="0"/>
              </a:rPr>
              <a:t>Duchemin</a:t>
            </a:r>
            <a:r>
              <a:rPr lang="fr-FR" sz="800" dirty="0" smtClean="0">
                <a:latin typeface="Times" panose="02020603050405020304" pitchFamily="18" charset="0"/>
                <a:cs typeface="Times" panose="02020603050405020304" pitchFamily="18" charset="0"/>
              </a:rPr>
              <a:t>, 2021</a:t>
            </a:r>
            <a:endParaRPr lang="fr-FR" sz="8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042106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6471" y="67888"/>
            <a:ext cx="8059819" cy="5379929"/>
          </a:xfrm>
          <a:prstGeom prst="rect">
            <a:avLst/>
          </a:prstGeom>
        </p:spPr>
      </p:pic>
      <p:sp>
        <p:nvSpPr>
          <p:cNvPr id="2" name="Titre 1"/>
          <p:cNvSpPr>
            <a:spLocks noGrp="1"/>
          </p:cNvSpPr>
          <p:nvPr>
            <p:ph type="title"/>
          </p:nvPr>
        </p:nvSpPr>
        <p:spPr>
          <a:xfrm>
            <a:off x="2186471" y="3526684"/>
            <a:ext cx="8059819" cy="1921133"/>
          </a:xfrm>
          <a:gradFill>
            <a:gsLst>
              <a:gs pos="0">
                <a:srgbClr val="009999">
                  <a:alpha val="0"/>
                </a:srgbClr>
              </a:gs>
              <a:gs pos="11000">
                <a:srgbClr val="009999">
                  <a:alpha val="31000"/>
                </a:srgbClr>
              </a:gs>
              <a:gs pos="100000">
                <a:srgbClr val="009999">
                  <a:alpha val="31000"/>
                </a:srgbClr>
              </a:gs>
            </a:gsLst>
            <a:lin ang="5400000" scaled="1"/>
          </a:gradFill>
        </p:spPr>
        <p:txBody>
          <a:bodyPr>
            <a:noAutofit/>
          </a:bodyPr>
          <a:lstStyle/>
          <a:p>
            <a:pPr algn="ctr"/>
            <a:r>
              <a:rPr lang="fr-FR" sz="6600" b="1" dirty="0" err="1" smtClean="0">
                <a:ln w="12700">
                  <a:solidFill>
                    <a:schemeClr val="tx1"/>
                  </a:solidFill>
                  <a:prstDash val="solid"/>
                </a:ln>
                <a:solidFill>
                  <a:srgbClr val="FFFFFF"/>
                </a:solidFill>
                <a:effectLst>
                  <a:outerShdw blurRad="38100" dist="22860" dir="5400000" algn="tl" rotWithShape="0">
                    <a:srgbClr val="000000">
                      <a:alpha val="30000"/>
                    </a:srgbClr>
                  </a:outerShdw>
                </a:effectLst>
                <a:latin typeface="Times" panose="02020603050405020304" pitchFamily="18" charset="0"/>
                <a:cs typeface="Times" panose="02020603050405020304" pitchFamily="18" charset="0"/>
              </a:rPr>
              <a:t>Thank</a:t>
            </a:r>
            <a:r>
              <a:rPr lang="fr-FR" sz="6600" b="1" dirty="0" smtClean="0">
                <a:ln w="12700">
                  <a:solidFill>
                    <a:schemeClr val="tx1"/>
                  </a:solidFill>
                  <a:prstDash val="solid"/>
                </a:ln>
                <a:solidFill>
                  <a:srgbClr val="FFFFFF"/>
                </a:solidFill>
                <a:effectLst>
                  <a:outerShdw blurRad="38100" dist="22860" dir="5400000" algn="tl" rotWithShape="0">
                    <a:srgbClr val="000000">
                      <a:alpha val="30000"/>
                    </a:srgbClr>
                  </a:outerShdw>
                </a:effectLst>
                <a:latin typeface="Times" panose="02020603050405020304" pitchFamily="18" charset="0"/>
                <a:cs typeface="Times" panose="02020603050405020304" pitchFamily="18" charset="0"/>
              </a:rPr>
              <a:t> </a:t>
            </a:r>
            <a:r>
              <a:rPr lang="fr-FR" sz="6600" b="1" dirty="0" err="1" smtClean="0">
                <a:ln w="12700">
                  <a:solidFill>
                    <a:schemeClr val="tx1"/>
                  </a:solidFill>
                  <a:prstDash val="solid"/>
                </a:ln>
                <a:solidFill>
                  <a:srgbClr val="FFFFFF"/>
                </a:solidFill>
                <a:effectLst>
                  <a:outerShdw blurRad="38100" dist="22860" dir="5400000" algn="tl" rotWithShape="0">
                    <a:srgbClr val="000000">
                      <a:alpha val="30000"/>
                    </a:srgbClr>
                  </a:outerShdw>
                </a:effectLst>
                <a:latin typeface="Times" panose="02020603050405020304" pitchFamily="18" charset="0"/>
                <a:cs typeface="Times" panose="02020603050405020304" pitchFamily="18" charset="0"/>
              </a:rPr>
              <a:t>you</a:t>
            </a:r>
            <a:r>
              <a:rPr lang="fr-FR" sz="6600" b="1" dirty="0" smtClean="0">
                <a:ln w="12700">
                  <a:solidFill>
                    <a:schemeClr val="tx1"/>
                  </a:solidFill>
                  <a:prstDash val="solid"/>
                </a:ln>
                <a:solidFill>
                  <a:srgbClr val="FFFFFF"/>
                </a:solidFill>
                <a:effectLst>
                  <a:outerShdw blurRad="38100" dist="22860" dir="5400000" algn="tl" rotWithShape="0">
                    <a:srgbClr val="000000">
                      <a:alpha val="30000"/>
                    </a:srgbClr>
                  </a:outerShdw>
                </a:effectLst>
                <a:latin typeface="Times" panose="02020603050405020304" pitchFamily="18" charset="0"/>
                <a:cs typeface="Times" panose="02020603050405020304" pitchFamily="18" charset="0"/>
              </a:rPr>
              <a:t> for </a:t>
            </a:r>
            <a:r>
              <a:rPr lang="fr-FR" sz="6600" b="1" dirty="0" err="1" smtClean="0">
                <a:ln w="12700">
                  <a:solidFill>
                    <a:schemeClr val="tx1"/>
                  </a:solidFill>
                  <a:prstDash val="solid"/>
                </a:ln>
                <a:solidFill>
                  <a:srgbClr val="FFFFFF"/>
                </a:solidFill>
                <a:effectLst>
                  <a:outerShdw blurRad="38100" dist="22860" dir="5400000" algn="tl" rotWithShape="0">
                    <a:srgbClr val="000000">
                      <a:alpha val="30000"/>
                    </a:srgbClr>
                  </a:outerShdw>
                </a:effectLst>
                <a:latin typeface="Times" panose="02020603050405020304" pitchFamily="18" charset="0"/>
                <a:cs typeface="Times" panose="02020603050405020304" pitchFamily="18" charset="0"/>
              </a:rPr>
              <a:t>your</a:t>
            </a:r>
            <a:r>
              <a:rPr lang="fr-FR" sz="6600" b="1" dirty="0" smtClean="0">
                <a:ln w="12700">
                  <a:solidFill>
                    <a:schemeClr val="tx1"/>
                  </a:solidFill>
                  <a:prstDash val="solid"/>
                </a:ln>
                <a:solidFill>
                  <a:srgbClr val="FFFFFF"/>
                </a:solidFill>
                <a:effectLst>
                  <a:outerShdw blurRad="38100" dist="22860" dir="5400000" algn="tl" rotWithShape="0">
                    <a:srgbClr val="000000">
                      <a:alpha val="30000"/>
                    </a:srgbClr>
                  </a:outerShdw>
                </a:effectLst>
                <a:latin typeface="Times" panose="02020603050405020304" pitchFamily="18" charset="0"/>
                <a:cs typeface="Times" panose="02020603050405020304" pitchFamily="18" charset="0"/>
              </a:rPr>
              <a:t> attention</a:t>
            </a:r>
            <a:endParaRPr lang="fr-FR" sz="6600" b="1" dirty="0">
              <a:ln w="12700">
                <a:solidFill>
                  <a:schemeClr val="tx1"/>
                </a:solidFill>
                <a:prstDash val="solid"/>
              </a:ln>
              <a:solidFill>
                <a:srgbClr val="FFFFFF"/>
              </a:solidFill>
              <a:effectLst>
                <a:outerShdw blurRad="38100" dist="22860" dir="5400000" algn="tl" rotWithShape="0">
                  <a:srgbClr val="000000">
                    <a:alpha val="30000"/>
                  </a:srgbClr>
                </a:outerShdw>
              </a:effectLst>
              <a:latin typeface="Times" panose="02020603050405020304" pitchFamily="18" charset="0"/>
              <a:cs typeface="Times" panose="02020603050405020304" pitchFamily="18" charset="0"/>
            </a:endParaRPr>
          </a:p>
        </p:txBody>
      </p:sp>
      <p:sp>
        <p:nvSpPr>
          <p:cNvPr id="4" name="Rectangle 3"/>
          <p:cNvSpPr/>
          <p:nvPr/>
        </p:nvSpPr>
        <p:spPr>
          <a:xfrm>
            <a:off x="259937" y="5543698"/>
            <a:ext cx="11599101" cy="1384995"/>
          </a:xfrm>
          <a:prstGeom prst="rect">
            <a:avLst/>
          </a:prstGeom>
        </p:spPr>
        <p:txBody>
          <a:bodyPr wrap="square">
            <a:spAutoFit/>
          </a:bodyPr>
          <a:lstStyle/>
          <a:p>
            <a:r>
              <a:rPr lang="en-US" sz="1400" dirty="0" smtClean="0">
                <a:latin typeface="Times" panose="02020603050405020304" pitchFamily="18" charset="0"/>
                <a:cs typeface="Times" panose="02020603050405020304" pitchFamily="18" charset="0"/>
              </a:rPr>
              <a:t>THANKS to </a:t>
            </a:r>
            <a:r>
              <a:rPr lang="en-US" sz="1400" dirty="0">
                <a:latin typeface="Times" panose="02020603050405020304" pitchFamily="18" charset="0"/>
                <a:cs typeface="Times" panose="02020603050405020304" pitchFamily="18" charset="0"/>
              </a:rPr>
              <a:t>funding agency: French National Research Agency (grant number ANR-11-RMNP-0020)</a:t>
            </a:r>
          </a:p>
          <a:p>
            <a:r>
              <a:rPr lang="en-US" sz="1400" dirty="0" err="1" smtClean="0">
                <a:latin typeface="Times" panose="02020603050405020304" pitchFamily="18" charset="0"/>
                <a:cs typeface="Times" panose="02020603050405020304" pitchFamily="18" charset="0"/>
              </a:rPr>
              <a:t>Duchemin</a:t>
            </a:r>
            <a:r>
              <a:rPr lang="en-US" sz="1400" dirty="0" smtClean="0">
                <a:latin typeface="Times" panose="02020603050405020304" pitchFamily="18" charset="0"/>
                <a:cs typeface="Times" panose="02020603050405020304" pitchFamily="18" charset="0"/>
              </a:rPr>
              <a:t>, B., </a:t>
            </a:r>
            <a:r>
              <a:rPr lang="en-US" sz="1400" dirty="0" err="1" smtClean="0">
                <a:latin typeface="Times" panose="02020603050405020304" pitchFamily="18" charset="0"/>
                <a:cs typeface="Times" panose="02020603050405020304" pitchFamily="18" charset="0"/>
              </a:rPr>
              <a:t>Cazaux</a:t>
            </a:r>
            <a:r>
              <a:rPr lang="en-US" sz="1400" dirty="0" smtClean="0">
                <a:latin typeface="Times" panose="02020603050405020304" pitchFamily="18" charset="0"/>
                <a:cs typeface="Times" panose="02020603050405020304" pitchFamily="18" charset="0"/>
              </a:rPr>
              <a:t>, G., </a:t>
            </a:r>
            <a:r>
              <a:rPr lang="en-US" sz="1400" dirty="0" err="1" smtClean="0">
                <a:latin typeface="Times" panose="02020603050405020304" pitchFamily="18" charset="0"/>
                <a:cs typeface="Times" panose="02020603050405020304" pitchFamily="18" charset="0"/>
              </a:rPr>
              <a:t>Gomina</a:t>
            </a:r>
            <a:r>
              <a:rPr lang="en-US" sz="1400" dirty="0" smtClean="0">
                <a:latin typeface="Times" panose="02020603050405020304" pitchFamily="18" charset="0"/>
                <a:cs typeface="Times" panose="02020603050405020304" pitchFamily="18" charset="0"/>
              </a:rPr>
              <a:t>, M., </a:t>
            </a:r>
            <a:r>
              <a:rPr lang="en-US" sz="1400" dirty="0" err="1" smtClean="0">
                <a:latin typeface="Times" panose="02020603050405020304" pitchFamily="18" charset="0"/>
                <a:cs typeface="Times" panose="02020603050405020304" pitchFamily="18" charset="0"/>
              </a:rPr>
              <a:t>Bréard</a:t>
            </a:r>
            <a:r>
              <a:rPr lang="en-US" sz="1400" dirty="0" smtClean="0">
                <a:latin typeface="Times" panose="02020603050405020304" pitchFamily="18" charset="0"/>
                <a:cs typeface="Times" panose="02020603050405020304" pitchFamily="18" charset="0"/>
              </a:rPr>
              <a:t>, J., 2021. Temperature-dependence of the static contact angle: A transition state theory approach. Journal of Colloid and Interface Science 592, 215–226. </a:t>
            </a:r>
            <a:r>
              <a:rPr lang="en-US" sz="1400" i="1" dirty="0" smtClean="0">
                <a:latin typeface="Times" panose="02020603050405020304" pitchFamily="18" charset="0"/>
                <a:cs typeface="Times" panose="02020603050405020304" pitchFamily="18" charset="0"/>
              </a:rPr>
              <a:t>(Preprint </a:t>
            </a:r>
            <a:r>
              <a:rPr lang="en-US" sz="1400" i="1" dirty="0" smtClean="0">
                <a:latin typeface="Times" panose="02020603050405020304" pitchFamily="18" charset="0"/>
                <a:cs typeface="Times" panose="02020603050405020304" pitchFamily="18" charset="0"/>
              </a:rPr>
              <a:t>on HAL</a:t>
            </a:r>
            <a:r>
              <a:rPr lang="en-US" sz="1400" i="1" dirty="0" smtClean="0">
                <a:latin typeface="Times" panose="02020603050405020304" pitchFamily="18" charset="0"/>
                <a:cs typeface="Times" panose="02020603050405020304" pitchFamily="18" charset="0"/>
              </a:rPr>
              <a:t>.)</a:t>
            </a:r>
            <a:endParaRPr lang="fr-FR" sz="1400" i="1" dirty="0">
              <a:latin typeface="Times" panose="02020603050405020304" pitchFamily="18" charset="0"/>
              <a:cs typeface="Times" panose="02020603050405020304" pitchFamily="18" charset="0"/>
            </a:endParaRPr>
          </a:p>
          <a:p>
            <a:endParaRPr lang="fr-FR" sz="1400" i="1" dirty="0" smtClean="0">
              <a:latin typeface="Times" panose="02020603050405020304" pitchFamily="18" charset="0"/>
              <a:cs typeface="Times" panose="02020603050405020304" pitchFamily="18" charset="0"/>
            </a:endParaRPr>
          </a:p>
          <a:p>
            <a:r>
              <a:rPr lang="fr-FR" sz="1400" i="1" dirty="0">
                <a:latin typeface="Times" panose="02020603050405020304" pitchFamily="18" charset="0"/>
                <a:cs typeface="Times" panose="02020603050405020304" pitchFamily="18" charset="0"/>
              </a:rPr>
              <a:t>PAPER ID: </a:t>
            </a:r>
            <a:r>
              <a:rPr lang="fr-FR" sz="1400" i="1" dirty="0" smtClean="0">
                <a:latin typeface="Times" panose="02020603050405020304" pitchFamily="18" charset="0"/>
                <a:cs typeface="Times" panose="02020603050405020304" pitchFamily="18" charset="0"/>
              </a:rPr>
              <a:t>3550191 The </a:t>
            </a:r>
            <a:r>
              <a:rPr lang="fr-FR" sz="1400" i="1" dirty="0" err="1">
                <a:latin typeface="Times" panose="02020603050405020304" pitchFamily="18" charset="0"/>
                <a:cs typeface="Times" panose="02020603050405020304" pitchFamily="18" charset="0"/>
              </a:rPr>
              <a:t>potential</a:t>
            </a:r>
            <a:r>
              <a:rPr lang="fr-FR" sz="1400" i="1" dirty="0">
                <a:latin typeface="Times" panose="02020603050405020304" pitchFamily="18" charset="0"/>
                <a:cs typeface="Times" panose="02020603050405020304" pitchFamily="18" charset="0"/>
              </a:rPr>
              <a:t> of </a:t>
            </a:r>
            <a:r>
              <a:rPr lang="fr-FR" sz="1400" i="1" dirty="0" err="1">
                <a:latin typeface="Times" panose="02020603050405020304" pitchFamily="18" charset="0"/>
                <a:cs typeface="Times" panose="02020603050405020304" pitchFamily="18" charset="0"/>
              </a:rPr>
              <a:t>nanocelluloses</a:t>
            </a:r>
            <a:r>
              <a:rPr lang="fr-FR" sz="1400" i="1" dirty="0">
                <a:latin typeface="Times" panose="02020603050405020304" pitchFamily="18" charset="0"/>
                <a:cs typeface="Times" panose="02020603050405020304" pitchFamily="18" charset="0"/>
              </a:rPr>
              <a:t> in </a:t>
            </a:r>
            <a:r>
              <a:rPr lang="fr-FR" sz="1400" i="1" dirty="0" err="1">
                <a:latin typeface="Times" panose="02020603050405020304" pitchFamily="18" charset="0"/>
                <a:cs typeface="Times" panose="02020603050405020304" pitchFamily="18" charset="0"/>
              </a:rPr>
              <a:t>microfluidics</a:t>
            </a:r>
            <a:r>
              <a:rPr lang="fr-FR" sz="1400" i="1" dirty="0">
                <a:latin typeface="Times" panose="02020603050405020304" pitchFamily="18" charset="0"/>
                <a:cs typeface="Times" panose="02020603050405020304" pitchFamily="18" charset="0"/>
              </a:rPr>
              <a:t>: </a:t>
            </a:r>
            <a:r>
              <a:rPr lang="fr-FR" sz="1400" i="1" dirty="0" err="1">
                <a:latin typeface="Times" panose="02020603050405020304" pitchFamily="18" charset="0"/>
                <a:cs typeface="Times" panose="02020603050405020304" pitchFamily="18" charset="0"/>
              </a:rPr>
              <a:t>Optofluidics</a:t>
            </a:r>
            <a:r>
              <a:rPr lang="fr-FR" sz="1400" i="1" dirty="0">
                <a:latin typeface="Times" panose="02020603050405020304" pitchFamily="18" charset="0"/>
                <a:cs typeface="Times" panose="02020603050405020304" pitchFamily="18" charset="0"/>
              </a:rPr>
              <a:t>, </a:t>
            </a:r>
            <a:r>
              <a:rPr lang="fr-FR" sz="1400" i="1" dirty="0" err="1">
                <a:latin typeface="Times" panose="02020603050405020304" pitchFamily="18" charset="0"/>
                <a:cs typeface="Times" panose="02020603050405020304" pitchFamily="18" charset="0"/>
              </a:rPr>
              <a:t>liquid</a:t>
            </a:r>
            <a:r>
              <a:rPr lang="fr-FR" sz="1400" i="1" dirty="0">
                <a:latin typeface="Times" panose="02020603050405020304" pitchFamily="18" charset="0"/>
                <a:cs typeface="Times" panose="02020603050405020304" pitchFamily="18" charset="0"/>
              </a:rPr>
              <a:t> </a:t>
            </a:r>
            <a:r>
              <a:rPr lang="fr-FR" sz="1400" i="1" dirty="0" err="1">
                <a:latin typeface="Times" panose="02020603050405020304" pitchFamily="18" charset="0"/>
                <a:cs typeface="Times" panose="02020603050405020304" pitchFamily="18" charset="0"/>
              </a:rPr>
              <a:t>marbles</a:t>
            </a:r>
            <a:r>
              <a:rPr lang="fr-FR" sz="1400" i="1" dirty="0">
                <a:latin typeface="Times" panose="02020603050405020304" pitchFamily="18" charset="0"/>
                <a:cs typeface="Times" panose="02020603050405020304" pitchFamily="18" charset="0"/>
              </a:rPr>
              <a:t> and </a:t>
            </a:r>
            <a:r>
              <a:rPr lang="fr-FR" sz="1400" i="1" dirty="0" err="1">
                <a:latin typeface="Times" panose="02020603050405020304" pitchFamily="18" charset="0"/>
                <a:cs typeface="Times" panose="02020603050405020304" pitchFamily="18" charset="0"/>
              </a:rPr>
              <a:t>disposable</a:t>
            </a:r>
            <a:r>
              <a:rPr lang="fr-FR" sz="1400" i="1" dirty="0">
                <a:latin typeface="Times" panose="02020603050405020304" pitchFamily="18" charset="0"/>
                <a:cs typeface="Times" panose="02020603050405020304" pitchFamily="18" charset="0"/>
              </a:rPr>
              <a:t> chips”</a:t>
            </a:r>
          </a:p>
          <a:p>
            <a:r>
              <a:rPr lang="fr-FR" sz="1400" i="1" dirty="0" smtClean="0">
                <a:latin typeface="Times" panose="02020603050405020304" pitchFamily="18" charset="0"/>
                <a:cs typeface="Times" panose="02020603050405020304" pitchFamily="18" charset="0"/>
              </a:rPr>
              <a:t>[CELL] </a:t>
            </a:r>
            <a:r>
              <a:rPr lang="en-US" sz="1400" i="1" dirty="0" smtClean="0">
                <a:latin typeface="Times" panose="02020603050405020304" pitchFamily="18" charset="0"/>
                <a:cs typeface="Times" panose="02020603050405020304" pitchFamily="18" charset="0"/>
              </a:rPr>
              <a:t>SESSION: Advances in Renewable Materials  ; DATE: April 14, 2021; PRESENTATION </a:t>
            </a:r>
            <a:r>
              <a:rPr lang="en-US" sz="1400" i="1" dirty="0">
                <a:latin typeface="Times" panose="02020603050405020304" pitchFamily="18" charset="0"/>
                <a:cs typeface="Times" panose="02020603050405020304" pitchFamily="18" charset="0"/>
              </a:rPr>
              <a:t>TIME: 3:30 PM to 3:55 </a:t>
            </a:r>
            <a:r>
              <a:rPr lang="en-US" sz="1400" i="1" dirty="0" smtClean="0">
                <a:latin typeface="Times" panose="02020603050405020304" pitchFamily="18" charset="0"/>
                <a:cs typeface="Times" panose="02020603050405020304" pitchFamily="18" charset="0"/>
              </a:rPr>
              <a:t>PM</a:t>
            </a:r>
            <a:endParaRPr lang="fr-FR" sz="1400" i="1" dirty="0">
              <a:latin typeface="Times" panose="02020603050405020304" pitchFamily="18" charset="0"/>
              <a:cs typeface="Times" panose="02020603050405020304" pitchFamily="18" charset="0"/>
            </a:endParaRPr>
          </a:p>
        </p:txBody>
      </p:sp>
      <p:sp>
        <p:nvSpPr>
          <p:cNvPr id="6" name="Rectangle 5"/>
          <p:cNvSpPr/>
          <p:nvPr/>
        </p:nvSpPr>
        <p:spPr>
          <a:xfrm>
            <a:off x="10246290" y="5082033"/>
            <a:ext cx="1945710" cy="461665"/>
          </a:xfrm>
          <a:prstGeom prst="rect">
            <a:avLst/>
          </a:prstGeom>
        </p:spPr>
        <p:txBody>
          <a:bodyPr wrap="square">
            <a:spAutoFit/>
          </a:bodyPr>
          <a:lstStyle/>
          <a:p>
            <a:r>
              <a:rPr lang="fr-FR" sz="1200" dirty="0" smtClean="0"/>
              <a:t>TRANSAT JACQUES VABRE (www.scanvoile.com)</a:t>
            </a:r>
            <a:endParaRPr lang="fr-FR" sz="1200" dirty="0"/>
          </a:p>
        </p:txBody>
      </p:sp>
      <p:cxnSp>
        <p:nvCxnSpPr>
          <p:cNvPr id="9" name="Connecteur droit avec flèche 8"/>
          <p:cNvCxnSpPr/>
          <p:nvPr/>
        </p:nvCxnSpPr>
        <p:spPr>
          <a:xfrm>
            <a:off x="8660130" y="1592580"/>
            <a:ext cx="483870" cy="514350"/>
          </a:xfrm>
          <a:prstGeom prst="straightConnector1">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flipH="1">
            <a:off x="7764780" y="1592580"/>
            <a:ext cx="895350" cy="603802"/>
          </a:xfrm>
          <a:prstGeom prst="straightConnector1">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flipV="1">
            <a:off x="8660130" y="1446543"/>
            <a:ext cx="2428417" cy="146037"/>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10995950" y="845018"/>
            <a:ext cx="1427544" cy="707886"/>
          </a:xfrm>
          <a:prstGeom prst="rect">
            <a:avLst/>
          </a:prstGeom>
          <a:noFill/>
        </p:spPr>
        <p:txBody>
          <a:bodyPr wrap="square" rtlCol="0">
            <a:spAutoFit/>
          </a:bodyPr>
          <a:lstStyle/>
          <a:p>
            <a:r>
              <a:rPr lang="fr-FR" sz="4000" b="1" dirty="0" smtClean="0">
                <a:solidFill>
                  <a:schemeClr val="accent2">
                    <a:lumMod val="75000"/>
                  </a:schemeClr>
                </a:solidFill>
                <a:latin typeface="Times" panose="02020603050405020304" pitchFamily="18" charset="0"/>
                <a:cs typeface="Times" panose="02020603050405020304" pitchFamily="18" charset="0"/>
              </a:rPr>
              <a:t>LAB</a:t>
            </a:r>
            <a:endParaRPr lang="fr-FR" b="1" dirty="0">
              <a:solidFill>
                <a:schemeClr val="accent2">
                  <a:lumMod val="75000"/>
                </a:schemeClr>
              </a:solidFill>
              <a:latin typeface="Times" panose="02020603050405020304" pitchFamily="18" charset="0"/>
              <a:cs typeface="Times" panose="02020603050405020304" pitchFamily="18" charset="0"/>
            </a:endParaRPr>
          </a:p>
        </p:txBody>
      </p:sp>
      <p:pic>
        <p:nvPicPr>
          <p:cNvPr id="19" name="Image 3"/>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12988" y="1025723"/>
            <a:ext cx="1742385" cy="1305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 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9794" y="3850412"/>
            <a:ext cx="1678814" cy="974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 5"/>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6429" y="2190049"/>
            <a:ext cx="1782179" cy="1336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ZoneTexte 21"/>
          <p:cNvSpPr txBox="1"/>
          <p:nvPr/>
        </p:nvSpPr>
        <p:spPr>
          <a:xfrm>
            <a:off x="11125200" y="6629400"/>
            <a:ext cx="1066800" cy="215444"/>
          </a:xfrm>
          <a:prstGeom prst="rect">
            <a:avLst/>
          </a:prstGeom>
          <a:noFill/>
        </p:spPr>
        <p:txBody>
          <a:bodyPr wrap="square" rtlCol="0">
            <a:spAutoFit/>
          </a:bodyPr>
          <a:lstStyle/>
          <a:p>
            <a:pPr algn="r"/>
            <a:r>
              <a:rPr lang="fr-FR" sz="800" dirty="0" err="1" smtClean="0">
                <a:latin typeface="Times" panose="02020603050405020304" pitchFamily="18" charset="0"/>
                <a:cs typeface="Times" panose="02020603050405020304" pitchFamily="18" charset="0"/>
              </a:rPr>
              <a:t>Duchemin</a:t>
            </a:r>
            <a:r>
              <a:rPr lang="fr-FR" sz="800" dirty="0" smtClean="0">
                <a:latin typeface="Times" panose="02020603050405020304" pitchFamily="18" charset="0"/>
                <a:cs typeface="Times" panose="02020603050405020304" pitchFamily="18" charset="0"/>
              </a:rPr>
              <a:t>, 2021</a:t>
            </a:r>
            <a:endParaRPr lang="fr-FR" sz="8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405987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213374"/>
            <a:ext cx="10515600" cy="1325563"/>
          </a:xfrm>
        </p:spPr>
        <p:txBody>
          <a:bodyPr/>
          <a:lstStyle/>
          <a:p>
            <a:r>
              <a:rPr lang="fr-FR" dirty="0" err="1" smtClean="0"/>
              <a:t>Effect</a:t>
            </a:r>
            <a:r>
              <a:rPr lang="fr-FR" dirty="0" smtClean="0"/>
              <a:t> of </a:t>
            </a:r>
            <a:r>
              <a:rPr lang="fr-FR" dirty="0" err="1" smtClean="0"/>
              <a:t>temperature</a:t>
            </a:r>
            <a:r>
              <a:rPr lang="fr-FR" dirty="0" smtClean="0"/>
              <a:t> on contact angles</a:t>
            </a:r>
            <a:endParaRPr lang="fr-FR" dirty="0"/>
          </a:p>
        </p:txBody>
      </p:sp>
      <p:sp>
        <p:nvSpPr>
          <p:cNvPr id="3" name="Espace réservé du contenu 2"/>
          <p:cNvSpPr>
            <a:spLocks noGrp="1"/>
          </p:cNvSpPr>
          <p:nvPr>
            <p:ph idx="1"/>
          </p:nvPr>
        </p:nvSpPr>
        <p:spPr>
          <a:xfrm>
            <a:off x="838200" y="970056"/>
            <a:ext cx="10515600" cy="867471"/>
          </a:xfrm>
        </p:spPr>
        <p:txBody>
          <a:bodyPr/>
          <a:lstStyle/>
          <a:p>
            <a:pPr marL="0" indent="0">
              <a:buNone/>
            </a:pPr>
            <a:r>
              <a:rPr lang="fr-FR" dirty="0" smtClean="0"/>
              <a:t>The case of </a:t>
            </a:r>
            <a:r>
              <a:rPr lang="fr-FR" dirty="0" err="1" smtClean="0"/>
              <a:t>dynamic</a:t>
            </a:r>
            <a:r>
              <a:rPr lang="fr-FR" dirty="0" smtClean="0"/>
              <a:t> contact angles </a:t>
            </a:r>
            <a:r>
              <a:rPr lang="fr-FR" dirty="0" err="1" smtClean="0"/>
              <a:t>is</a:t>
            </a:r>
            <a:r>
              <a:rPr lang="fr-FR" dirty="0" smtClean="0"/>
              <a:t> « </a:t>
            </a:r>
            <a:r>
              <a:rPr lang="fr-FR" dirty="0" err="1" smtClean="0"/>
              <a:t>covered</a:t>
            </a:r>
            <a:r>
              <a:rPr lang="fr-FR" dirty="0" smtClean="0"/>
              <a:t> » by </a:t>
            </a:r>
            <a:r>
              <a:rPr lang="fr-FR" dirty="0" err="1" smtClean="0"/>
              <a:t>two</a:t>
            </a:r>
            <a:r>
              <a:rPr lang="fr-FR" dirty="0" smtClean="0"/>
              <a:t> main </a:t>
            </a:r>
            <a:r>
              <a:rPr lang="fr-FR" dirty="0" err="1" smtClean="0"/>
              <a:t>theories</a:t>
            </a:r>
            <a:endParaRPr lang="fr-FR" dirty="0"/>
          </a:p>
        </p:txBody>
      </p:sp>
      <p:sp>
        <p:nvSpPr>
          <p:cNvPr id="4" name="ZoneTexte 3"/>
          <p:cNvSpPr txBox="1"/>
          <p:nvPr/>
        </p:nvSpPr>
        <p:spPr>
          <a:xfrm>
            <a:off x="939452" y="1945499"/>
            <a:ext cx="4922729" cy="646331"/>
          </a:xfrm>
          <a:prstGeom prst="rect">
            <a:avLst/>
          </a:prstGeom>
          <a:noFill/>
        </p:spPr>
        <p:txBody>
          <a:bodyPr wrap="square" rtlCol="0">
            <a:spAutoFit/>
          </a:bodyPr>
          <a:lstStyle/>
          <a:p>
            <a:pPr algn="ctr"/>
            <a:r>
              <a:rPr lang="fr-FR" dirty="0" smtClean="0"/>
              <a:t>The </a:t>
            </a:r>
            <a:r>
              <a:rPr lang="fr-FR" dirty="0" err="1" smtClean="0"/>
              <a:t>molecular</a:t>
            </a:r>
            <a:r>
              <a:rPr lang="fr-FR" dirty="0" smtClean="0"/>
              <a:t> </a:t>
            </a:r>
            <a:r>
              <a:rPr lang="fr-FR" dirty="0" err="1" smtClean="0"/>
              <a:t>kinetic</a:t>
            </a:r>
            <a:r>
              <a:rPr lang="fr-FR" dirty="0" smtClean="0"/>
              <a:t> </a:t>
            </a:r>
            <a:r>
              <a:rPr lang="fr-FR" dirty="0" err="1" smtClean="0"/>
              <a:t>theory</a:t>
            </a:r>
            <a:r>
              <a:rPr lang="fr-FR" dirty="0" smtClean="0"/>
              <a:t> (Blake and </a:t>
            </a:r>
            <a:r>
              <a:rPr lang="fr-FR" dirty="0" err="1" smtClean="0"/>
              <a:t>Haynes</a:t>
            </a:r>
            <a:r>
              <a:rPr lang="fr-FR" dirty="0" smtClean="0"/>
              <a:t>, 1969)</a:t>
            </a:r>
            <a:endParaRPr lang="fr-FR" dirty="0"/>
          </a:p>
        </p:txBody>
      </p:sp>
      <p:sp>
        <p:nvSpPr>
          <p:cNvPr id="5" name="ZoneTexte 4"/>
          <p:cNvSpPr txBox="1"/>
          <p:nvPr/>
        </p:nvSpPr>
        <p:spPr>
          <a:xfrm>
            <a:off x="6431071" y="1909009"/>
            <a:ext cx="4922729" cy="369332"/>
          </a:xfrm>
          <a:prstGeom prst="rect">
            <a:avLst/>
          </a:prstGeom>
          <a:noFill/>
        </p:spPr>
        <p:txBody>
          <a:bodyPr wrap="square" rtlCol="0">
            <a:spAutoFit/>
          </a:bodyPr>
          <a:lstStyle/>
          <a:p>
            <a:pPr algn="ctr"/>
            <a:r>
              <a:rPr lang="fr-FR" dirty="0" smtClean="0"/>
              <a:t>The </a:t>
            </a:r>
            <a:r>
              <a:rPr lang="fr-FR" dirty="0" err="1" smtClean="0"/>
              <a:t>hydrodynamic</a:t>
            </a:r>
            <a:r>
              <a:rPr lang="fr-FR" dirty="0" smtClean="0"/>
              <a:t> </a:t>
            </a:r>
            <a:r>
              <a:rPr lang="fr-FR" dirty="0" err="1" smtClean="0"/>
              <a:t>approaches</a:t>
            </a:r>
            <a:endParaRPr lang="fr-FR" dirty="0"/>
          </a:p>
        </p:txBody>
      </p:sp>
      <p:graphicFrame>
        <p:nvGraphicFramePr>
          <p:cNvPr id="6" name="Objet 5"/>
          <p:cNvGraphicFramePr>
            <a:graphicFrameLocks noChangeAspect="1"/>
          </p:cNvGraphicFramePr>
          <p:nvPr>
            <p:extLst>
              <p:ext uri="{D42A27DB-BD31-4B8C-83A1-F6EECF244321}">
                <p14:modId xmlns:p14="http://schemas.microsoft.com/office/powerpoint/2010/main" val="506377423"/>
              </p:ext>
            </p:extLst>
          </p:nvPr>
        </p:nvGraphicFramePr>
        <p:xfrm>
          <a:off x="1665114" y="2595906"/>
          <a:ext cx="2987675" cy="658629"/>
        </p:xfrm>
        <a:graphic>
          <a:graphicData uri="http://schemas.openxmlformats.org/presentationml/2006/ole">
            <mc:AlternateContent xmlns:mc="http://schemas.openxmlformats.org/markup-compatibility/2006">
              <mc:Choice xmlns:v="urn:schemas-microsoft-com:vml" Requires="v">
                <p:oleObj spid="_x0000_s9320" name="Équation" r:id="rId3" imgW="2197080" imgH="482400" progId="Equation.3">
                  <p:embed/>
                </p:oleObj>
              </mc:Choice>
              <mc:Fallback>
                <p:oleObj name="Équation" r:id="rId3" imgW="2197080" imgH="482400" progId="Equation.3">
                  <p:embed/>
                  <p:pic>
                    <p:nvPicPr>
                      <p:cNvPr id="6" name="Objet 5"/>
                      <p:cNvPicPr>
                        <a:picLocks noChangeAspect="1" noChangeArrowheads="1"/>
                      </p:cNvPicPr>
                      <p:nvPr/>
                    </p:nvPicPr>
                    <p:blipFill>
                      <a:blip r:embed="rId4"/>
                      <a:srcRect/>
                      <a:stretch>
                        <a:fillRect/>
                      </a:stretch>
                    </p:blipFill>
                    <p:spPr bwMode="auto">
                      <a:xfrm>
                        <a:off x="1665114" y="2595906"/>
                        <a:ext cx="2987675" cy="658629"/>
                      </a:xfrm>
                      <a:prstGeom prst="rect">
                        <a:avLst/>
                      </a:prstGeom>
                      <a:noFill/>
                      <a:ln w="9525">
                        <a:noFill/>
                        <a:miter lim="800000"/>
                        <a:headEnd/>
                        <a:tailEnd/>
                      </a:ln>
                      <a:extLst/>
                    </p:spPr>
                  </p:pic>
                </p:oleObj>
              </mc:Fallback>
            </mc:AlternateContent>
          </a:graphicData>
        </a:graphic>
      </p:graphicFrame>
      <p:graphicFrame>
        <p:nvGraphicFramePr>
          <p:cNvPr id="7" name="Objet 6"/>
          <p:cNvGraphicFramePr>
            <a:graphicFrameLocks noChangeAspect="1"/>
          </p:cNvGraphicFramePr>
          <p:nvPr>
            <p:extLst>
              <p:ext uri="{D42A27DB-BD31-4B8C-83A1-F6EECF244321}">
                <p14:modId xmlns:p14="http://schemas.microsoft.com/office/powerpoint/2010/main" val="2845279552"/>
              </p:ext>
            </p:extLst>
          </p:nvPr>
        </p:nvGraphicFramePr>
        <p:xfrm>
          <a:off x="9721491" y="3384528"/>
          <a:ext cx="1752600" cy="422665"/>
        </p:xfrm>
        <a:graphic>
          <a:graphicData uri="http://schemas.openxmlformats.org/presentationml/2006/ole">
            <mc:AlternateContent xmlns:mc="http://schemas.openxmlformats.org/markup-compatibility/2006">
              <mc:Choice xmlns:v="urn:schemas-microsoft-com:vml" Requires="v">
                <p:oleObj spid="_x0000_s9321" name="Équation" r:id="rId5" imgW="1054080" imgH="253800" progId="Equation.3">
                  <p:embed/>
                </p:oleObj>
              </mc:Choice>
              <mc:Fallback>
                <p:oleObj name="Équation" r:id="rId5" imgW="1054080" imgH="253800" progId="Equation.3">
                  <p:embed/>
                  <p:pic>
                    <p:nvPicPr>
                      <p:cNvPr id="7" name="Objet 6"/>
                      <p:cNvPicPr>
                        <a:picLocks noChangeAspect="1" noChangeArrowheads="1"/>
                      </p:cNvPicPr>
                      <p:nvPr/>
                    </p:nvPicPr>
                    <p:blipFill>
                      <a:blip r:embed="rId6"/>
                      <a:srcRect/>
                      <a:stretch>
                        <a:fillRect/>
                      </a:stretch>
                    </p:blipFill>
                    <p:spPr bwMode="auto">
                      <a:xfrm>
                        <a:off x="9721491" y="3384528"/>
                        <a:ext cx="1752600" cy="422665"/>
                      </a:xfrm>
                      <a:prstGeom prst="rect">
                        <a:avLst/>
                      </a:prstGeom>
                      <a:noFill/>
                      <a:ln>
                        <a:noFill/>
                      </a:ln>
                    </p:spPr>
                  </p:pic>
                </p:oleObj>
              </mc:Fallback>
            </mc:AlternateContent>
          </a:graphicData>
        </a:graphic>
      </p:graphicFrame>
      <p:graphicFrame>
        <p:nvGraphicFramePr>
          <p:cNvPr id="8" name="Objet 7"/>
          <p:cNvGraphicFramePr>
            <a:graphicFrameLocks noChangeAspect="1"/>
          </p:cNvGraphicFramePr>
          <p:nvPr>
            <p:extLst>
              <p:ext uri="{D42A27DB-BD31-4B8C-83A1-F6EECF244321}">
                <p14:modId xmlns:p14="http://schemas.microsoft.com/office/powerpoint/2010/main" val="1290286140"/>
              </p:ext>
            </p:extLst>
          </p:nvPr>
        </p:nvGraphicFramePr>
        <p:xfrm>
          <a:off x="6059488" y="3412443"/>
          <a:ext cx="2133600" cy="409575"/>
        </p:xfrm>
        <a:graphic>
          <a:graphicData uri="http://schemas.openxmlformats.org/presentationml/2006/ole">
            <mc:AlternateContent xmlns:mc="http://schemas.openxmlformats.org/markup-compatibility/2006">
              <mc:Choice xmlns:v="urn:schemas-microsoft-com:vml" Requires="v">
                <p:oleObj spid="_x0000_s9322" name="Équation" r:id="rId7" imgW="1320227" imgH="253890" progId="Equation.3">
                  <p:embed/>
                </p:oleObj>
              </mc:Choice>
              <mc:Fallback>
                <p:oleObj name="Équation" r:id="rId7" imgW="1320227" imgH="253890" progId="Equation.3">
                  <p:embed/>
                  <p:pic>
                    <p:nvPicPr>
                      <p:cNvPr id="8" name="Obje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59488" y="3412443"/>
                        <a:ext cx="2133600" cy="409575"/>
                      </a:xfrm>
                      <a:prstGeom prst="rect">
                        <a:avLst/>
                      </a:prstGeom>
                      <a:noFill/>
                      <a:ln>
                        <a:noFill/>
                      </a:ln>
                    </p:spPr>
                  </p:pic>
                </p:oleObj>
              </mc:Fallback>
            </mc:AlternateContent>
          </a:graphicData>
        </a:graphic>
      </p:graphicFrame>
      <p:sp>
        <p:nvSpPr>
          <p:cNvPr id="9" name="ZoneTexte 8"/>
          <p:cNvSpPr txBox="1"/>
          <p:nvPr/>
        </p:nvSpPr>
        <p:spPr>
          <a:xfrm>
            <a:off x="5556337" y="2807439"/>
            <a:ext cx="3336097" cy="369332"/>
          </a:xfrm>
          <a:prstGeom prst="rect">
            <a:avLst/>
          </a:prstGeom>
          <a:noFill/>
        </p:spPr>
        <p:txBody>
          <a:bodyPr wrap="square" rtlCol="0">
            <a:spAutoFit/>
          </a:bodyPr>
          <a:lstStyle/>
          <a:p>
            <a:pPr algn="ctr"/>
            <a:r>
              <a:rPr lang="fr-FR" dirty="0" smtClean="0"/>
              <a:t>Tanner (1979)-De Gennes (1986)</a:t>
            </a:r>
            <a:endParaRPr lang="fr-FR" dirty="0"/>
          </a:p>
        </p:txBody>
      </p:sp>
      <p:sp>
        <p:nvSpPr>
          <p:cNvPr id="10" name="ZoneTexte 9"/>
          <p:cNvSpPr txBox="1"/>
          <p:nvPr/>
        </p:nvSpPr>
        <p:spPr>
          <a:xfrm>
            <a:off x="8892435" y="2807439"/>
            <a:ext cx="3149252" cy="369332"/>
          </a:xfrm>
          <a:prstGeom prst="rect">
            <a:avLst/>
          </a:prstGeom>
          <a:noFill/>
        </p:spPr>
        <p:txBody>
          <a:bodyPr wrap="square" rtlCol="0">
            <a:spAutoFit/>
          </a:bodyPr>
          <a:lstStyle/>
          <a:p>
            <a:pPr algn="ctr"/>
            <a:r>
              <a:rPr lang="fr-FR" dirty="0" smtClean="0"/>
              <a:t>Cox (1962)-</a:t>
            </a:r>
            <a:r>
              <a:rPr lang="fr-FR" dirty="0" err="1" smtClean="0"/>
              <a:t>Voinov</a:t>
            </a:r>
            <a:r>
              <a:rPr lang="fr-FR" dirty="0" smtClean="0"/>
              <a:t> (1976) </a:t>
            </a:r>
            <a:endParaRPr lang="fr-FR" dirty="0"/>
          </a:p>
        </p:txBody>
      </p:sp>
      <p:sp>
        <p:nvSpPr>
          <p:cNvPr id="11" name="Rectangle 10"/>
          <p:cNvSpPr/>
          <p:nvPr/>
        </p:nvSpPr>
        <p:spPr>
          <a:xfrm>
            <a:off x="202503" y="5916874"/>
            <a:ext cx="11839184" cy="646331"/>
          </a:xfrm>
          <a:prstGeom prst="rect">
            <a:avLst/>
          </a:prstGeom>
        </p:spPr>
        <p:txBody>
          <a:bodyPr wrap="square">
            <a:spAutoFit/>
          </a:bodyPr>
          <a:lstStyle/>
          <a:p>
            <a:r>
              <a:rPr lang="fr-FR" sz="1200" dirty="0" err="1" smtClean="0"/>
              <a:t>Pucci</a:t>
            </a:r>
            <a:r>
              <a:rPr lang="fr-FR" sz="1200" dirty="0" smtClean="0"/>
              <a:t>, M.F., </a:t>
            </a:r>
            <a:r>
              <a:rPr lang="fr-FR" sz="1200" dirty="0" err="1" smtClean="0"/>
              <a:t>Duchemin</a:t>
            </a:r>
            <a:r>
              <a:rPr lang="fr-FR" sz="1200" dirty="0" smtClean="0"/>
              <a:t>, B., Gomina, M., </a:t>
            </a:r>
            <a:r>
              <a:rPr lang="fr-FR" sz="1200" dirty="0" err="1" smtClean="0"/>
              <a:t>Bréard</a:t>
            </a:r>
            <a:r>
              <a:rPr lang="fr-FR" sz="1200" dirty="0" smtClean="0"/>
              <a:t>, J., 2020. </a:t>
            </a:r>
            <a:r>
              <a:rPr lang="fr-FR" sz="1200" dirty="0" err="1" smtClean="0"/>
              <a:t>Dynamic</a:t>
            </a:r>
            <a:r>
              <a:rPr lang="fr-FR" sz="1200" dirty="0" smtClean="0"/>
              <a:t> </a:t>
            </a:r>
            <a:r>
              <a:rPr lang="fr-FR" sz="1200" dirty="0" err="1" smtClean="0"/>
              <a:t>Wetting</a:t>
            </a:r>
            <a:r>
              <a:rPr lang="fr-FR" sz="1200" dirty="0" smtClean="0"/>
              <a:t> of </a:t>
            </a:r>
            <a:r>
              <a:rPr lang="fr-FR" sz="1200" dirty="0" err="1" smtClean="0"/>
              <a:t>Molten</a:t>
            </a:r>
            <a:r>
              <a:rPr lang="fr-FR" sz="1200" dirty="0" smtClean="0"/>
              <a:t> </a:t>
            </a:r>
            <a:r>
              <a:rPr lang="fr-FR" sz="1200" dirty="0" err="1" smtClean="0"/>
              <a:t>Polymers</a:t>
            </a:r>
            <a:r>
              <a:rPr lang="fr-FR" sz="1200" dirty="0" smtClean="0"/>
              <a:t> on </a:t>
            </a:r>
            <a:r>
              <a:rPr lang="fr-FR" sz="1200" dirty="0" err="1" smtClean="0"/>
              <a:t>Cellulosic</a:t>
            </a:r>
            <a:r>
              <a:rPr lang="fr-FR" sz="1200" dirty="0" smtClean="0"/>
              <a:t> </a:t>
            </a:r>
            <a:r>
              <a:rPr lang="fr-FR" sz="1200" dirty="0" err="1" smtClean="0"/>
              <a:t>Substrates</a:t>
            </a:r>
            <a:r>
              <a:rPr lang="fr-FR" sz="1200" dirty="0" smtClean="0"/>
              <a:t>: Model </a:t>
            </a:r>
            <a:r>
              <a:rPr lang="fr-FR" sz="1200" dirty="0" err="1" smtClean="0"/>
              <a:t>Prediction</a:t>
            </a:r>
            <a:r>
              <a:rPr lang="fr-FR" sz="1200" dirty="0" smtClean="0"/>
              <a:t> for Total and Partial </a:t>
            </a:r>
            <a:r>
              <a:rPr lang="fr-FR" sz="1200" dirty="0" err="1" smtClean="0"/>
              <a:t>Wetting</a:t>
            </a:r>
            <a:r>
              <a:rPr lang="fr-FR" sz="1200" dirty="0" smtClean="0"/>
              <a:t>. Front. Mater. 7, 143. </a:t>
            </a:r>
          </a:p>
          <a:p>
            <a:r>
              <a:rPr lang="fr-FR" sz="1200" dirty="0" err="1" smtClean="0"/>
              <a:t>Pucci</a:t>
            </a:r>
            <a:r>
              <a:rPr lang="fr-FR" sz="1200" dirty="0" smtClean="0"/>
              <a:t>, M.F., </a:t>
            </a:r>
            <a:r>
              <a:rPr lang="fr-FR" sz="1200" dirty="0" err="1" smtClean="0"/>
              <a:t>Duchemin</a:t>
            </a:r>
            <a:r>
              <a:rPr lang="fr-FR" sz="1200" dirty="0" smtClean="0"/>
              <a:t>, B., Gomina, M., </a:t>
            </a:r>
            <a:r>
              <a:rPr lang="fr-FR" sz="1200" dirty="0" err="1" smtClean="0"/>
              <a:t>Bréard</a:t>
            </a:r>
            <a:r>
              <a:rPr lang="fr-FR" sz="1200" dirty="0" smtClean="0"/>
              <a:t>, J., 2018. </a:t>
            </a:r>
            <a:r>
              <a:rPr lang="fr-FR" sz="1200" dirty="0" err="1" smtClean="0"/>
              <a:t>Temperature</a:t>
            </a:r>
            <a:r>
              <a:rPr lang="fr-FR" sz="1200" dirty="0" smtClean="0"/>
              <a:t> </a:t>
            </a:r>
            <a:r>
              <a:rPr lang="fr-FR" sz="1200" dirty="0" err="1" smtClean="0"/>
              <a:t>effect</a:t>
            </a:r>
            <a:r>
              <a:rPr lang="fr-FR" sz="1200" dirty="0" smtClean="0"/>
              <a:t> on </a:t>
            </a:r>
            <a:r>
              <a:rPr lang="fr-FR" sz="1200" dirty="0" err="1" smtClean="0"/>
              <a:t>dynamic</a:t>
            </a:r>
            <a:r>
              <a:rPr lang="fr-FR" sz="1200" dirty="0" smtClean="0"/>
              <a:t> </a:t>
            </a:r>
            <a:r>
              <a:rPr lang="fr-FR" sz="1200" dirty="0" err="1" smtClean="0"/>
              <a:t>wetting</a:t>
            </a:r>
            <a:r>
              <a:rPr lang="fr-FR" sz="1200" dirty="0" smtClean="0"/>
              <a:t> of </a:t>
            </a:r>
            <a:r>
              <a:rPr lang="fr-FR" sz="1200" dirty="0" err="1" smtClean="0"/>
              <a:t>cellulosic</a:t>
            </a:r>
            <a:r>
              <a:rPr lang="fr-FR" sz="1200" dirty="0" smtClean="0"/>
              <a:t> </a:t>
            </a:r>
            <a:r>
              <a:rPr lang="fr-FR" sz="1200" dirty="0" err="1" smtClean="0"/>
              <a:t>substrates</a:t>
            </a:r>
            <a:r>
              <a:rPr lang="fr-FR" sz="1200" dirty="0" smtClean="0"/>
              <a:t> by </a:t>
            </a:r>
            <a:r>
              <a:rPr lang="fr-FR" sz="1200" dirty="0" err="1" smtClean="0"/>
              <a:t>molten</a:t>
            </a:r>
            <a:r>
              <a:rPr lang="fr-FR" sz="1200" dirty="0" smtClean="0"/>
              <a:t> </a:t>
            </a:r>
            <a:r>
              <a:rPr lang="fr-FR" sz="1200" dirty="0" err="1" smtClean="0"/>
              <a:t>polymers</a:t>
            </a:r>
            <a:r>
              <a:rPr lang="fr-FR" sz="1200" dirty="0" smtClean="0"/>
              <a:t> for composite </a:t>
            </a:r>
            <a:r>
              <a:rPr lang="fr-FR" sz="1200" dirty="0" err="1" smtClean="0"/>
              <a:t>processing</a:t>
            </a:r>
            <a:r>
              <a:rPr lang="fr-FR" sz="1200" dirty="0" smtClean="0"/>
              <a:t>. Composites Part A: </a:t>
            </a:r>
            <a:r>
              <a:rPr lang="fr-FR" sz="1200" dirty="0" err="1" smtClean="0"/>
              <a:t>Applied</a:t>
            </a:r>
            <a:r>
              <a:rPr lang="fr-FR" sz="1200" dirty="0" smtClean="0"/>
              <a:t> Science and </a:t>
            </a:r>
            <a:r>
              <a:rPr lang="fr-FR" sz="1200" dirty="0" err="1" smtClean="0"/>
              <a:t>Manufacturing</a:t>
            </a:r>
            <a:r>
              <a:rPr lang="fr-FR" sz="1200" dirty="0" smtClean="0"/>
              <a:t> 114, 307–315. </a:t>
            </a:r>
            <a:endParaRPr lang="fr-FR" sz="1200" dirty="0"/>
          </a:p>
        </p:txBody>
      </p:sp>
      <p:pic>
        <p:nvPicPr>
          <p:cNvPr id="12" name="Image 11"/>
          <p:cNvPicPr>
            <a:picLocks noChangeAspect="1"/>
          </p:cNvPicPr>
          <p:nvPr/>
        </p:nvPicPr>
        <p:blipFill>
          <a:blip r:embed="rId9"/>
          <a:stretch>
            <a:fillRect/>
          </a:stretch>
        </p:blipFill>
        <p:spPr>
          <a:xfrm>
            <a:off x="1466940" y="3356363"/>
            <a:ext cx="3384022" cy="1975570"/>
          </a:xfrm>
          <a:prstGeom prst="rect">
            <a:avLst/>
          </a:prstGeom>
        </p:spPr>
      </p:pic>
      <p:pic>
        <p:nvPicPr>
          <p:cNvPr id="13" name="Image 12"/>
          <p:cNvPicPr>
            <a:picLocks noChangeAspect="1"/>
          </p:cNvPicPr>
          <p:nvPr/>
        </p:nvPicPr>
        <p:blipFill>
          <a:blip r:embed="rId10"/>
          <a:stretch>
            <a:fillRect/>
          </a:stretch>
        </p:blipFill>
        <p:spPr>
          <a:xfrm>
            <a:off x="9257049" y="3847186"/>
            <a:ext cx="2681484" cy="1899146"/>
          </a:xfrm>
          <a:prstGeom prst="rect">
            <a:avLst/>
          </a:prstGeom>
        </p:spPr>
      </p:pic>
      <p:cxnSp>
        <p:nvCxnSpPr>
          <p:cNvPr id="15" name="Connecteur droit 14"/>
          <p:cNvCxnSpPr>
            <a:endCxn id="5" idx="0"/>
          </p:cNvCxnSpPr>
          <p:nvPr/>
        </p:nvCxnSpPr>
        <p:spPr>
          <a:xfrm>
            <a:off x="8738647" y="1412736"/>
            <a:ext cx="153789" cy="49627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Connecteur droit 16"/>
          <p:cNvCxnSpPr>
            <a:endCxn id="4" idx="0"/>
          </p:cNvCxnSpPr>
          <p:nvPr/>
        </p:nvCxnSpPr>
        <p:spPr>
          <a:xfrm flipH="1">
            <a:off x="3400817" y="1445238"/>
            <a:ext cx="5337830" cy="50026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Connecteur droit 19"/>
          <p:cNvCxnSpPr>
            <a:endCxn id="10" idx="0"/>
          </p:cNvCxnSpPr>
          <p:nvPr/>
        </p:nvCxnSpPr>
        <p:spPr>
          <a:xfrm>
            <a:off x="9016052" y="2324775"/>
            <a:ext cx="1451009" cy="48266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Connecteur droit 21"/>
          <p:cNvCxnSpPr>
            <a:endCxn id="9" idx="0"/>
          </p:cNvCxnSpPr>
          <p:nvPr/>
        </p:nvCxnSpPr>
        <p:spPr>
          <a:xfrm flipH="1">
            <a:off x="7224386" y="2320191"/>
            <a:ext cx="1791666" cy="48724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7" name="Ellipse 26"/>
          <p:cNvSpPr/>
          <p:nvPr/>
        </p:nvSpPr>
        <p:spPr>
          <a:xfrm>
            <a:off x="2884601" y="2591830"/>
            <a:ext cx="188537" cy="400275"/>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p:cNvSpPr/>
          <p:nvPr/>
        </p:nvSpPr>
        <p:spPr>
          <a:xfrm>
            <a:off x="3769093" y="2875469"/>
            <a:ext cx="188537" cy="400275"/>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p:cNvSpPr/>
          <p:nvPr/>
        </p:nvSpPr>
        <p:spPr>
          <a:xfrm>
            <a:off x="7833675" y="3417092"/>
            <a:ext cx="359414" cy="400275"/>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p:cNvSpPr/>
          <p:nvPr/>
        </p:nvSpPr>
        <p:spPr>
          <a:xfrm>
            <a:off x="11114677" y="3401770"/>
            <a:ext cx="359414" cy="400275"/>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p:cNvSpPr txBox="1"/>
          <p:nvPr/>
        </p:nvSpPr>
        <p:spPr>
          <a:xfrm>
            <a:off x="11125200" y="6629400"/>
            <a:ext cx="1066800" cy="215444"/>
          </a:xfrm>
          <a:prstGeom prst="rect">
            <a:avLst/>
          </a:prstGeom>
          <a:noFill/>
        </p:spPr>
        <p:txBody>
          <a:bodyPr wrap="square" rtlCol="0">
            <a:spAutoFit/>
          </a:bodyPr>
          <a:lstStyle/>
          <a:p>
            <a:pPr algn="r"/>
            <a:r>
              <a:rPr lang="fr-FR" sz="800" dirty="0" err="1" smtClean="0">
                <a:latin typeface="Times" panose="02020603050405020304" pitchFamily="18" charset="0"/>
                <a:cs typeface="Times" panose="02020603050405020304" pitchFamily="18" charset="0"/>
              </a:rPr>
              <a:t>Duchemin</a:t>
            </a:r>
            <a:r>
              <a:rPr lang="fr-FR" sz="800" dirty="0" smtClean="0">
                <a:latin typeface="Times" panose="02020603050405020304" pitchFamily="18" charset="0"/>
                <a:cs typeface="Times" panose="02020603050405020304" pitchFamily="18" charset="0"/>
              </a:rPr>
              <a:t>, 2021</a:t>
            </a:r>
            <a:endParaRPr lang="fr-FR" sz="8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465635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Effect</a:t>
            </a:r>
            <a:r>
              <a:rPr lang="fr-FR" dirty="0" smtClean="0"/>
              <a:t> of </a:t>
            </a:r>
            <a:r>
              <a:rPr lang="fr-FR" dirty="0" err="1" smtClean="0"/>
              <a:t>temperature</a:t>
            </a:r>
            <a:r>
              <a:rPr lang="fr-FR" dirty="0" smtClean="0"/>
              <a:t> on </a:t>
            </a:r>
            <a:r>
              <a:rPr lang="fr-FR" dirty="0" err="1" smtClean="0"/>
              <a:t>static</a:t>
            </a:r>
            <a:r>
              <a:rPr lang="fr-FR" dirty="0" smtClean="0"/>
              <a:t> contact angles</a:t>
            </a:r>
            <a:endParaRPr lang="fr-FR" dirty="0"/>
          </a:p>
        </p:txBody>
      </p:sp>
      <p:sp>
        <p:nvSpPr>
          <p:cNvPr id="3" name="Espace réservé du contenu 2"/>
          <p:cNvSpPr>
            <a:spLocks noGrp="1"/>
          </p:cNvSpPr>
          <p:nvPr>
            <p:ph idx="1"/>
          </p:nvPr>
        </p:nvSpPr>
        <p:spPr/>
        <p:txBody>
          <a:bodyPr/>
          <a:lstStyle/>
          <a:p>
            <a:pPr marL="0" indent="0">
              <a:buNone/>
            </a:pPr>
            <a:r>
              <a:rPr lang="fr-FR" dirty="0" smtClean="0"/>
              <a:t>The case of </a:t>
            </a:r>
            <a:r>
              <a:rPr lang="fr-FR" i="1" dirty="0" err="1" smtClean="0"/>
              <a:t>static</a:t>
            </a:r>
            <a:r>
              <a:rPr lang="fr-FR" dirty="0" smtClean="0"/>
              <a:t> contact angles </a:t>
            </a:r>
            <a:r>
              <a:rPr lang="fr-FR" dirty="0" err="1" smtClean="0"/>
              <a:t>is</a:t>
            </a:r>
            <a:r>
              <a:rPr lang="fr-FR" dirty="0" smtClean="0"/>
              <a:t> </a:t>
            </a:r>
            <a:r>
              <a:rPr lang="fr-FR" dirty="0" err="1" smtClean="0"/>
              <a:t>less</a:t>
            </a:r>
            <a:r>
              <a:rPr lang="fr-FR" dirty="0" smtClean="0"/>
              <a:t> </a:t>
            </a:r>
            <a:r>
              <a:rPr lang="fr-FR" dirty="0" err="1" smtClean="0"/>
              <a:t>clear</a:t>
            </a:r>
            <a:r>
              <a:rPr lang="fr-FR" dirty="0" smtClean="0"/>
              <a:t> :</a:t>
            </a:r>
          </a:p>
          <a:p>
            <a:r>
              <a:rPr lang="el-GR" dirty="0" smtClean="0"/>
              <a:t>Θ</a:t>
            </a:r>
            <a:r>
              <a:rPr lang="fr-FR" dirty="0" smtClean="0"/>
              <a:t>= </a:t>
            </a:r>
            <a:r>
              <a:rPr lang="fr-FR" dirty="0" err="1" smtClean="0"/>
              <a:t>a.T</a:t>
            </a:r>
            <a:r>
              <a:rPr lang="fr-FR" dirty="0" smtClean="0"/>
              <a:t> + b (De </a:t>
            </a:r>
            <a:r>
              <a:rPr lang="fr-FR" dirty="0" err="1" smtClean="0"/>
              <a:t>Ruijter</a:t>
            </a:r>
            <a:r>
              <a:rPr lang="fr-FR" dirty="0" smtClean="0"/>
              <a:t>, 1988; </a:t>
            </a:r>
            <a:r>
              <a:rPr lang="fr-FR" dirty="0" err="1" smtClean="0"/>
              <a:t>Petke</a:t>
            </a:r>
            <a:r>
              <a:rPr lang="fr-FR" dirty="0" smtClean="0"/>
              <a:t>, 1969)</a:t>
            </a:r>
          </a:p>
          <a:p>
            <a:r>
              <a:rPr lang="fr-FR" dirty="0" smtClean="0"/>
              <a:t>cos(</a:t>
            </a:r>
            <a:r>
              <a:rPr lang="el-GR" dirty="0" smtClean="0"/>
              <a:t>Θ</a:t>
            </a:r>
            <a:r>
              <a:rPr lang="fr-FR" dirty="0" smtClean="0"/>
              <a:t>)= </a:t>
            </a:r>
            <a:r>
              <a:rPr lang="fr-FR" dirty="0" err="1" smtClean="0"/>
              <a:t>a.T</a:t>
            </a:r>
            <a:r>
              <a:rPr lang="fr-FR" dirty="0" smtClean="0"/>
              <a:t> + b (</a:t>
            </a:r>
            <a:r>
              <a:rPr lang="fr-FR" dirty="0" err="1" smtClean="0"/>
              <a:t>Gribanova</a:t>
            </a:r>
            <a:r>
              <a:rPr lang="fr-FR" dirty="0" smtClean="0"/>
              <a:t>, 1992; </a:t>
            </a:r>
            <a:r>
              <a:rPr lang="fr-FR" dirty="0" err="1" smtClean="0"/>
              <a:t>Zisman</a:t>
            </a:r>
            <a:r>
              <a:rPr lang="fr-FR" dirty="0" smtClean="0"/>
              <a:t>, 1964)</a:t>
            </a:r>
          </a:p>
          <a:p>
            <a:r>
              <a:rPr lang="fr-FR" dirty="0" smtClean="0"/>
              <a:t>cos(</a:t>
            </a:r>
            <a:r>
              <a:rPr lang="el-GR" dirty="0" smtClean="0"/>
              <a:t>Θ</a:t>
            </a:r>
            <a:r>
              <a:rPr lang="fr-FR" dirty="0" smtClean="0"/>
              <a:t>)= </a:t>
            </a:r>
            <a:r>
              <a:rPr lang="fr-FR" dirty="0" err="1" smtClean="0"/>
              <a:t>a.T</a:t>
            </a:r>
            <a:r>
              <a:rPr lang="fr-FR" baseline="30000" dirty="0" err="1" smtClean="0"/>
              <a:t>x</a:t>
            </a:r>
            <a:r>
              <a:rPr lang="fr-FR" dirty="0" smtClean="0"/>
              <a:t> +b (Bernardin, 1997; </a:t>
            </a:r>
            <a:r>
              <a:rPr lang="fr-FR" dirty="0" err="1" smtClean="0"/>
              <a:t>Adamson</a:t>
            </a:r>
            <a:r>
              <a:rPr lang="fr-FR" dirty="0" smtClean="0"/>
              <a:t>, 1973)</a:t>
            </a:r>
          </a:p>
          <a:p>
            <a:r>
              <a:rPr lang="fr-FR" dirty="0" smtClean="0"/>
              <a:t>One case of ↗ </a:t>
            </a:r>
            <a:r>
              <a:rPr lang="el-GR" dirty="0" smtClean="0"/>
              <a:t>θ</a:t>
            </a:r>
            <a:r>
              <a:rPr lang="fr-FR" dirty="0" smtClean="0"/>
              <a:t> </a:t>
            </a:r>
            <a:r>
              <a:rPr lang="fr-FR" dirty="0" err="1" smtClean="0"/>
              <a:t>with</a:t>
            </a:r>
            <a:r>
              <a:rPr lang="fr-FR" dirty="0" smtClean="0"/>
              <a:t> ↗ T (</a:t>
            </a:r>
            <a:r>
              <a:rPr lang="fr-FR" dirty="0" err="1" smtClean="0"/>
              <a:t>Berim</a:t>
            </a:r>
            <a:r>
              <a:rPr lang="fr-FR" dirty="0" smtClean="0"/>
              <a:t>, 2009)</a:t>
            </a:r>
          </a:p>
          <a:p>
            <a:pPr marL="0" indent="0">
              <a:buNone/>
            </a:pPr>
            <a:endParaRPr lang="fr-FR" dirty="0" smtClean="0"/>
          </a:p>
          <a:p>
            <a:pPr marL="0" indent="0">
              <a:buNone/>
            </a:pPr>
            <a:r>
              <a:rPr lang="fr-FR" dirty="0" smtClean="0"/>
              <a:t>The question of a </a:t>
            </a:r>
            <a:r>
              <a:rPr lang="fr-FR" dirty="0" err="1" smtClean="0"/>
              <a:t>universal</a:t>
            </a:r>
            <a:r>
              <a:rPr lang="fr-FR" dirty="0" smtClean="0"/>
              <a:t> and </a:t>
            </a:r>
            <a:r>
              <a:rPr lang="fr-FR" dirty="0" err="1" smtClean="0"/>
              <a:t>predictive</a:t>
            </a:r>
            <a:r>
              <a:rPr lang="fr-FR" dirty="0" smtClean="0"/>
              <a:t> model </a:t>
            </a:r>
            <a:r>
              <a:rPr lang="fr-FR" dirty="0" err="1" smtClean="0"/>
              <a:t>remains</a:t>
            </a:r>
            <a:r>
              <a:rPr lang="fr-FR" dirty="0" smtClean="0"/>
              <a:t>…</a:t>
            </a:r>
            <a:endParaRPr lang="fr-FR" dirty="0"/>
          </a:p>
        </p:txBody>
      </p:sp>
      <p:sp>
        <p:nvSpPr>
          <p:cNvPr id="4" name="ZoneTexte 3"/>
          <p:cNvSpPr txBox="1"/>
          <p:nvPr/>
        </p:nvSpPr>
        <p:spPr>
          <a:xfrm>
            <a:off x="11125200" y="6629400"/>
            <a:ext cx="1066800" cy="215444"/>
          </a:xfrm>
          <a:prstGeom prst="rect">
            <a:avLst/>
          </a:prstGeom>
          <a:noFill/>
        </p:spPr>
        <p:txBody>
          <a:bodyPr wrap="square" rtlCol="0">
            <a:spAutoFit/>
          </a:bodyPr>
          <a:lstStyle/>
          <a:p>
            <a:pPr algn="r"/>
            <a:r>
              <a:rPr lang="fr-FR" sz="800" dirty="0" err="1" smtClean="0">
                <a:latin typeface="Times" panose="02020603050405020304" pitchFamily="18" charset="0"/>
                <a:cs typeface="Times" panose="02020603050405020304" pitchFamily="18" charset="0"/>
              </a:rPr>
              <a:t>Duchemin</a:t>
            </a:r>
            <a:r>
              <a:rPr lang="fr-FR" sz="800" dirty="0" smtClean="0">
                <a:latin typeface="Times" panose="02020603050405020304" pitchFamily="18" charset="0"/>
                <a:cs typeface="Times" panose="02020603050405020304" pitchFamily="18" charset="0"/>
              </a:rPr>
              <a:t>, 2021</a:t>
            </a:r>
            <a:endParaRPr lang="fr-FR" sz="8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911215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re 1"/>
              <p:cNvSpPr>
                <a:spLocks noGrp="1"/>
              </p:cNvSpPr>
              <p:nvPr>
                <p:ph type="title"/>
              </p:nvPr>
            </p:nvSpPr>
            <p:spPr>
              <a:xfrm>
                <a:off x="118334" y="828338"/>
                <a:ext cx="6046795" cy="2263653"/>
              </a:xfrm>
            </p:spPr>
            <p:txBody>
              <a:bodyPr>
                <a:noAutofit/>
              </a:bodyPr>
              <a:lstStyle/>
              <a:p>
                <a:r>
                  <a:rPr lang="fr-FR" sz="2400" b="1" dirty="0" smtClean="0"/>
                  <a:t>Goal: </a:t>
                </a:r>
                <a:r>
                  <a:rPr lang="fr-FR" sz="2400" dirty="0" err="1" smtClean="0"/>
                  <a:t>Being</a:t>
                </a:r>
                <a:r>
                  <a:rPr lang="fr-FR" sz="2400" dirty="0" smtClean="0"/>
                  <a:t> able to </a:t>
                </a:r>
                <a:r>
                  <a:rPr lang="fr-FR" sz="2400" dirty="0" err="1" smtClean="0"/>
                  <a:t>predict</a:t>
                </a:r>
                <a:r>
                  <a:rPr lang="fr-FR" sz="2400" dirty="0" smtClean="0"/>
                  <a:t> how </a:t>
                </a:r>
                <a:r>
                  <a:rPr lang="fr-FR" sz="2400" dirty="0" err="1" smtClean="0"/>
                  <a:t>any</a:t>
                </a:r>
                <a:r>
                  <a:rPr lang="fr-FR" sz="2400" dirty="0" smtClean="0"/>
                  <a:t> </a:t>
                </a:r>
                <a:r>
                  <a:rPr lang="fr-FR" sz="2400" dirty="0" err="1" smtClean="0"/>
                  <a:t>liquid</a:t>
                </a:r>
                <a:r>
                  <a:rPr lang="fr-FR" sz="2400" dirty="0" smtClean="0"/>
                  <a:t> spreads on a surface as a </a:t>
                </a:r>
                <a:r>
                  <a:rPr lang="fr-FR" sz="2400" dirty="0" err="1" smtClean="0"/>
                  <a:t>function</a:t>
                </a:r>
                <a:r>
                  <a:rPr lang="fr-FR" sz="2400" dirty="0" smtClean="0"/>
                  <a:t> of </a:t>
                </a:r>
                <a:r>
                  <a:rPr lang="fr-FR" sz="2400" dirty="0" err="1" smtClean="0"/>
                  <a:t>temperature</a:t>
                </a:r>
                <a:r>
                  <a:rPr lang="fr-FR" sz="2400" dirty="0" smtClean="0"/>
                  <a:t> (</a:t>
                </a:r>
                <a:r>
                  <a:rPr lang="fr-FR" sz="2400" dirty="0" smtClean="0">
                    <a:latin typeface="Calibri" panose="020F0502020204030204" pitchFamily="34" charset="0"/>
                    <a:cs typeface="Calibri" panose="020F0502020204030204" pitchFamily="34" charset="0"/>
                  </a:rPr>
                  <a:t>→ </a:t>
                </a:r>
                <a14:m>
                  <m:oMath xmlns:m="http://schemas.openxmlformats.org/officeDocument/2006/math">
                    <m:r>
                      <a:rPr lang="fr-FR" sz="2400" i="1" smtClean="0">
                        <a:latin typeface="Cambria Math" panose="02040503050406030204" pitchFamily="18" charset="0"/>
                        <a:ea typeface="Cambria Math" panose="02040503050406030204" pitchFamily="18" charset="0"/>
                      </a:rPr>
                      <m:t>𝜃</m:t>
                    </m:r>
                    <m:r>
                      <a:rPr lang="fr-FR" sz="2400" b="0" i="1" smtClean="0">
                        <a:latin typeface="Cambria Math" panose="02040503050406030204" pitchFamily="18" charset="0"/>
                        <a:ea typeface="Cambria Math" panose="02040503050406030204" pitchFamily="18" charset="0"/>
                      </a:rPr>
                      <m:t>(</m:t>
                    </m:r>
                    <m:r>
                      <a:rPr lang="fr-FR" sz="2400" b="0" i="1" smtClean="0">
                        <a:latin typeface="Cambria Math" panose="02040503050406030204" pitchFamily="18" charset="0"/>
                        <a:ea typeface="Cambria Math" panose="02040503050406030204" pitchFamily="18" charset="0"/>
                      </a:rPr>
                      <m:t>𝑇</m:t>
                    </m:r>
                    <m:r>
                      <a:rPr lang="fr-FR" sz="2400" b="0" i="1" smtClean="0">
                        <a:latin typeface="Cambria Math" panose="02040503050406030204" pitchFamily="18" charset="0"/>
                        <a:ea typeface="Cambria Math" panose="02040503050406030204" pitchFamily="18" charset="0"/>
                      </a:rPr>
                      <m:t>)</m:t>
                    </m:r>
                  </m:oMath>
                </a14:m>
                <a:r>
                  <a:rPr lang="fr-FR" sz="2400" dirty="0" smtClean="0"/>
                  <a:t>).</a:t>
                </a:r>
                <a:br>
                  <a:rPr lang="fr-FR" sz="2400" dirty="0" smtClean="0"/>
                </a:br>
                <a:r>
                  <a:rPr lang="fr-FR" sz="2400" dirty="0"/>
                  <a:t/>
                </a:r>
                <a:br>
                  <a:rPr lang="fr-FR" sz="2400" dirty="0"/>
                </a:br>
                <a:r>
                  <a:rPr lang="fr-FR" sz="2400" b="1" dirty="0" err="1" smtClean="0"/>
                  <a:t>Hypothesis</a:t>
                </a:r>
                <a:r>
                  <a:rPr lang="fr-FR" sz="2400" b="1" dirty="0" smtClean="0"/>
                  <a:t> 1: </a:t>
                </a:r>
                <a:r>
                  <a:rPr lang="fr-FR" sz="2400" dirty="0" smtClean="0"/>
                  <a:t>Break down the surface </a:t>
                </a:r>
                <a:r>
                  <a:rPr lang="fr-FR" sz="2400" dirty="0" err="1" smtClean="0"/>
                  <a:t>energy</a:t>
                </a:r>
                <a:r>
                  <a:rPr lang="fr-FR" sz="2400" dirty="0" smtClean="0"/>
                  <a:t> </a:t>
                </a:r>
                <a:r>
                  <a:rPr lang="fr-FR" sz="2400" dirty="0" err="1" smtClean="0"/>
                  <a:t>into</a:t>
                </a:r>
                <a:r>
                  <a:rPr lang="fr-FR" sz="2400" dirty="0" smtClean="0"/>
                  <a:t> a dispersive and a polar component and use </a:t>
                </a:r>
                <a:r>
                  <a:rPr lang="fr-FR" sz="2400" dirty="0" err="1" smtClean="0"/>
                  <a:t>it</a:t>
                </a:r>
                <a:r>
                  <a:rPr lang="fr-FR" sz="2400" dirty="0" smtClean="0"/>
                  <a:t> as a </a:t>
                </a:r>
                <a:r>
                  <a:rPr lang="fr-FR" sz="2400" dirty="0" err="1" smtClean="0"/>
                  <a:t>prediction</a:t>
                </a:r>
                <a:r>
                  <a:rPr lang="fr-FR" sz="2400" dirty="0" smtClean="0"/>
                  <a:t> </a:t>
                </a:r>
                <a:r>
                  <a:rPr lang="fr-FR" sz="2400" dirty="0" err="1" smtClean="0"/>
                  <a:t>tool</a:t>
                </a:r>
                <a:r>
                  <a:rPr lang="fr-FR" sz="2400" dirty="0" smtClean="0"/>
                  <a:t/>
                </a:r>
                <a:br>
                  <a:rPr lang="fr-FR" sz="2400" dirty="0" smtClean="0"/>
                </a:br>
                <a:r>
                  <a:rPr lang="fr-FR" sz="2400" dirty="0" smtClean="0"/>
                  <a:t>	</a:t>
                </a:r>
                <a:br>
                  <a:rPr lang="fr-FR" sz="2400" dirty="0" smtClean="0"/>
                </a:br>
                <a:r>
                  <a:rPr lang="fr-FR" sz="2400" dirty="0" smtClean="0"/>
                  <a:t> </a:t>
                </a:r>
                <a:endParaRPr lang="fr-FR" sz="2400" dirty="0"/>
              </a:p>
            </p:txBody>
          </p:sp>
        </mc:Choice>
        <mc:Fallback xmlns="">
          <p:sp>
            <p:nvSpPr>
              <p:cNvPr id="2" name="Titre 1"/>
              <p:cNvSpPr>
                <a:spLocks noGrp="1" noRot="1" noChangeAspect="1" noMove="1" noResize="1" noEditPoints="1" noAdjustHandles="1" noChangeArrowheads="1" noChangeShapeType="1" noTextEdit="1"/>
              </p:cNvSpPr>
              <p:nvPr>
                <p:ph type="title"/>
              </p:nvPr>
            </p:nvSpPr>
            <p:spPr>
              <a:xfrm>
                <a:off x="118334" y="828338"/>
                <a:ext cx="6046795" cy="2263653"/>
              </a:xfrm>
              <a:blipFill>
                <a:blip r:embed="rId2"/>
                <a:stretch>
                  <a:fillRect l="-1512" t="-21294"/>
                </a:stretch>
              </a:blipFill>
            </p:spPr>
            <p:txBody>
              <a:bodyPr/>
              <a:lstStyle/>
              <a:p>
                <a:r>
                  <a:rPr lang="fr-FR">
                    <a:noFill/>
                  </a:rPr>
                  <a:t> </a:t>
                </a:r>
              </a:p>
            </p:txBody>
          </p:sp>
        </mc:Fallback>
      </mc:AlternateContent>
      <p:sp>
        <p:nvSpPr>
          <p:cNvPr id="4" name="Rectangle 3"/>
          <p:cNvSpPr/>
          <p:nvPr/>
        </p:nvSpPr>
        <p:spPr>
          <a:xfrm>
            <a:off x="118335" y="3208934"/>
            <a:ext cx="5941154" cy="329320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000" dirty="0" smtClean="0">
                <a:latin typeface="Times" panose="02020603050405020304" pitchFamily="18" charset="0"/>
                <a:ea typeface="Times New Roman" panose="02020603050405020304" pitchFamily="18" charset="0"/>
                <a:cs typeface="Times" panose="02020603050405020304" pitchFamily="18" charset="0"/>
                <a:sym typeface="Symbol" panose="05050102010706020507" pitchFamily="18" charset="2"/>
              </a:rPr>
              <a:t>Van Oss, Good and </a:t>
            </a:r>
            <a:r>
              <a:rPr lang="en-US" sz="2000" dirty="0" err="1" smtClean="0">
                <a:latin typeface="Times" panose="02020603050405020304" pitchFamily="18" charset="0"/>
                <a:ea typeface="Times New Roman" panose="02020603050405020304" pitchFamily="18" charset="0"/>
                <a:cs typeface="Times" panose="02020603050405020304" pitchFamily="18" charset="0"/>
                <a:sym typeface="Symbol" panose="05050102010706020507" pitchFamily="18" charset="2"/>
              </a:rPr>
              <a:t>Chaudury</a:t>
            </a:r>
            <a:r>
              <a:rPr lang="en-US" sz="2000" dirty="0" smtClean="0">
                <a:latin typeface="Times" panose="02020603050405020304" pitchFamily="18" charset="0"/>
                <a:ea typeface="Times New Roman" panose="02020603050405020304" pitchFamily="18" charset="0"/>
                <a:cs typeface="Times" panose="02020603050405020304" pitchFamily="18" charset="0"/>
                <a:sym typeface="Symbol" panose="05050102010706020507" pitchFamily="18" charset="2"/>
              </a:rPr>
              <a:t> (1986, 1988):</a:t>
            </a:r>
          </a:p>
          <a:p>
            <a:pPr marL="285750" indent="-285750">
              <a:buFont typeface="Symbol" panose="05050102010706020507" pitchFamily="18" charset="2"/>
              <a:buChar char="g"/>
            </a:pPr>
            <a:r>
              <a:rPr lang="en-US" sz="2400" dirty="0" smtClean="0">
                <a:latin typeface="Times" panose="02020603050405020304" pitchFamily="18" charset="0"/>
                <a:ea typeface="Times New Roman" panose="02020603050405020304" pitchFamily="18" charset="0"/>
                <a:cs typeface="Times" panose="02020603050405020304" pitchFamily="18" charset="0"/>
              </a:rPr>
              <a:t>= </a:t>
            </a:r>
            <a:r>
              <a:rPr lang="en-US" sz="2400" dirty="0">
                <a:latin typeface="Times" panose="02020603050405020304" pitchFamily="18" charset="0"/>
                <a:ea typeface="Times New Roman" panose="02020603050405020304" pitchFamily="18" charset="0"/>
                <a:cs typeface="Times" panose="02020603050405020304" pitchFamily="18" charset="0"/>
                <a:sym typeface="Symbol" panose="05050102010706020507" pitchFamily="18" charset="2"/>
              </a:rPr>
              <a:t></a:t>
            </a:r>
            <a:r>
              <a:rPr lang="en-US" sz="2400" baseline="30000" dirty="0">
                <a:latin typeface="Times" panose="02020603050405020304" pitchFamily="18" charset="0"/>
                <a:ea typeface="Times New Roman" panose="02020603050405020304" pitchFamily="18" charset="0"/>
                <a:cs typeface="Times" panose="02020603050405020304" pitchFamily="18" charset="0"/>
              </a:rPr>
              <a:t>LW </a:t>
            </a:r>
            <a:r>
              <a:rPr lang="en-US" sz="2400" dirty="0">
                <a:latin typeface="Times" panose="02020603050405020304" pitchFamily="18" charset="0"/>
                <a:ea typeface="Times New Roman" panose="02020603050405020304" pitchFamily="18" charset="0"/>
                <a:cs typeface="Times" panose="02020603050405020304" pitchFamily="18" charset="0"/>
              </a:rPr>
              <a:t>+ </a:t>
            </a:r>
            <a:r>
              <a:rPr lang="en-US" sz="2400" dirty="0">
                <a:latin typeface="Times" panose="02020603050405020304" pitchFamily="18" charset="0"/>
                <a:ea typeface="Times New Roman" panose="02020603050405020304" pitchFamily="18" charset="0"/>
                <a:cs typeface="Times" panose="02020603050405020304" pitchFamily="18" charset="0"/>
                <a:sym typeface="Symbol" panose="05050102010706020507" pitchFamily="18" charset="2"/>
              </a:rPr>
              <a:t></a:t>
            </a:r>
            <a:r>
              <a:rPr lang="en-US" sz="2400" baseline="30000" dirty="0" smtClean="0">
                <a:latin typeface="Times" panose="02020603050405020304" pitchFamily="18" charset="0"/>
                <a:ea typeface="Times New Roman" panose="02020603050405020304" pitchFamily="18" charset="0"/>
                <a:cs typeface="Times" panose="02020603050405020304" pitchFamily="18" charset="0"/>
              </a:rPr>
              <a:t>AB</a:t>
            </a:r>
          </a:p>
          <a:p>
            <a:endParaRPr lang="en-US" sz="3200" baseline="30000" dirty="0">
              <a:latin typeface="Times" panose="02020603050405020304" pitchFamily="18" charset="0"/>
              <a:ea typeface="Times New Roman" panose="02020603050405020304" pitchFamily="18" charset="0"/>
              <a:cs typeface="Times" panose="02020603050405020304" pitchFamily="18" charset="0"/>
            </a:endParaRPr>
          </a:p>
          <a:p>
            <a:r>
              <a:rPr lang="en-US" sz="3200" baseline="30000" dirty="0" smtClean="0">
                <a:latin typeface="Times" panose="02020603050405020304" pitchFamily="18" charset="0"/>
                <a:ea typeface="Times New Roman" panose="02020603050405020304" pitchFamily="18" charset="0"/>
                <a:cs typeface="Times" panose="02020603050405020304" pitchFamily="18" charset="0"/>
              </a:rPr>
              <a:t>The Berthelot hypothesis when at least one component is </a:t>
            </a:r>
            <a:r>
              <a:rPr lang="en-US" sz="3200" baseline="30000" dirty="0" err="1" smtClean="0">
                <a:latin typeface="Times" panose="02020603050405020304" pitchFamily="18" charset="0"/>
                <a:ea typeface="Times New Roman" panose="02020603050405020304" pitchFamily="18" charset="0"/>
                <a:cs typeface="Times" panose="02020603050405020304" pitchFamily="18" charset="0"/>
              </a:rPr>
              <a:t>apolar</a:t>
            </a:r>
            <a:r>
              <a:rPr lang="en-US" sz="3200" baseline="30000" dirty="0" smtClean="0">
                <a:latin typeface="Times" panose="02020603050405020304" pitchFamily="18" charset="0"/>
                <a:ea typeface="Times New Roman" panose="02020603050405020304" pitchFamily="18" charset="0"/>
                <a:cs typeface="Times" panose="02020603050405020304" pitchFamily="18" charset="0"/>
              </a:rPr>
              <a:t>: </a:t>
            </a:r>
          </a:p>
          <a:p>
            <a:r>
              <a:rPr lang="en-US" sz="2400" dirty="0" smtClean="0">
                <a:latin typeface="Times" panose="02020603050405020304" pitchFamily="18" charset="0"/>
                <a:ea typeface="Times New Roman" panose="02020603050405020304" pitchFamily="18" charset="0"/>
                <a:cs typeface="Times" panose="02020603050405020304" pitchFamily="18" charset="0"/>
                <a:sym typeface="Symbol" panose="05050102010706020507" pitchFamily="18" charset="2"/>
              </a:rPr>
              <a:t></a:t>
            </a:r>
            <a:r>
              <a:rPr lang="en-US" sz="2400" i="1" baseline="-25000" dirty="0" smtClean="0">
                <a:latin typeface="Times" panose="02020603050405020304" pitchFamily="18" charset="0"/>
                <a:ea typeface="Times New Roman" panose="02020603050405020304" pitchFamily="18" charset="0"/>
                <a:cs typeface="Times" panose="02020603050405020304" pitchFamily="18" charset="0"/>
              </a:rPr>
              <a:t>solid-liquid</a:t>
            </a:r>
            <a:r>
              <a:rPr lang="en-US" sz="2400" dirty="0" smtClean="0">
                <a:latin typeface="Times" panose="02020603050405020304" pitchFamily="18" charset="0"/>
                <a:ea typeface="Times New Roman" panose="02020603050405020304" pitchFamily="18" charset="0"/>
                <a:cs typeface="Times" panose="02020603050405020304" pitchFamily="18" charset="0"/>
              </a:rPr>
              <a:t> = </a:t>
            </a:r>
            <a:r>
              <a:rPr lang="en-US" sz="2400" dirty="0" smtClean="0">
                <a:latin typeface="Times" panose="02020603050405020304" pitchFamily="18" charset="0"/>
                <a:ea typeface="Times New Roman" panose="02020603050405020304" pitchFamily="18" charset="0"/>
                <a:cs typeface="Times" panose="02020603050405020304" pitchFamily="18" charset="0"/>
                <a:sym typeface="Symbol" panose="05050102010706020507" pitchFamily="18" charset="2"/>
              </a:rPr>
              <a:t></a:t>
            </a:r>
            <a:r>
              <a:rPr lang="en-US" sz="2400" i="1" baseline="-25000" dirty="0" smtClean="0">
                <a:latin typeface="Times" panose="02020603050405020304" pitchFamily="18" charset="0"/>
                <a:ea typeface="Times New Roman" panose="02020603050405020304" pitchFamily="18" charset="0"/>
                <a:cs typeface="Times" panose="02020603050405020304" pitchFamily="18" charset="0"/>
              </a:rPr>
              <a:t>solid</a:t>
            </a:r>
            <a:r>
              <a:rPr lang="en-US" sz="2400" baseline="-25000" dirty="0" smtClean="0">
                <a:latin typeface="Times" panose="02020603050405020304" pitchFamily="18" charset="0"/>
                <a:ea typeface="Times New Roman" panose="02020603050405020304" pitchFamily="18" charset="0"/>
                <a:cs typeface="Times" panose="02020603050405020304" pitchFamily="18" charset="0"/>
              </a:rPr>
              <a:t> </a:t>
            </a:r>
            <a:r>
              <a:rPr lang="en-US" sz="2400" dirty="0" smtClean="0">
                <a:latin typeface="Times" panose="02020603050405020304" pitchFamily="18" charset="0"/>
                <a:ea typeface="Times New Roman" panose="02020603050405020304" pitchFamily="18" charset="0"/>
                <a:cs typeface="Times" panose="02020603050405020304" pitchFamily="18" charset="0"/>
              </a:rPr>
              <a:t>+ </a:t>
            </a:r>
            <a:r>
              <a:rPr lang="en-US" sz="2400" dirty="0" smtClean="0">
                <a:latin typeface="Times" panose="02020603050405020304" pitchFamily="18" charset="0"/>
                <a:ea typeface="Times New Roman" panose="02020603050405020304" pitchFamily="18" charset="0"/>
                <a:cs typeface="Times" panose="02020603050405020304" pitchFamily="18" charset="0"/>
                <a:sym typeface="Symbol" panose="05050102010706020507" pitchFamily="18" charset="2"/>
              </a:rPr>
              <a:t></a:t>
            </a:r>
            <a:r>
              <a:rPr lang="en-US" sz="2400" i="1" baseline="-25000" dirty="0" smtClean="0">
                <a:latin typeface="Times" panose="02020603050405020304" pitchFamily="18" charset="0"/>
                <a:ea typeface="Times New Roman" panose="02020603050405020304" pitchFamily="18" charset="0"/>
                <a:cs typeface="Times" panose="02020603050405020304" pitchFamily="18" charset="0"/>
              </a:rPr>
              <a:t>liquid</a:t>
            </a:r>
            <a:r>
              <a:rPr lang="en-US" sz="2400" dirty="0" smtClean="0">
                <a:latin typeface="Times" panose="02020603050405020304" pitchFamily="18" charset="0"/>
                <a:ea typeface="Times New Roman" panose="02020603050405020304" pitchFamily="18" charset="0"/>
                <a:cs typeface="Times" panose="02020603050405020304" pitchFamily="18" charset="0"/>
              </a:rPr>
              <a:t> – 2.( </a:t>
            </a:r>
            <a:r>
              <a:rPr lang="en-US" sz="2400" dirty="0" smtClean="0">
                <a:latin typeface="Times" panose="02020603050405020304" pitchFamily="18" charset="0"/>
                <a:ea typeface="Times New Roman" panose="02020603050405020304" pitchFamily="18" charset="0"/>
                <a:cs typeface="Times" panose="02020603050405020304" pitchFamily="18" charset="0"/>
                <a:sym typeface="Symbol" panose="05050102010706020507" pitchFamily="18" charset="2"/>
              </a:rPr>
              <a:t></a:t>
            </a:r>
            <a:r>
              <a:rPr lang="en-US" sz="2400" i="1" baseline="-25000" dirty="0" err="1" smtClean="0">
                <a:latin typeface="Times" panose="02020603050405020304" pitchFamily="18" charset="0"/>
                <a:ea typeface="Times New Roman" panose="02020603050405020304" pitchFamily="18" charset="0"/>
                <a:cs typeface="Times" panose="02020603050405020304" pitchFamily="18" charset="0"/>
              </a:rPr>
              <a:t>solid</a:t>
            </a:r>
            <a:r>
              <a:rPr lang="en-US" sz="2400" baseline="30000" dirty="0" err="1" smtClean="0">
                <a:latin typeface="Times" panose="02020603050405020304" pitchFamily="18" charset="0"/>
                <a:ea typeface="Times New Roman" panose="02020603050405020304" pitchFamily="18" charset="0"/>
                <a:cs typeface="Times" panose="02020603050405020304" pitchFamily="18" charset="0"/>
              </a:rPr>
              <a:t>LW</a:t>
            </a:r>
            <a:r>
              <a:rPr lang="en-US" sz="2400" dirty="0" smtClean="0">
                <a:latin typeface="Times" panose="02020603050405020304" pitchFamily="18" charset="0"/>
                <a:ea typeface="Times New Roman" panose="02020603050405020304" pitchFamily="18" charset="0"/>
                <a:cs typeface="Times" panose="02020603050405020304" pitchFamily="18" charset="0"/>
              </a:rPr>
              <a:t>. </a:t>
            </a:r>
            <a:r>
              <a:rPr lang="en-US" sz="2400" dirty="0" smtClean="0">
                <a:latin typeface="Times" panose="02020603050405020304" pitchFamily="18" charset="0"/>
                <a:ea typeface="Times New Roman" panose="02020603050405020304" pitchFamily="18" charset="0"/>
                <a:cs typeface="Times" panose="02020603050405020304" pitchFamily="18" charset="0"/>
                <a:sym typeface="Symbol" panose="05050102010706020507" pitchFamily="18" charset="2"/>
              </a:rPr>
              <a:t></a:t>
            </a:r>
            <a:r>
              <a:rPr lang="en-US" sz="2400" i="1" baseline="-25000" dirty="0" err="1" smtClean="0">
                <a:latin typeface="Times" panose="02020603050405020304" pitchFamily="18" charset="0"/>
                <a:ea typeface="Times New Roman" panose="02020603050405020304" pitchFamily="18" charset="0"/>
                <a:cs typeface="Times" panose="02020603050405020304" pitchFamily="18" charset="0"/>
              </a:rPr>
              <a:t>liquid</a:t>
            </a:r>
            <a:r>
              <a:rPr lang="en-US" sz="2400" baseline="30000" dirty="0" err="1" smtClean="0">
                <a:latin typeface="Times" panose="02020603050405020304" pitchFamily="18" charset="0"/>
                <a:ea typeface="Times New Roman" panose="02020603050405020304" pitchFamily="18" charset="0"/>
                <a:cs typeface="Times" panose="02020603050405020304" pitchFamily="18" charset="0"/>
              </a:rPr>
              <a:t>LW</a:t>
            </a:r>
            <a:r>
              <a:rPr lang="en-US" sz="2400" dirty="0" smtClean="0">
                <a:latin typeface="Times" panose="02020603050405020304" pitchFamily="18" charset="0"/>
                <a:ea typeface="Times New Roman" panose="02020603050405020304" pitchFamily="18" charset="0"/>
                <a:cs typeface="Times" panose="02020603050405020304" pitchFamily="18" charset="0"/>
              </a:rPr>
              <a:t>)</a:t>
            </a:r>
            <a:r>
              <a:rPr lang="en-US" sz="2400" baseline="30000" dirty="0" smtClean="0">
                <a:latin typeface="Times" panose="02020603050405020304" pitchFamily="18" charset="0"/>
                <a:ea typeface="Times New Roman" panose="02020603050405020304" pitchFamily="18" charset="0"/>
                <a:cs typeface="Times" panose="02020603050405020304" pitchFamily="18" charset="0"/>
              </a:rPr>
              <a:t>½</a:t>
            </a:r>
            <a:endParaRPr lang="fr-FR" sz="2400" dirty="0" smtClean="0">
              <a:latin typeface="Times" panose="02020603050405020304" pitchFamily="18" charset="0"/>
              <a:cs typeface="Times" panose="02020603050405020304" pitchFamily="18" charset="0"/>
            </a:endParaRPr>
          </a:p>
          <a:p>
            <a:r>
              <a:rPr lang="en-US" sz="2400" baseline="30000" dirty="0" smtClean="0">
                <a:latin typeface="Times" panose="02020603050405020304" pitchFamily="18" charset="0"/>
                <a:ea typeface="Times New Roman" panose="02020603050405020304" pitchFamily="18" charset="0"/>
                <a:cs typeface="Times" panose="02020603050405020304" pitchFamily="18" charset="0"/>
              </a:rPr>
              <a:t>	</a:t>
            </a:r>
          </a:p>
          <a:p>
            <a:r>
              <a:rPr lang="en-US" sz="2000" dirty="0" smtClean="0">
                <a:latin typeface="Times" panose="02020603050405020304" pitchFamily="18" charset="0"/>
                <a:ea typeface="Times New Roman" panose="02020603050405020304" pitchFamily="18" charset="0"/>
                <a:cs typeface="Times" panose="02020603050405020304" pitchFamily="18" charset="0"/>
              </a:rPr>
              <a:t>Which mixed with Young’s equation and neglecting the</a:t>
            </a:r>
          </a:p>
          <a:p>
            <a:r>
              <a:rPr lang="en-US" sz="2000" dirty="0" smtClean="0">
                <a:latin typeface="Times" panose="02020603050405020304" pitchFamily="18" charset="0"/>
                <a:ea typeface="Times New Roman" panose="02020603050405020304" pitchFamily="18" charset="0"/>
                <a:cs typeface="Times" panose="02020603050405020304" pitchFamily="18" charset="0"/>
              </a:rPr>
              <a:t>spreading pressure gives:</a:t>
            </a:r>
          </a:p>
          <a:p>
            <a:r>
              <a:rPr lang="en-US" sz="2000" dirty="0" smtClean="0">
                <a:latin typeface="Times"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sz="2000" i="1" baseline="-25000" dirty="0" smtClean="0">
                <a:latin typeface="Times" panose="02020603050405020304" pitchFamily="18" charset="0"/>
                <a:ea typeface="Times New Roman" panose="02020603050405020304" pitchFamily="18" charset="0"/>
                <a:cs typeface="Times New Roman" panose="02020603050405020304" pitchFamily="18" charset="0"/>
              </a:rPr>
              <a:t>liquid.</a:t>
            </a:r>
            <a:r>
              <a:rPr lang="en-US" sz="2000" dirty="0" smtClean="0">
                <a:latin typeface="Times" panose="02020603050405020304" pitchFamily="18" charset="0"/>
                <a:ea typeface="Times New Roman" panose="02020603050405020304" pitchFamily="18" charset="0"/>
                <a:cs typeface="Times New Roman" panose="02020603050405020304" pitchFamily="18" charset="0"/>
              </a:rPr>
              <a:t>(1 + </a:t>
            </a:r>
            <a:r>
              <a:rPr lang="en-US" sz="2000" dirty="0" err="1" smtClean="0">
                <a:latin typeface="Times" panose="02020603050405020304" pitchFamily="18" charset="0"/>
                <a:ea typeface="Times New Roman" panose="02020603050405020304" pitchFamily="18" charset="0"/>
                <a:cs typeface="Times New Roman" panose="02020603050405020304" pitchFamily="18" charset="0"/>
              </a:rPr>
              <a:t>cos</a:t>
            </a:r>
            <a:r>
              <a:rPr lang="en-US" sz="2000" i="1" dirty="0" err="1" smtClean="0">
                <a:latin typeface="Times"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sz="2000" i="1" baseline="-25000" dirty="0" err="1" smtClean="0">
                <a:latin typeface="Times" panose="02020603050405020304" pitchFamily="18" charset="0"/>
                <a:ea typeface="Times New Roman" panose="02020603050405020304" pitchFamily="18" charset="0"/>
                <a:cs typeface="Times New Roman" panose="02020603050405020304" pitchFamily="18" charset="0"/>
              </a:rPr>
              <a:t>s</a:t>
            </a:r>
            <a:r>
              <a:rPr lang="en-US" sz="2000" dirty="0" smtClean="0">
                <a:latin typeface="Times" panose="02020603050405020304" pitchFamily="18" charset="0"/>
                <a:ea typeface="Times New Roman" panose="02020603050405020304" pitchFamily="18" charset="0"/>
                <a:cs typeface="Times New Roman" panose="02020603050405020304" pitchFamily="18" charset="0"/>
              </a:rPr>
              <a:t>) = 2.( </a:t>
            </a:r>
            <a:r>
              <a:rPr lang="en-US" sz="2000" dirty="0" smtClean="0">
                <a:latin typeface="Times"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sz="2000" i="1" baseline="-25000" dirty="0" err="1" smtClean="0">
                <a:latin typeface="Times" panose="02020603050405020304" pitchFamily="18" charset="0"/>
                <a:ea typeface="Times New Roman" panose="02020603050405020304" pitchFamily="18" charset="0"/>
                <a:cs typeface="Times New Roman" panose="02020603050405020304" pitchFamily="18" charset="0"/>
              </a:rPr>
              <a:t>solid</a:t>
            </a:r>
            <a:r>
              <a:rPr lang="en-US" sz="2000" baseline="30000" dirty="0" err="1" smtClean="0">
                <a:latin typeface="Times" panose="02020603050405020304" pitchFamily="18" charset="0"/>
                <a:ea typeface="Times New Roman" panose="02020603050405020304" pitchFamily="18" charset="0"/>
                <a:cs typeface="Times New Roman" panose="02020603050405020304" pitchFamily="18" charset="0"/>
              </a:rPr>
              <a:t>LW</a:t>
            </a:r>
            <a:r>
              <a:rPr lang="en-US" sz="2000" dirty="0" smtClean="0">
                <a:latin typeface="Times" panose="02020603050405020304" pitchFamily="18" charset="0"/>
                <a:ea typeface="Times New Roman" panose="02020603050405020304" pitchFamily="18" charset="0"/>
                <a:cs typeface="Times New Roman" panose="02020603050405020304" pitchFamily="18" charset="0"/>
              </a:rPr>
              <a:t>. </a:t>
            </a:r>
            <a:r>
              <a:rPr lang="en-US" sz="2000" dirty="0" smtClean="0">
                <a:latin typeface="Times"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sz="2000" i="1" baseline="-25000" dirty="0" err="1" smtClean="0">
                <a:latin typeface="Times" panose="02020603050405020304" pitchFamily="18" charset="0"/>
                <a:ea typeface="Times New Roman" panose="02020603050405020304" pitchFamily="18" charset="0"/>
                <a:cs typeface="Times New Roman" panose="02020603050405020304" pitchFamily="18" charset="0"/>
              </a:rPr>
              <a:t>liquid</a:t>
            </a:r>
            <a:r>
              <a:rPr lang="en-US" sz="2000" baseline="30000" dirty="0" err="1" smtClean="0">
                <a:latin typeface="Times" panose="02020603050405020304" pitchFamily="18" charset="0"/>
                <a:ea typeface="Times New Roman" panose="02020603050405020304" pitchFamily="18" charset="0"/>
                <a:cs typeface="Times New Roman" panose="02020603050405020304" pitchFamily="18" charset="0"/>
              </a:rPr>
              <a:t>LW</a:t>
            </a:r>
            <a:r>
              <a:rPr lang="en-US" sz="2000" dirty="0" smtClean="0">
                <a:latin typeface="Times" panose="02020603050405020304" pitchFamily="18" charset="0"/>
                <a:ea typeface="Times New Roman" panose="02020603050405020304" pitchFamily="18" charset="0"/>
                <a:cs typeface="Times New Roman" panose="02020603050405020304" pitchFamily="18" charset="0"/>
              </a:rPr>
              <a:t>)</a:t>
            </a:r>
            <a:r>
              <a:rPr lang="en-US" sz="2000" baseline="30000" dirty="0" smtClean="0">
                <a:latin typeface="Times" panose="02020603050405020304" pitchFamily="18" charset="0"/>
                <a:ea typeface="Times New Roman" panose="02020603050405020304" pitchFamily="18" charset="0"/>
                <a:cs typeface="Times New Roman" panose="02020603050405020304" pitchFamily="18" charset="0"/>
              </a:rPr>
              <a:t>½</a:t>
            </a:r>
            <a:endParaRPr lang="fr-FR" sz="2000" dirty="0" smtClean="0"/>
          </a:p>
        </p:txBody>
      </p:sp>
      <mc:AlternateContent xmlns:mc="http://schemas.openxmlformats.org/markup-compatibility/2006" xmlns:a14="http://schemas.microsoft.com/office/drawing/2010/main">
        <mc:Choice Requires="a14">
          <p:graphicFrame>
            <p:nvGraphicFramePr>
              <p:cNvPr id="7" name="Diagramme 6"/>
              <p:cNvGraphicFramePr/>
              <p:nvPr>
                <p:extLst>
                  <p:ext uri="{D42A27DB-BD31-4B8C-83A1-F6EECF244321}">
                    <p14:modId xmlns:p14="http://schemas.microsoft.com/office/powerpoint/2010/main" val="3354380216"/>
                  </p:ext>
                </p:extLst>
              </p:nvPr>
            </p:nvGraphicFramePr>
            <p:xfrm>
              <a:off x="6275294" y="1039207"/>
              <a:ext cx="5916706" cy="51636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xmlns="">
          <p:graphicFrame>
            <p:nvGraphicFramePr>
              <p:cNvPr id="7" name="Diagramme 6"/>
              <p:cNvGraphicFramePr/>
              <p:nvPr>
                <p:extLst>
                  <p:ext uri="{D42A27DB-BD31-4B8C-83A1-F6EECF244321}">
                    <p14:modId xmlns:p14="http://schemas.microsoft.com/office/powerpoint/2010/main" val="3354380216"/>
                  </p:ext>
                </p:extLst>
              </p:nvPr>
            </p:nvGraphicFramePr>
            <p:xfrm>
              <a:off x="6275294" y="1039207"/>
              <a:ext cx="5916706" cy="516367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Fallback>
      </mc:AlternateContent>
      <p:sp>
        <p:nvSpPr>
          <p:cNvPr id="8" name="ZoneTexte 7"/>
          <p:cNvSpPr txBox="1"/>
          <p:nvPr/>
        </p:nvSpPr>
        <p:spPr>
          <a:xfrm>
            <a:off x="6788075" y="491472"/>
            <a:ext cx="2538805" cy="461665"/>
          </a:xfrm>
          <a:prstGeom prst="rect">
            <a:avLst/>
          </a:prstGeom>
          <a:noFill/>
        </p:spPr>
        <p:txBody>
          <a:bodyPr wrap="square" rtlCol="0">
            <a:spAutoFit/>
          </a:bodyPr>
          <a:lstStyle/>
          <a:p>
            <a:r>
              <a:rPr lang="fr-FR" sz="2400" b="1" dirty="0" smtClean="0"/>
              <a:t>Method:</a:t>
            </a:r>
            <a:endParaRPr lang="fr-FR" sz="2400" b="1" dirty="0"/>
          </a:p>
        </p:txBody>
      </p:sp>
      <p:sp>
        <p:nvSpPr>
          <p:cNvPr id="9" name="ZoneTexte 8"/>
          <p:cNvSpPr txBox="1"/>
          <p:nvPr/>
        </p:nvSpPr>
        <p:spPr>
          <a:xfrm>
            <a:off x="11125200" y="6629400"/>
            <a:ext cx="1066800" cy="215444"/>
          </a:xfrm>
          <a:prstGeom prst="rect">
            <a:avLst/>
          </a:prstGeom>
          <a:noFill/>
        </p:spPr>
        <p:txBody>
          <a:bodyPr wrap="square" rtlCol="0">
            <a:spAutoFit/>
          </a:bodyPr>
          <a:lstStyle/>
          <a:p>
            <a:pPr algn="r"/>
            <a:r>
              <a:rPr lang="fr-FR" sz="800" dirty="0" err="1" smtClean="0">
                <a:latin typeface="Times" panose="02020603050405020304" pitchFamily="18" charset="0"/>
                <a:cs typeface="Times" panose="02020603050405020304" pitchFamily="18" charset="0"/>
              </a:rPr>
              <a:t>Duchemin</a:t>
            </a:r>
            <a:r>
              <a:rPr lang="fr-FR" sz="800" dirty="0" smtClean="0">
                <a:latin typeface="Times" panose="02020603050405020304" pitchFamily="18" charset="0"/>
                <a:cs typeface="Times" panose="02020603050405020304" pitchFamily="18" charset="0"/>
              </a:rPr>
              <a:t>, 2021</a:t>
            </a:r>
            <a:endParaRPr lang="fr-FR" sz="8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75812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t 9"/>
          <p:cNvGraphicFramePr>
            <a:graphicFrameLocks noChangeAspect="1"/>
          </p:cNvGraphicFramePr>
          <p:nvPr>
            <p:extLst>
              <p:ext uri="{D42A27DB-BD31-4B8C-83A1-F6EECF244321}">
                <p14:modId xmlns:p14="http://schemas.microsoft.com/office/powerpoint/2010/main" val="4277110622"/>
              </p:ext>
            </p:extLst>
          </p:nvPr>
        </p:nvGraphicFramePr>
        <p:xfrm>
          <a:off x="-98658" y="789370"/>
          <a:ext cx="6356698" cy="4492633"/>
        </p:xfrm>
        <a:graphic>
          <a:graphicData uri="http://schemas.openxmlformats.org/presentationml/2006/ole">
            <mc:AlternateContent xmlns:mc="http://schemas.openxmlformats.org/markup-compatibility/2006">
              <mc:Choice xmlns:v="urn:schemas-microsoft-com:vml" Requires="v">
                <p:oleObj spid="_x0000_s10271" name="Acrobat Document" r:id="rId3" imgW="6415811" imgH="4533492" progId="AcroExch.Document.DC">
                  <p:embed/>
                </p:oleObj>
              </mc:Choice>
              <mc:Fallback>
                <p:oleObj name="Acrobat Document" r:id="rId3" imgW="6415811" imgH="4533492" progId="AcroExch.Document.DC">
                  <p:embed/>
                  <p:pic>
                    <p:nvPicPr>
                      <p:cNvPr id="4" name="Objet 3"/>
                      <p:cNvPicPr/>
                      <p:nvPr/>
                    </p:nvPicPr>
                    <p:blipFill>
                      <a:blip r:embed="rId4"/>
                      <a:stretch>
                        <a:fillRect/>
                      </a:stretch>
                    </p:blipFill>
                    <p:spPr>
                      <a:xfrm>
                        <a:off x="-98658" y="789370"/>
                        <a:ext cx="6356698" cy="4492633"/>
                      </a:xfrm>
                      <a:prstGeom prst="rect">
                        <a:avLst/>
                      </a:prstGeom>
                    </p:spPr>
                  </p:pic>
                </p:oleObj>
              </mc:Fallback>
            </mc:AlternateContent>
          </a:graphicData>
        </a:graphic>
      </p:graphicFrame>
      <p:pic>
        <p:nvPicPr>
          <p:cNvPr id="9" name="Image 8"/>
          <p:cNvPicPr>
            <a:picLocks noChangeAspect="1"/>
          </p:cNvPicPr>
          <p:nvPr/>
        </p:nvPicPr>
        <p:blipFill rotWithShape="1">
          <a:blip r:embed="rId5" cstate="print">
            <a:extLst>
              <a:ext uri="{28A0092B-C50C-407E-A947-70E740481C1C}">
                <a14:useLocalDpi xmlns:a14="http://schemas.microsoft.com/office/drawing/2010/main" val="0"/>
              </a:ext>
            </a:extLst>
          </a:blip>
          <a:srcRect l="17770" r="35130" b="7246"/>
          <a:stretch/>
        </p:blipFill>
        <p:spPr>
          <a:xfrm>
            <a:off x="3749552" y="257737"/>
            <a:ext cx="1236640" cy="1810878"/>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311972" y="4711020"/>
            <a:ext cx="5335793" cy="2223942"/>
          </a:xfrm>
          <a:prstGeom prst="rect">
            <a:avLst/>
          </a:prstGeom>
        </p:spPr>
        <p:txBody>
          <a:bodyPr wrap="square">
            <a:spAutoFit/>
          </a:bodyPr>
          <a:lstStyle/>
          <a:p>
            <a:pPr algn="ctr">
              <a:lnSpc>
                <a:spcPct val="200000"/>
              </a:lnSpc>
              <a:spcAft>
                <a:spcPts val="1000"/>
              </a:spcAft>
            </a:pPr>
            <a:r>
              <a:rPr lang="en-US" b="1" dirty="0">
                <a:latin typeface="Times" panose="02020603050405020304" pitchFamily="18" charset="0"/>
                <a:ea typeface="Times New Roman" panose="02020603050405020304" pitchFamily="18" charset="0"/>
                <a:cs typeface="Times New Roman" panose="02020603050405020304" pitchFamily="18" charset="0"/>
              </a:rPr>
              <a:t>Surface tensions of water (</a:t>
            </a:r>
            <a:r>
              <a:rPr lang="en-US" b="1" dirty="0">
                <a:solidFill>
                  <a:srgbClr val="808080"/>
                </a:solidFill>
                <a:latin typeface="Times" panose="02020603050405020304" pitchFamily="18" charset="0"/>
                <a:ea typeface="Times New Roman" panose="02020603050405020304" pitchFamily="18" charset="0"/>
                <a:cs typeface="Times New Roman" panose="02020603050405020304" pitchFamily="18" charset="0"/>
                <a:sym typeface="Wingdings 2" panose="05020102010507070707" pitchFamily="18" charset="2"/>
              </a:rPr>
              <a:t></a:t>
            </a:r>
            <a:r>
              <a:rPr lang="en-US" b="1" dirty="0">
                <a:latin typeface="Times" panose="02020603050405020304" pitchFamily="18" charset="0"/>
                <a:ea typeface="Times New Roman" panose="02020603050405020304" pitchFamily="18" charset="0"/>
                <a:cs typeface="Times New Roman" panose="02020603050405020304" pitchFamily="18" charset="0"/>
              </a:rPr>
              <a:t>), glycerol (</a:t>
            </a:r>
            <a:r>
              <a:rPr lang="en-US" b="1" dirty="0">
                <a:solidFill>
                  <a:srgbClr val="808080"/>
                </a:solidFill>
                <a:latin typeface="Times" panose="02020603050405020304" pitchFamily="18" charset="0"/>
                <a:ea typeface="Times New Roman" panose="02020603050405020304" pitchFamily="18" charset="0"/>
                <a:cs typeface="Times New Roman" panose="02020603050405020304" pitchFamily="18" charset="0"/>
                <a:sym typeface="Wingdings 3" panose="05040102010807070707" pitchFamily="18" charset="2"/>
              </a:rPr>
              <a:t></a:t>
            </a:r>
            <a:r>
              <a:rPr lang="en-US" b="1" dirty="0">
                <a:latin typeface="Times" panose="02020603050405020304" pitchFamily="18" charset="0"/>
                <a:ea typeface="Times New Roman" panose="02020603050405020304" pitchFamily="18" charset="0"/>
                <a:cs typeface="Times New Roman" panose="02020603050405020304" pitchFamily="18" charset="0"/>
              </a:rPr>
              <a:t>), </a:t>
            </a:r>
            <a:r>
              <a:rPr lang="en-US" b="1" dirty="0" err="1">
                <a:latin typeface="Times" panose="02020603050405020304" pitchFamily="18" charset="0"/>
                <a:ea typeface="Times New Roman" panose="02020603050405020304" pitchFamily="18" charset="0"/>
                <a:cs typeface="Times New Roman" panose="02020603050405020304" pitchFamily="18" charset="0"/>
              </a:rPr>
              <a:t>formamide</a:t>
            </a:r>
            <a:r>
              <a:rPr lang="en-US" b="1" dirty="0">
                <a:latin typeface="Times" panose="02020603050405020304" pitchFamily="18" charset="0"/>
                <a:ea typeface="Times New Roman" panose="02020603050405020304" pitchFamily="18" charset="0"/>
                <a:cs typeface="Times New Roman" panose="02020603050405020304" pitchFamily="18" charset="0"/>
              </a:rPr>
              <a:t> (</a:t>
            </a:r>
            <a:r>
              <a:rPr lang="en-US" b="1" dirty="0">
                <a:solidFill>
                  <a:srgbClr val="808080"/>
                </a:solidFill>
                <a:latin typeface="Times" panose="02020603050405020304" pitchFamily="18" charset="0"/>
                <a:ea typeface="Times New Roman" panose="02020603050405020304" pitchFamily="18" charset="0"/>
                <a:cs typeface="Times New Roman" panose="02020603050405020304" pitchFamily="18" charset="0"/>
                <a:sym typeface="Wingdings 2" panose="05020102010507070707" pitchFamily="18" charset="2"/>
              </a:rPr>
              <a:t></a:t>
            </a:r>
            <a:r>
              <a:rPr lang="en-US" b="1" dirty="0">
                <a:latin typeface="Times" panose="02020603050405020304" pitchFamily="18" charset="0"/>
                <a:ea typeface="Times New Roman" panose="02020603050405020304" pitchFamily="18" charset="0"/>
                <a:cs typeface="Times New Roman" panose="02020603050405020304" pitchFamily="18" charset="0"/>
              </a:rPr>
              <a:t>), methylene iodide (</a:t>
            </a:r>
            <a:r>
              <a:rPr lang="en-US" b="1" dirty="0">
                <a:latin typeface="Times" panose="02020603050405020304" pitchFamily="18" charset="0"/>
                <a:ea typeface="Times New Roman" panose="02020603050405020304" pitchFamily="18" charset="0"/>
                <a:cs typeface="Times New Roman" panose="02020603050405020304" pitchFamily="18" charset="0"/>
                <a:sym typeface="Wingdings 2" panose="05020102010507070707" pitchFamily="18" charset="2"/>
              </a:rPr>
              <a:t></a:t>
            </a:r>
            <a:r>
              <a:rPr lang="en-US" b="1" dirty="0">
                <a:latin typeface="Times" panose="02020603050405020304" pitchFamily="18" charset="0"/>
                <a:ea typeface="Times New Roman" panose="02020603050405020304" pitchFamily="18" charset="0"/>
                <a:cs typeface="Times New Roman" panose="02020603050405020304" pitchFamily="18" charset="0"/>
              </a:rPr>
              <a:t>), ethylene carbonate (</a:t>
            </a:r>
            <a:r>
              <a:rPr lang="en-US" b="1" dirty="0">
                <a:latin typeface="Times" panose="02020603050405020304" pitchFamily="18" charset="0"/>
                <a:ea typeface="Times New Roman" panose="02020603050405020304" pitchFamily="18" charset="0"/>
                <a:cs typeface="Times New Roman" panose="02020603050405020304" pitchFamily="18" charset="0"/>
                <a:sym typeface="Wingdings 3" panose="05040102010807070707" pitchFamily="18" charset="2"/>
              </a:rPr>
              <a:t></a:t>
            </a:r>
            <a:r>
              <a:rPr lang="en-US" b="1" dirty="0">
                <a:latin typeface="Times" panose="02020603050405020304" pitchFamily="18" charset="0"/>
                <a:ea typeface="Times New Roman" panose="02020603050405020304" pitchFamily="18" charset="0"/>
                <a:cs typeface="Times New Roman" panose="02020603050405020304" pitchFamily="18" charset="0"/>
              </a:rPr>
              <a:t>) and methyl benzoate (</a:t>
            </a:r>
            <a:r>
              <a:rPr lang="en-US" b="1" dirty="0">
                <a:latin typeface="Times" panose="02020603050405020304" pitchFamily="18" charset="0"/>
                <a:ea typeface="Times New Roman" panose="02020603050405020304" pitchFamily="18" charset="0"/>
                <a:cs typeface="Times New Roman" panose="02020603050405020304" pitchFamily="18" charset="0"/>
                <a:sym typeface="Wingdings 2" panose="05020102010507070707" pitchFamily="18" charset="2"/>
              </a:rPr>
              <a:t></a:t>
            </a:r>
            <a:r>
              <a:rPr lang="en-US" b="1" dirty="0">
                <a:latin typeface="Times" panose="02020603050405020304" pitchFamily="18" charset="0"/>
                <a:ea typeface="Times New Roman" panose="02020603050405020304" pitchFamily="18" charset="0"/>
                <a:cs typeface="Times New Roman" panose="02020603050405020304" pitchFamily="18" charset="0"/>
              </a:rPr>
              <a:t>) at various temperatures</a:t>
            </a:r>
            <a:r>
              <a:rPr lang="en-US" b="1" dirty="0" smtClean="0">
                <a:latin typeface="Times" panose="02020603050405020304" pitchFamily="18" charset="0"/>
                <a:ea typeface="Times New Roman" panose="02020603050405020304" pitchFamily="18" charset="0"/>
                <a:cs typeface="Times New Roman" panose="02020603050405020304" pitchFamily="18" charset="0"/>
              </a:rPr>
              <a:t>.</a:t>
            </a:r>
            <a:endParaRPr lang="en-US" b="1" dirty="0">
              <a:latin typeface="Times" panose="02020603050405020304" pitchFamily="18" charset="0"/>
              <a:ea typeface="Times New Roman" panose="02020603050405020304" pitchFamily="18" charset="0"/>
              <a:cs typeface="Times New Roman" panose="02020603050405020304" pitchFamily="18" charset="0"/>
            </a:endParaRPr>
          </a:p>
        </p:txBody>
      </p:sp>
      <p:sp>
        <p:nvSpPr>
          <p:cNvPr id="11" name="Rectangle 10"/>
          <p:cNvSpPr/>
          <p:nvPr/>
        </p:nvSpPr>
        <p:spPr>
          <a:xfrm>
            <a:off x="1045160" y="286013"/>
            <a:ext cx="2034531" cy="646331"/>
          </a:xfrm>
          <a:prstGeom prst="rect">
            <a:avLst/>
          </a:prstGeom>
        </p:spPr>
        <p:txBody>
          <a:bodyPr wrap="none">
            <a:spAutoFit/>
          </a:bodyPr>
          <a:lstStyle/>
          <a:p>
            <a:r>
              <a:rPr lang="en-US" dirty="0" err="1" smtClean="0">
                <a:latin typeface="Times"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Eötvös</a:t>
            </a:r>
            <a:r>
              <a:rPr lang="en-US" dirty="0" smtClean="0">
                <a:latin typeface="Times"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(1886):</a:t>
            </a:r>
          </a:p>
          <a:p>
            <a:r>
              <a:rPr lang="en-US" dirty="0" smtClean="0">
                <a:latin typeface="Times"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baseline="-25000" dirty="0">
                <a:latin typeface="Times" panose="02020603050405020304" pitchFamily="18" charset="0"/>
                <a:ea typeface="Times New Roman" panose="02020603050405020304" pitchFamily="18" charset="0"/>
                <a:cs typeface="Times New Roman" panose="02020603050405020304" pitchFamily="18" charset="0"/>
              </a:rPr>
              <a:t>l</a:t>
            </a:r>
            <a:r>
              <a:rPr lang="en-US" dirty="0">
                <a:latin typeface="Times" panose="02020603050405020304" pitchFamily="18" charset="0"/>
                <a:ea typeface="Times New Roman" panose="02020603050405020304" pitchFamily="18" charset="0"/>
                <a:cs typeface="Times New Roman" panose="02020603050405020304" pitchFamily="18" charset="0"/>
              </a:rPr>
              <a:t> .</a:t>
            </a:r>
            <a:r>
              <a:rPr lang="en-US" i="1" dirty="0">
                <a:latin typeface="Times" panose="02020603050405020304" pitchFamily="18" charset="0"/>
                <a:ea typeface="Times New Roman" panose="02020603050405020304" pitchFamily="18" charset="0"/>
                <a:cs typeface="Times New Roman" panose="02020603050405020304" pitchFamily="18" charset="0"/>
              </a:rPr>
              <a:t>V</a:t>
            </a:r>
            <a:r>
              <a:rPr lang="en-US" i="1" baseline="-25000" dirty="0">
                <a:latin typeface="Times" panose="02020603050405020304" pitchFamily="18" charset="0"/>
                <a:ea typeface="Times New Roman" panose="02020603050405020304" pitchFamily="18" charset="0"/>
                <a:cs typeface="Times New Roman" panose="02020603050405020304" pitchFamily="18" charset="0"/>
              </a:rPr>
              <a:t>m</a:t>
            </a:r>
            <a:r>
              <a:rPr lang="en-US" baseline="30000" dirty="0">
                <a:latin typeface="Times" panose="02020603050405020304" pitchFamily="18" charset="0"/>
                <a:ea typeface="Times New Roman" panose="02020603050405020304" pitchFamily="18" charset="0"/>
                <a:cs typeface="Times New Roman" panose="02020603050405020304" pitchFamily="18" charset="0"/>
              </a:rPr>
              <a:t>2/3</a:t>
            </a:r>
            <a:r>
              <a:rPr lang="en-US" dirty="0">
                <a:latin typeface="Times" panose="02020603050405020304" pitchFamily="18" charset="0"/>
                <a:ea typeface="Times New Roman" panose="02020603050405020304" pitchFamily="18" charset="0"/>
                <a:cs typeface="Times New Roman" panose="02020603050405020304" pitchFamily="18" charset="0"/>
              </a:rPr>
              <a:t> = </a:t>
            </a:r>
            <a:r>
              <a:rPr lang="en-US" dirty="0">
                <a:latin typeface="Times"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dirty="0">
                <a:latin typeface="Times" panose="02020603050405020304" pitchFamily="18" charset="0"/>
                <a:ea typeface="Times New Roman" panose="02020603050405020304" pitchFamily="18" charset="0"/>
                <a:cs typeface="Times New Roman" panose="02020603050405020304" pitchFamily="18" charset="0"/>
              </a:rPr>
              <a:t>.(</a:t>
            </a:r>
            <a:r>
              <a:rPr lang="en-US" i="1" dirty="0">
                <a:latin typeface="Times" panose="02020603050405020304" pitchFamily="18" charset="0"/>
                <a:ea typeface="Times New Roman" panose="02020603050405020304" pitchFamily="18" charset="0"/>
                <a:cs typeface="Vijaya"/>
              </a:rPr>
              <a:t>T</a:t>
            </a:r>
            <a:r>
              <a:rPr lang="en-US" i="1" baseline="-25000" dirty="0">
                <a:latin typeface="Times" panose="02020603050405020304" pitchFamily="18" charset="0"/>
                <a:ea typeface="Times New Roman" panose="02020603050405020304" pitchFamily="18" charset="0"/>
                <a:cs typeface="Vijaya"/>
              </a:rPr>
              <a:t>0</a:t>
            </a:r>
            <a:r>
              <a:rPr lang="en-US" dirty="0">
                <a:latin typeface="Times" panose="02020603050405020304" pitchFamily="18" charset="0"/>
                <a:ea typeface="Times New Roman" panose="02020603050405020304" pitchFamily="18" charset="0"/>
                <a:cs typeface="Vijaya"/>
              </a:rPr>
              <a:t> – </a:t>
            </a:r>
            <a:r>
              <a:rPr lang="en-US" i="1" dirty="0">
                <a:latin typeface="Times" panose="02020603050405020304" pitchFamily="18" charset="0"/>
                <a:ea typeface="Times New Roman" panose="02020603050405020304" pitchFamily="18" charset="0"/>
                <a:cs typeface="Vijaya"/>
              </a:rPr>
              <a:t>T</a:t>
            </a:r>
            <a:r>
              <a:rPr lang="en-US" dirty="0">
                <a:latin typeface="Times" panose="02020603050405020304" pitchFamily="18" charset="0"/>
                <a:ea typeface="Times New Roman" panose="02020603050405020304" pitchFamily="18" charset="0"/>
                <a:cs typeface="Times New Roman" panose="02020603050405020304" pitchFamily="18" charset="0"/>
              </a:rPr>
              <a:t>)</a:t>
            </a:r>
            <a:endParaRPr lang="fr-FR" dirty="0"/>
          </a:p>
        </p:txBody>
      </p:sp>
      <mc:AlternateContent xmlns:mc="http://schemas.openxmlformats.org/markup-compatibility/2006" xmlns:a14="http://schemas.microsoft.com/office/drawing/2010/main">
        <mc:Choice Requires="a14">
          <p:graphicFrame>
            <p:nvGraphicFramePr>
              <p:cNvPr id="12" name="Diagramme 11"/>
              <p:cNvGraphicFramePr/>
              <p:nvPr>
                <p:extLst>
                  <p:ext uri="{D42A27DB-BD31-4B8C-83A1-F6EECF244321}">
                    <p14:modId xmlns:p14="http://schemas.microsoft.com/office/powerpoint/2010/main" val="1689294556"/>
                  </p:ext>
                </p:extLst>
              </p:nvPr>
            </p:nvGraphicFramePr>
            <p:xfrm>
              <a:off x="6275294" y="1039207"/>
              <a:ext cx="5916706" cy="516367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mc:Choice>
        <mc:Fallback xmlns="">
          <p:graphicFrame>
            <p:nvGraphicFramePr>
              <p:cNvPr id="12" name="Diagramme 11"/>
              <p:cNvGraphicFramePr/>
              <p:nvPr>
                <p:extLst>
                  <p:ext uri="{D42A27DB-BD31-4B8C-83A1-F6EECF244321}">
                    <p14:modId xmlns:p14="http://schemas.microsoft.com/office/powerpoint/2010/main" val="1689294556"/>
                  </p:ext>
                </p:extLst>
              </p:nvPr>
            </p:nvGraphicFramePr>
            <p:xfrm>
              <a:off x="6275294" y="1039207"/>
              <a:ext cx="5916706" cy="516367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mc:Fallback>
      </mc:AlternateContent>
      <p:sp>
        <p:nvSpPr>
          <p:cNvPr id="13" name="ZoneTexte 12"/>
          <p:cNvSpPr txBox="1"/>
          <p:nvPr/>
        </p:nvSpPr>
        <p:spPr>
          <a:xfrm>
            <a:off x="6788075" y="491472"/>
            <a:ext cx="2538805" cy="461665"/>
          </a:xfrm>
          <a:prstGeom prst="rect">
            <a:avLst/>
          </a:prstGeom>
          <a:noFill/>
        </p:spPr>
        <p:txBody>
          <a:bodyPr wrap="square" rtlCol="0">
            <a:spAutoFit/>
          </a:bodyPr>
          <a:lstStyle/>
          <a:p>
            <a:r>
              <a:rPr lang="fr-FR" sz="2400" b="1" dirty="0" smtClean="0"/>
              <a:t>Method:</a:t>
            </a:r>
            <a:endParaRPr lang="fr-FR" sz="2400" b="1" dirty="0"/>
          </a:p>
        </p:txBody>
      </p:sp>
      <p:sp>
        <p:nvSpPr>
          <p:cNvPr id="5" name="Flèche droite 4"/>
          <p:cNvSpPr/>
          <p:nvPr/>
        </p:nvSpPr>
        <p:spPr>
          <a:xfrm>
            <a:off x="5351034" y="1045995"/>
            <a:ext cx="1086522" cy="77455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a:p>
        </p:txBody>
      </p:sp>
      <p:sp>
        <p:nvSpPr>
          <p:cNvPr id="14" name="ZoneTexte 13"/>
          <p:cNvSpPr txBox="1"/>
          <p:nvPr/>
        </p:nvSpPr>
        <p:spPr>
          <a:xfrm>
            <a:off x="11125200" y="6629400"/>
            <a:ext cx="1066800" cy="215444"/>
          </a:xfrm>
          <a:prstGeom prst="rect">
            <a:avLst/>
          </a:prstGeom>
          <a:noFill/>
        </p:spPr>
        <p:txBody>
          <a:bodyPr wrap="square" rtlCol="0">
            <a:spAutoFit/>
          </a:bodyPr>
          <a:lstStyle/>
          <a:p>
            <a:pPr algn="r"/>
            <a:r>
              <a:rPr lang="fr-FR" sz="800" dirty="0" err="1" smtClean="0">
                <a:latin typeface="Times" panose="02020603050405020304" pitchFamily="18" charset="0"/>
                <a:cs typeface="Times" panose="02020603050405020304" pitchFamily="18" charset="0"/>
              </a:rPr>
              <a:t>Duchemin</a:t>
            </a:r>
            <a:r>
              <a:rPr lang="fr-FR" sz="800" dirty="0" smtClean="0">
                <a:latin typeface="Times" panose="02020603050405020304" pitchFamily="18" charset="0"/>
                <a:cs typeface="Times" panose="02020603050405020304" pitchFamily="18" charset="0"/>
              </a:rPr>
              <a:t>, 2021</a:t>
            </a:r>
            <a:endParaRPr lang="fr-FR" sz="8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019820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t 13"/>
          <p:cNvGraphicFramePr>
            <a:graphicFrameLocks noChangeAspect="1"/>
          </p:cNvGraphicFramePr>
          <p:nvPr>
            <p:extLst>
              <p:ext uri="{D42A27DB-BD31-4B8C-83A1-F6EECF244321}">
                <p14:modId xmlns:p14="http://schemas.microsoft.com/office/powerpoint/2010/main" val="2678744613"/>
              </p:ext>
            </p:extLst>
          </p:nvPr>
        </p:nvGraphicFramePr>
        <p:xfrm>
          <a:off x="1" y="1514914"/>
          <a:ext cx="5688630" cy="4020472"/>
        </p:xfrm>
        <a:graphic>
          <a:graphicData uri="http://schemas.openxmlformats.org/presentationml/2006/ole">
            <mc:AlternateContent xmlns:mc="http://schemas.openxmlformats.org/markup-compatibility/2006">
              <mc:Choice xmlns:v="urn:schemas-microsoft-com:vml" Requires="v">
                <p:oleObj spid="_x0000_s11295" name="Acrobat Document" r:id="rId3" imgW="6415811" imgH="4533492" progId="AcroExch.Document.DC">
                  <p:embed/>
                </p:oleObj>
              </mc:Choice>
              <mc:Fallback>
                <p:oleObj name="Acrobat Document" r:id="rId3" imgW="6415811" imgH="4533492" progId="AcroExch.Document.DC">
                  <p:embed/>
                  <p:pic>
                    <p:nvPicPr>
                      <p:cNvPr id="4" name="Objet 3"/>
                      <p:cNvPicPr/>
                      <p:nvPr/>
                    </p:nvPicPr>
                    <p:blipFill>
                      <a:blip r:embed="rId4"/>
                      <a:stretch>
                        <a:fillRect/>
                      </a:stretch>
                    </p:blipFill>
                    <p:spPr>
                      <a:xfrm>
                        <a:off x="1" y="1514914"/>
                        <a:ext cx="5688630" cy="4020472"/>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graphicFrame>
            <p:nvGraphicFramePr>
              <p:cNvPr id="12" name="Diagramme 11"/>
              <p:cNvGraphicFramePr/>
              <p:nvPr>
                <p:extLst>
                  <p:ext uri="{D42A27DB-BD31-4B8C-83A1-F6EECF244321}">
                    <p14:modId xmlns:p14="http://schemas.microsoft.com/office/powerpoint/2010/main" val="1689294556"/>
                  </p:ext>
                </p:extLst>
              </p:nvPr>
            </p:nvGraphicFramePr>
            <p:xfrm>
              <a:off x="6275294" y="1039207"/>
              <a:ext cx="5916706" cy="516367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mc:Choice>
        <mc:Fallback xmlns="">
          <p:graphicFrame>
            <p:nvGraphicFramePr>
              <p:cNvPr id="12" name="Diagramme 11"/>
              <p:cNvGraphicFramePr/>
              <p:nvPr>
                <p:extLst>
                  <p:ext uri="{D42A27DB-BD31-4B8C-83A1-F6EECF244321}">
                    <p14:modId xmlns:p14="http://schemas.microsoft.com/office/powerpoint/2010/main" val="1689294556"/>
                  </p:ext>
                </p:extLst>
              </p:nvPr>
            </p:nvGraphicFramePr>
            <p:xfrm>
              <a:off x="6275294" y="1039207"/>
              <a:ext cx="5916706" cy="516367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mc:Fallback>
      </mc:AlternateContent>
      <p:sp>
        <p:nvSpPr>
          <p:cNvPr id="13" name="ZoneTexte 12"/>
          <p:cNvSpPr txBox="1"/>
          <p:nvPr/>
        </p:nvSpPr>
        <p:spPr>
          <a:xfrm>
            <a:off x="6788075" y="491472"/>
            <a:ext cx="2538805" cy="461665"/>
          </a:xfrm>
          <a:prstGeom prst="rect">
            <a:avLst/>
          </a:prstGeom>
          <a:noFill/>
        </p:spPr>
        <p:txBody>
          <a:bodyPr wrap="square" rtlCol="0">
            <a:spAutoFit/>
          </a:bodyPr>
          <a:lstStyle/>
          <a:p>
            <a:r>
              <a:rPr lang="fr-FR" sz="2400" b="1" dirty="0" smtClean="0"/>
              <a:t>Method:</a:t>
            </a:r>
            <a:endParaRPr lang="fr-FR" sz="2400" b="1" dirty="0"/>
          </a:p>
        </p:txBody>
      </p:sp>
      <p:sp>
        <p:nvSpPr>
          <p:cNvPr id="5" name="Flèche droite 4"/>
          <p:cNvSpPr/>
          <p:nvPr/>
        </p:nvSpPr>
        <p:spPr>
          <a:xfrm>
            <a:off x="5927271" y="2140009"/>
            <a:ext cx="1719623" cy="77455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a:p>
        </p:txBody>
      </p:sp>
      <p:cxnSp>
        <p:nvCxnSpPr>
          <p:cNvPr id="3" name="Connecteur droit avec flèche 2"/>
          <p:cNvCxnSpPr/>
          <p:nvPr/>
        </p:nvCxnSpPr>
        <p:spPr>
          <a:xfrm flipH="1">
            <a:off x="782320" y="2509520"/>
            <a:ext cx="386080" cy="101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a:off x="4429760" y="3952240"/>
            <a:ext cx="406400" cy="101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6" name="Image 15"/>
          <p:cNvPicPr>
            <a:picLocks noChangeAspect="1"/>
          </p:cNvPicPr>
          <p:nvPr/>
        </p:nvPicPr>
        <p:blipFill rotWithShape="1">
          <a:blip r:embed="rId14" cstate="print">
            <a:extLst>
              <a:ext uri="{28A0092B-C50C-407E-A947-70E740481C1C}">
                <a14:useLocalDpi xmlns:a14="http://schemas.microsoft.com/office/drawing/2010/main" val="0"/>
              </a:ext>
            </a:extLst>
          </a:blip>
          <a:srcRect l="24092" t="41214"/>
          <a:stretch/>
        </p:blipFill>
        <p:spPr>
          <a:xfrm>
            <a:off x="2998288" y="1007693"/>
            <a:ext cx="1630273" cy="938816"/>
          </a:xfrm>
          <a:prstGeom prst="rect">
            <a:avLst/>
          </a:prstGeom>
        </p:spPr>
      </p:pic>
      <p:sp>
        <p:nvSpPr>
          <p:cNvPr id="17" name="ZoneTexte 16"/>
          <p:cNvSpPr txBox="1"/>
          <p:nvPr/>
        </p:nvSpPr>
        <p:spPr>
          <a:xfrm>
            <a:off x="11125200" y="6629400"/>
            <a:ext cx="1066800" cy="215444"/>
          </a:xfrm>
          <a:prstGeom prst="rect">
            <a:avLst/>
          </a:prstGeom>
          <a:noFill/>
        </p:spPr>
        <p:txBody>
          <a:bodyPr wrap="square" rtlCol="0">
            <a:spAutoFit/>
          </a:bodyPr>
          <a:lstStyle/>
          <a:p>
            <a:pPr algn="r"/>
            <a:r>
              <a:rPr lang="fr-FR" sz="800" dirty="0" err="1" smtClean="0">
                <a:latin typeface="Times" panose="02020603050405020304" pitchFamily="18" charset="0"/>
                <a:cs typeface="Times" panose="02020603050405020304" pitchFamily="18" charset="0"/>
              </a:rPr>
              <a:t>Duchemin</a:t>
            </a:r>
            <a:r>
              <a:rPr lang="fr-FR" sz="800" dirty="0" smtClean="0">
                <a:latin typeface="Times" panose="02020603050405020304" pitchFamily="18" charset="0"/>
                <a:cs typeface="Times" panose="02020603050405020304" pitchFamily="18" charset="0"/>
              </a:rPr>
              <a:t>, 2021</a:t>
            </a:r>
            <a:endParaRPr lang="fr-FR" sz="8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776491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12" name="Diagramme 11"/>
              <p:cNvGraphicFramePr/>
              <p:nvPr>
                <p:extLst>
                  <p:ext uri="{D42A27DB-BD31-4B8C-83A1-F6EECF244321}">
                    <p14:modId xmlns:p14="http://schemas.microsoft.com/office/powerpoint/2010/main" val="1689294556"/>
                  </p:ext>
                </p:extLst>
              </p:nvPr>
            </p:nvGraphicFramePr>
            <p:xfrm>
              <a:off x="6275294" y="1039207"/>
              <a:ext cx="5916706" cy="51636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12" name="Diagramme 11"/>
              <p:cNvGraphicFramePr/>
              <p:nvPr>
                <p:extLst>
                  <p:ext uri="{D42A27DB-BD31-4B8C-83A1-F6EECF244321}">
                    <p14:modId xmlns:p14="http://schemas.microsoft.com/office/powerpoint/2010/main" val="1689294556"/>
                  </p:ext>
                </p:extLst>
              </p:nvPr>
            </p:nvGraphicFramePr>
            <p:xfrm>
              <a:off x="6275294" y="1039207"/>
              <a:ext cx="5916706" cy="516367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sp>
        <p:nvSpPr>
          <p:cNvPr id="13" name="ZoneTexte 12"/>
          <p:cNvSpPr txBox="1"/>
          <p:nvPr/>
        </p:nvSpPr>
        <p:spPr>
          <a:xfrm>
            <a:off x="6788075" y="491472"/>
            <a:ext cx="2538805" cy="461665"/>
          </a:xfrm>
          <a:prstGeom prst="rect">
            <a:avLst/>
          </a:prstGeom>
          <a:noFill/>
        </p:spPr>
        <p:txBody>
          <a:bodyPr wrap="square" rtlCol="0">
            <a:spAutoFit/>
          </a:bodyPr>
          <a:lstStyle/>
          <a:p>
            <a:r>
              <a:rPr lang="fr-FR" sz="2400" b="1" dirty="0" smtClean="0"/>
              <a:t>Method:</a:t>
            </a:r>
            <a:endParaRPr lang="fr-FR" sz="2400" b="1" dirty="0"/>
          </a:p>
        </p:txBody>
      </p:sp>
      <p:sp>
        <p:nvSpPr>
          <p:cNvPr id="5" name="Flèche droite 4"/>
          <p:cNvSpPr/>
          <p:nvPr/>
        </p:nvSpPr>
        <p:spPr>
          <a:xfrm>
            <a:off x="5910607" y="3118974"/>
            <a:ext cx="2763810" cy="77455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a:p>
        </p:txBody>
      </p:sp>
      <p:pic>
        <p:nvPicPr>
          <p:cNvPr id="8" name="Image 7"/>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1153995"/>
            <a:ext cx="6012000" cy="3929958"/>
          </a:xfrm>
          <a:prstGeom prst="rect">
            <a:avLst/>
          </a:prstGeom>
          <a:noFill/>
        </p:spPr>
      </p:pic>
      <p:sp>
        <p:nvSpPr>
          <p:cNvPr id="2" name="Rectangle 1"/>
          <p:cNvSpPr/>
          <p:nvPr/>
        </p:nvSpPr>
        <p:spPr>
          <a:xfrm>
            <a:off x="0" y="5119839"/>
            <a:ext cx="6096000" cy="1477328"/>
          </a:xfrm>
          <a:prstGeom prst="rect">
            <a:avLst/>
          </a:prstGeom>
        </p:spPr>
        <p:txBody>
          <a:bodyPr>
            <a:spAutoFit/>
          </a:bodyPr>
          <a:lstStyle/>
          <a:p>
            <a:pPr algn="ctr"/>
            <a:r>
              <a:rPr lang="en-US" dirty="0">
                <a:latin typeface="Times" panose="02020603050405020304" pitchFamily="18" charset="0"/>
                <a:ea typeface="Times New Roman" panose="02020603050405020304" pitchFamily="18" charset="0"/>
                <a:cs typeface="Times New Roman" panose="02020603050405020304" pitchFamily="18" charset="0"/>
              </a:rPr>
              <a:t>Calculated dispersive components of the surface tensions of water (</a:t>
            </a:r>
            <a:r>
              <a:rPr lang="en-US" dirty="0">
                <a:solidFill>
                  <a:srgbClr val="808080"/>
                </a:solidFill>
                <a:latin typeface="Times" panose="02020603050405020304" pitchFamily="18" charset="0"/>
                <a:ea typeface="Times New Roman" panose="02020603050405020304" pitchFamily="18" charset="0"/>
                <a:cs typeface="Times New Roman" panose="02020603050405020304" pitchFamily="18" charset="0"/>
                <a:sym typeface="Wingdings 2" panose="05020102010507070707" pitchFamily="18" charset="2"/>
              </a:rPr>
              <a:t></a:t>
            </a:r>
            <a:r>
              <a:rPr lang="en-US" dirty="0">
                <a:latin typeface="Times" panose="02020603050405020304" pitchFamily="18" charset="0"/>
                <a:ea typeface="Times New Roman" panose="02020603050405020304" pitchFamily="18" charset="0"/>
                <a:cs typeface="Times New Roman" panose="02020603050405020304" pitchFamily="18" charset="0"/>
              </a:rPr>
              <a:t>), glycerol (</a:t>
            </a:r>
            <a:r>
              <a:rPr lang="en-US" dirty="0">
                <a:solidFill>
                  <a:srgbClr val="808080"/>
                </a:solidFill>
                <a:latin typeface="Times" panose="02020603050405020304" pitchFamily="18" charset="0"/>
                <a:ea typeface="Times New Roman" panose="02020603050405020304" pitchFamily="18" charset="0"/>
                <a:cs typeface="Times New Roman" panose="02020603050405020304" pitchFamily="18" charset="0"/>
                <a:sym typeface="Wingdings 3" panose="05040102010807070707" pitchFamily="18" charset="2"/>
              </a:rPr>
              <a:t></a:t>
            </a:r>
            <a:r>
              <a:rPr lang="en-US" dirty="0">
                <a:latin typeface="Times" panose="02020603050405020304" pitchFamily="18" charset="0"/>
                <a:ea typeface="Times New Roman" panose="02020603050405020304" pitchFamily="18" charset="0"/>
                <a:cs typeface="Times New Roman" panose="02020603050405020304" pitchFamily="18" charset="0"/>
              </a:rPr>
              <a:t>), </a:t>
            </a:r>
            <a:r>
              <a:rPr lang="en-US" dirty="0" err="1">
                <a:latin typeface="Times" panose="02020603050405020304" pitchFamily="18" charset="0"/>
                <a:ea typeface="Times New Roman" panose="02020603050405020304" pitchFamily="18" charset="0"/>
                <a:cs typeface="Times New Roman" panose="02020603050405020304" pitchFamily="18" charset="0"/>
              </a:rPr>
              <a:t>formamide</a:t>
            </a:r>
            <a:r>
              <a:rPr lang="en-US" dirty="0">
                <a:latin typeface="Times" panose="02020603050405020304" pitchFamily="18" charset="0"/>
                <a:ea typeface="Times New Roman" panose="02020603050405020304" pitchFamily="18" charset="0"/>
                <a:cs typeface="Times New Roman" panose="02020603050405020304" pitchFamily="18" charset="0"/>
              </a:rPr>
              <a:t> (</a:t>
            </a:r>
            <a:r>
              <a:rPr lang="en-US" dirty="0">
                <a:solidFill>
                  <a:srgbClr val="808080"/>
                </a:solidFill>
                <a:latin typeface="Times" panose="02020603050405020304" pitchFamily="18" charset="0"/>
                <a:ea typeface="Times New Roman" panose="02020603050405020304" pitchFamily="18" charset="0"/>
                <a:cs typeface="Times New Roman" panose="02020603050405020304" pitchFamily="18" charset="0"/>
                <a:sym typeface="Wingdings 2" panose="05020102010507070707" pitchFamily="18" charset="2"/>
              </a:rPr>
              <a:t></a:t>
            </a:r>
            <a:r>
              <a:rPr lang="en-US" dirty="0">
                <a:latin typeface="Times" panose="02020603050405020304" pitchFamily="18" charset="0"/>
                <a:ea typeface="Times New Roman" panose="02020603050405020304" pitchFamily="18" charset="0"/>
                <a:cs typeface="Times New Roman" panose="02020603050405020304" pitchFamily="18" charset="0"/>
              </a:rPr>
              <a:t>), methylene iodide (</a:t>
            </a:r>
            <a:r>
              <a:rPr lang="en-US" dirty="0">
                <a:latin typeface="Times" panose="02020603050405020304" pitchFamily="18" charset="0"/>
                <a:ea typeface="Times New Roman" panose="02020603050405020304" pitchFamily="18" charset="0"/>
                <a:cs typeface="Times New Roman" panose="02020603050405020304" pitchFamily="18" charset="0"/>
                <a:sym typeface="Wingdings 2" panose="05020102010507070707" pitchFamily="18" charset="2"/>
              </a:rPr>
              <a:t></a:t>
            </a:r>
            <a:r>
              <a:rPr lang="en-US" dirty="0">
                <a:latin typeface="Times" panose="02020603050405020304" pitchFamily="18" charset="0"/>
                <a:ea typeface="Times New Roman" panose="02020603050405020304" pitchFamily="18" charset="0"/>
                <a:cs typeface="Times New Roman" panose="02020603050405020304" pitchFamily="18" charset="0"/>
              </a:rPr>
              <a:t>), ethylene carbonate (</a:t>
            </a:r>
            <a:r>
              <a:rPr lang="en-US" dirty="0">
                <a:latin typeface="Times" panose="02020603050405020304" pitchFamily="18" charset="0"/>
                <a:ea typeface="Times New Roman" panose="02020603050405020304" pitchFamily="18" charset="0"/>
                <a:cs typeface="Times New Roman" panose="02020603050405020304" pitchFamily="18" charset="0"/>
                <a:sym typeface="Wingdings 3" panose="05040102010807070707" pitchFamily="18" charset="2"/>
              </a:rPr>
              <a:t></a:t>
            </a:r>
            <a:r>
              <a:rPr lang="en-US" dirty="0">
                <a:latin typeface="Times" panose="02020603050405020304" pitchFamily="18" charset="0"/>
                <a:ea typeface="Times New Roman" panose="02020603050405020304" pitchFamily="18" charset="0"/>
                <a:cs typeface="Times New Roman" panose="02020603050405020304" pitchFamily="18" charset="0"/>
              </a:rPr>
              <a:t>) and methyl benzoate (</a:t>
            </a:r>
            <a:r>
              <a:rPr lang="en-US" dirty="0">
                <a:latin typeface="Times" panose="02020603050405020304" pitchFamily="18" charset="0"/>
                <a:ea typeface="Times New Roman" panose="02020603050405020304" pitchFamily="18" charset="0"/>
                <a:cs typeface="Times New Roman" panose="02020603050405020304" pitchFamily="18" charset="0"/>
                <a:sym typeface="Wingdings 2" panose="05020102010507070707" pitchFamily="18" charset="2"/>
              </a:rPr>
              <a:t></a:t>
            </a:r>
            <a:r>
              <a:rPr lang="en-US" dirty="0">
                <a:latin typeface="Times" panose="02020603050405020304" pitchFamily="18" charset="0"/>
                <a:ea typeface="Times New Roman" panose="02020603050405020304" pitchFamily="18" charset="0"/>
                <a:cs typeface="Times New Roman" panose="02020603050405020304" pitchFamily="18" charset="0"/>
              </a:rPr>
              <a:t>) at various temperatures. All error bars were calculated by propagation of uncertainty.</a:t>
            </a:r>
            <a:endParaRPr lang="fr-FR" dirty="0"/>
          </a:p>
        </p:txBody>
      </p:sp>
      <p:pic>
        <p:nvPicPr>
          <p:cNvPr id="10" name="Image 9"/>
          <p:cNvPicPr>
            <a:picLocks noChangeAspect="1"/>
          </p:cNvPicPr>
          <p:nvPr/>
        </p:nvPicPr>
        <p:blipFill rotWithShape="1">
          <a:blip r:embed="rId12" cstate="print">
            <a:extLst>
              <a:ext uri="{28A0092B-C50C-407E-A947-70E740481C1C}">
                <a14:useLocalDpi xmlns:a14="http://schemas.microsoft.com/office/drawing/2010/main" val="0"/>
              </a:ext>
            </a:extLst>
          </a:blip>
          <a:srcRect l="24092" t="41214"/>
          <a:stretch/>
        </p:blipFill>
        <p:spPr>
          <a:xfrm>
            <a:off x="3740238" y="413804"/>
            <a:ext cx="1630273" cy="938816"/>
          </a:xfrm>
          <a:prstGeom prst="rect">
            <a:avLst/>
          </a:prstGeom>
        </p:spPr>
      </p:pic>
      <p:sp>
        <p:nvSpPr>
          <p:cNvPr id="11" name="ZoneTexte 10"/>
          <p:cNvSpPr txBox="1"/>
          <p:nvPr/>
        </p:nvSpPr>
        <p:spPr>
          <a:xfrm>
            <a:off x="11125200" y="6629400"/>
            <a:ext cx="1066800" cy="215444"/>
          </a:xfrm>
          <a:prstGeom prst="rect">
            <a:avLst/>
          </a:prstGeom>
          <a:noFill/>
        </p:spPr>
        <p:txBody>
          <a:bodyPr wrap="square" rtlCol="0">
            <a:spAutoFit/>
          </a:bodyPr>
          <a:lstStyle/>
          <a:p>
            <a:pPr algn="r"/>
            <a:r>
              <a:rPr lang="fr-FR" sz="800" dirty="0" err="1" smtClean="0">
                <a:latin typeface="Times" panose="02020603050405020304" pitchFamily="18" charset="0"/>
                <a:cs typeface="Times" panose="02020603050405020304" pitchFamily="18" charset="0"/>
              </a:rPr>
              <a:t>Duchemin</a:t>
            </a:r>
            <a:r>
              <a:rPr lang="fr-FR" sz="800" dirty="0" smtClean="0">
                <a:latin typeface="Times" panose="02020603050405020304" pitchFamily="18" charset="0"/>
                <a:cs typeface="Times" panose="02020603050405020304" pitchFamily="18" charset="0"/>
              </a:rPr>
              <a:t>, 2021</a:t>
            </a:r>
            <a:endParaRPr lang="fr-FR" sz="8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45929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6194</TotalTime>
  <Words>3616</Words>
  <Application>Microsoft Office PowerPoint</Application>
  <PresentationFormat>Grand écran</PresentationFormat>
  <Paragraphs>1002</Paragraphs>
  <Slides>33</Slides>
  <Notes>13</Notes>
  <HiddenSlides>0</HiddenSlides>
  <MMClips>0</MMClips>
  <ScaleCrop>false</ScaleCrop>
  <HeadingPairs>
    <vt:vector size="8" baseType="variant">
      <vt:variant>
        <vt:lpstr>Polices utilisées</vt:lpstr>
      </vt:variant>
      <vt:variant>
        <vt:i4>10</vt:i4>
      </vt:variant>
      <vt:variant>
        <vt:lpstr>Thème</vt:lpstr>
      </vt:variant>
      <vt:variant>
        <vt:i4>1</vt:i4>
      </vt:variant>
      <vt:variant>
        <vt:lpstr>Serveurs OLE incorporés</vt:lpstr>
      </vt:variant>
      <vt:variant>
        <vt:i4>2</vt:i4>
      </vt:variant>
      <vt:variant>
        <vt:lpstr>Titres des diapositives</vt:lpstr>
      </vt:variant>
      <vt:variant>
        <vt:i4>33</vt:i4>
      </vt:variant>
    </vt:vector>
  </HeadingPairs>
  <TitlesOfParts>
    <vt:vector size="46" baseType="lpstr">
      <vt:lpstr>Arial</vt:lpstr>
      <vt:lpstr>Calibri</vt:lpstr>
      <vt:lpstr>Calibri Light</vt:lpstr>
      <vt:lpstr>Cambria Math</vt:lpstr>
      <vt:lpstr>Symbol</vt:lpstr>
      <vt:lpstr>Times</vt:lpstr>
      <vt:lpstr>Times New Roman</vt:lpstr>
      <vt:lpstr>Vijaya</vt:lpstr>
      <vt:lpstr>Wingdings 2</vt:lpstr>
      <vt:lpstr>Wingdings 3</vt:lpstr>
      <vt:lpstr>Thème Office</vt:lpstr>
      <vt:lpstr>Équation</vt:lpstr>
      <vt:lpstr>Acrobat Document</vt:lpstr>
      <vt:lpstr>Temperature-dependence of the static contact angle A universal scaling law covering ideal cases, roughness effects and the transition to total wetting</vt:lpstr>
      <vt:lpstr>Static contact angles are ubiquitous</vt:lpstr>
      <vt:lpstr>Effect of temperature on contact angles</vt:lpstr>
      <vt:lpstr>Effect of temperature on contact angles</vt:lpstr>
      <vt:lpstr>Effect of temperature on static contact angles</vt:lpstr>
      <vt:lpstr>Goal: Being able to predict how any liquid spreads on a surface as a function of temperature (→ θ(T)).  Hypothesis 1: Break down the surface energy into a dispersive and a polar component and use it as a prediction tool    </vt:lpstr>
      <vt:lpstr>Présentation PowerPoint</vt:lpstr>
      <vt:lpstr>Présentation PowerPoint</vt:lpstr>
      <vt:lpstr>Présentation PowerPoint</vt:lpstr>
      <vt:lpstr>Présentation PowerPoint</vt:lpstr>
      <vt:lpstr>Présentation PowerPoint</vt:lpstr>
      <vt:lpstr>A physical description based on the thermocapillary amplitude</vt:lpstr>
      <vt:lpstr>A physical description based on the thermocapillary amplitude</vt:lpstr>
      <vt:lpstr>A physical description based on the thermocapillary amplitude</vt:lpstr>
      <vt:lpstr>A physical description based on the thermocapillary amplitude</vt:lpstr>
      <vt:lpstr>A physical description based on the thermocapillary amplitude</vt:lpstr>
      <vt:lpstr>A physical description based on the thermocapillary amplitude</vt:lpstr>
      <vt:lpstr>A physical description based on the thermocapillary amplitude</vt:lpstr>
      <vt:lpstr>A physical description based on the thermocapillary amplitude</vt:lpstr>
      <vt:lpstr>A physical description based on the thermocapillary amplitude</vt:lpstr>
      <vt:lpstr>Experimental validation</vt:lpstr>
      <vt:lpstr>Validation (1/3)</vt:lpstr>
      <vt:lpstr>Validation (2/3)</vt:lpstr>
      <vt:lpstr>Validation (3/3)</vt:lpstr>
      <vt:lpstr>Discussion</vt:lpstr>
      <vt:lpstr>Discussion</vt:lpstr>
      <vt:lpstr>Discussion</vt:lpstr>
      <vt:lpstr>Discussion</vt:lpstr>
      <vt:lpstr>Discussion</vt:lpstr>
      <vt:lpstr>Sensitivity analysis: Deviation of the contact angle between simulated values and the “ideal” predicted values</vt:lpstr>
      <vt:lpstr>Sensitivity analysis: Deviation of the contact angle between simulated values and the “ideal” predicted values</vt:lpstr>
      <vt:lpstr>Conclusions</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Temperature-dependence of the static contact angle: a universal scaling law covering ideal cases, roughness effects and the transition to total wetting</dc:title>
  <dc:creator>Benoit</dc:creator>
  <cp:lastModifiedBy>Benoit</cp:lastModifiedBy>
  <cp:revision>74</cp:revision>
  <dcterms:created xsi:type="dcterms:W3CDTF">2021-04-05T19:53:14Z</dcterms:created>
  <dcterms:modified xsi:type="dcterms:W3CDTF">2021-04-12T08:23:02Z</dcterms:modified>
</cp:coreProperties>
</file>