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DA1"/>
    <a:srgbClr val="92D050"/>
    <a:srgbClr val="FFDE75"/>
    <a:srgbClr val="F7BB79"/>
    <a:srgbClr val="FFB3B3"/>
    <a:srgbClr val="DBB4E2"/>
    <a:srgbClr val="CA90D4"/>
    <a:srgbClr val="B0DD7F"/>
    <a:srgbClr val="99FFCC"/>
    <a:srgbClr val="E1F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88" autoAdjust="0"/>
  </p:normalViewPr>
  <p:slideViewPr>
    <p:cSldViewPr>
      <p:cViewPr>
        <p:scale>
          <a:sx n="40" d="100"/>
          <a:sy n="40" d="100"/>
        </p:scale>
        <p:origin x="-120" y="-72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F9B1-DF2A-46FD-A5EE-FE855C20535C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2C94-4ED1-4E57-BB6D-AFDCDF675F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12C94-4ED1-4E57-BB6D-AFDCDF675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10775" cy="149034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600" y="22483763"/>
            <a:ext cx="22710775" cy="10336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fr-FR" smtClean="0"/>
              <a:t>单击此处编辑母版副标题样式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986D0-9774-4AC6-8468-76D46BCCDA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245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B553-A80B-46BD-BAE1-6385325293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55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1962" cy="36525200"/>
          </a:xfrm>
        </p:spPr>
        <p:txBody>
          <a:bodyPr vert="eaVert"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6663" cy="36525200"/>
          </a:xfrm>
        </p:spPr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525B-CB58-4373-838D-4B41611ED0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88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4B2A-9F85-446B-8517-5366BC4C71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152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338" y="10672763"/>
            <a:ext cx="26117550" cy="17806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338" y="28648025"/>
            <a:ext cx="26117550" cy="93646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21D9-A917-49C3-9EDD-A3377060BE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370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FDE3-33B0-41E1-B72D-4E20E32B51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938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5963" cy="8274050"/>
          </a:xfrm>
        </p:spPr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95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5975" y="15636875"/>
            <a:ext cx="12809538" cy="22999700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28900" y="10493375"/>
            <a:ext cx="12873038" cy="5143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28900" y="15636875"/>
            <a:ext cx="12873038" cy="22999700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B8C5-5130-4A8B-B370-33D8B98FB9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48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C3440-51B1-4B6E-8AF1-F6C6A9B8C5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701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E87C-E730-4A16-91BD-87AEA346CD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225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FR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BCDB4-81DB-4AC3-A0F1-D8C0E99AAE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6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FR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3038" y="6164263"/>
            <a:ext cx="15328900" cy="30421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60D4-C1E0-4B95-B4B3-3EB2DB0B20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094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14" tIns="208657" rIns="417314" bIns="208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14" tIns="208657" rIns="417314" bIns="20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14" tIns="208657" rIns="417314" bIns="208657" numCol="1" anchor="t" anchorCtr="0" compatLnSpc="1">
            <a:prstTxWarp prst="textNoShape">
              <a:avLst/>
            </a:prstTxWarp>
          </a:bodyPr>
          <a:lstStyle>
            <a:lvl1pPr defTabSz="4176713" eaLnBrk="1" hangingPunct="1">
              <a:defRPr sz="6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4238"/>
            <a:ext cx="9588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14" tIns="208657" rIns="417314" bIns="208657" numCol="1" anchor="t" anchorCtr="0" compatLnSpc="1">
            <a:prstTxWarp prst="textNoShape">
              <a:avLst/>
            </a:prstTxWarp>
          </a:bodyPr>
          <a:lstStyle>
            <a:lvl1pPr algn="ctr" defTabSz="4176713" eaLnBrk="1" hangingPunct="1">
              <a:defRPr sz="64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314" tIns="208657" rIns="417314" bIns="208657" numCol="1" anchor="t" anchorCtr="0" compatLnSpc="1">
            <a:prstTxWarp prst="textNoShape">
              <a:avLst/>
            </a:prstTxWarp>
          </a:bodyPr>
          <a:lstStyle>
            <a:lvl1pPr algn="r" defTabSz="4176713" eaLnBrk="1" hangingPunct="1">
              <a:defRPr sz="6400" smtClean="0"/>
            </a:lvl1pPr>
          </a:lstStyle>
          <a:p>
            <a:pPr>
              <a:defRPr/>
            </a:pPr>
            <a:fld id="{471D1A1C-BE28-4876-82B2-68B3CFAF16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566863" indent="-1566863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eaLnBrk="0" fontAlgn="base" hangingPunct="0">
        <a:spcBef>
          <a:spcPct val="20000"/>
        </a:spcBef>
        <a:spcAft>
          <a:spcPct val="0"/>
        </a:spcAft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1288" indent="-10445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6713" rtl="0" eaLnBrk="0" fontAlgn="base" hangingPunct="0">
        <a:spcBef>
          <a:spcPct val="20000"/>
        </a:spcBef>
        <a:spcAft>
          <a:spcPct val="0"/>
        </a:spcAft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emf"/><Relationship Id="rId28" Type="http://schemas.openxmlformats.org/officeDocument/2006/relationships/image" Target="../media/image26.png"/><Relationship Id="rId36" Type="http://schemas.openxmlformats.org/officeDocument/2006/relationships/image" Target="../media/image34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39984"/>
            <a:ext cx="2514600" cy="135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28596" y="509477"/>
            <a:ext cx="21279391" cy="245438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of analytical methods for the analysis of contaminants in sediment after electro-kinetic treatment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/>
          <a:p>
            <a:pPr eaLnBrk="1" hangingPunct="1"/>
            <a:endParaRPr lang="en-US" altLang="fr-FR" sz="146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4" y="1769485"/>
            <a:ext cx="2514600" cy="1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nsérer le logo 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212" y="276770"/>
            <a:ext cx="1438269" cy="14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aboratoire-ondes-co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32" y="418919"/>
            <a:ext cx="1328009" cy="13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469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5" y="1906498"/>
            <a:ext cx="1742585" cy="10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文本框 1"/>
          <p:cNvSpPr txBox="1">
            <a:spLocks noChangeArrowheads="1"/>
          </p:cNvSpPr>
          <p:nvPr/>
        </p:nvSpPr>
        <p:spPr bwMode="auto">
          <a:xfrm>
            <a:off x="1075929" y="3040062"/>
            <a:ext cx="28571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fr-FR" sz="3800" b="1" dirty="0"/>
              <a:t>Y. Tian</a:t>
            </a:r>
            <a:r>
              <a:rPr lang="en-US" altLang="fr-FR" sz="3800" b="1" baseline="30000" dirty="0"/>
              <a:t>1,2</a:t>
            </a:r>
            <a:r>
              <a:rPr lang="en-US" altLang="fr-FR" sz="3800" b="1" dirty="0"/>
              <a:t>, A. Benamar</a:t>
            </a:r>
            <a:r>
              <a:rPr lang="en-US" altLang="fr-FR" sz="3800" b="1" baseline="30000" dirty="0"/>
              <a:t>2</a:t>
            </a:r>
            <a:r>
              <a:rPr lang="en-US" altLang="fr-FR" sz="3800" b="1" dirty="0"/>
              <a:t>, C. Boulangé-Lecomte</a:t>
            </a:r>
            <a:r>
              <a:rPr lang="en-US" altLang="fr-FR" sz="3800" b="1" baseline="30000" dirty="0"/>
              <a:t>3</a:t>
            </a:r>
            <a:r>
              <a:rPr lang="en-US" altLang="fr-FR" sz="3800" b="1" dirty="0"/>
              <a:t>, F. </a:t>
            </a:r>
            <a:r>
              <a:rPr lang="en-US" altLang="fr-FR" sz="3800" b="1" dirty="0" smtClean="0"/>
              <a:t>Portet-Koltalo</a:t>
            </a:r>
            <a:r>
              <a:rPr lang="en-US" altLang="fr-FR" sz="3800" b="1" baseline="30000" dirty="0" smtClean="0"/>
              <a:t>1</a:t>
            </a:r>
            <a:endParaRPr lang="en-US" altLang="fr-FR" sz="3800" b="1" dirty="0"/>
          </a:p>
          <a:p>
            <a:pPr eaLnBrk="1" hangingPunct="1"/>
            <a:r>
              <a:rPr lang="en-US" altLang="fr-FR" sz="2400" dirty="0"/>
              <a:t>1  </a:t>
            </a:r>
            <a:r>
              <a:rPr lang="en-US" altLang="fr-FR" sz="2400" dirty="0" err="1"/>
              <a:t>Laboratoire</a:t>
            </a:r>
            <a:r>
              <a:rPr lang="en-US" altLang="fr-FR" sz="2400" dirty="0"/>
              <a:t> </a:t>
            </a:r>
            <a:r>
              <a:rPr lang="en-US" altLang="fr-FR" sz="2400" b="1" dirty="0"/>
              <a:t>COBRA</a:t>
            </a:r>
            <a:r>
              <a:rPr lang="en-US" altLang="fr-FR" sz="2400" dirty="0"/>
              <a:t> UMR CNRS 6014, </a:t>
            </a:r>
            <a:r>
              <a:rPr lang="en-US" altLang="fr-FR" sz="2400" dirty="0" err="1"/>
              <a:t>Université</a:t>
            </a:r>
            <a:r>
              <a:rPr lang="en-US" altLang="fr-FR" sz="2400" dirty="0"/>
              <a:t> de Rouen, 55 rue Saint </a:t>
            </a:r>
            <a:r>
              <a:rPr lang="en-US" altLang="fr-FR" sz="2400" dirty="0" err="1"/>
              <a:t>Germain</a:t>
            </a:r>
            <a:r>
              <a:rPr lang="en-US" altLang="fr-FR" sz="2400" dirty="0"/>
              <a:t>, 27000 Evreux. </a:t>
            </a:r>
            <a:r>
              <a:rPr lang="en-US" altLang="fr-FR" sz="2400" dirty="0" smtClean="0"/>
              <a:t> 2   </a:t>
            </a:r>
            <a:r>
              <a:rPr lang="en-US" altLang="fr-FR" sz="2400" dirty="0" err="1"/>
              <a:t>Laboratoire</a:t>
            </a:r>
            <a:r>
              <a:rPr lang="en-US" altLang="fr-FR" sz="2400" dirty="0"/>
              <a:t> </a:t>
            </a:r>
            <a:r>
              <a:rPr lang="en-US" altLang="fr-FR" sz="2400" b="1" dirty="0"/>
              <a:t>LOMC</a:t>
            </a:r>
            <a:r>
              <a:rPr lang="en-US" altLang="fr-FR" sz="2400" dirty="0"/>
              <a:t> UMR CNRS 6294, </a:t>
            </a:r>
            <a:r>
              <a:rPr lang="en-US" altLang="fr-FR" sz="2400" dirty="0" err="1"/>
              <a:t>Université</a:t>
            </a:r>
            <a:r>
              <a:rPr lang="en-US" altLang="fr-FR" sz="2400" dirty="0"/>
              <a:t> du Havre, 53 rue </a:t>
            </a:r>
            <a:r>
              <a:rPr lang="en-US" altLang="fr-FR" sz="2400" dirty="0" err="1"/>
              <a:t>Prony</a:t>
            </a:r>
            <a:r>
              <a:rPr lang="en-US" altLang="fr-FR" sz="2400" dirty="0"/>
              <a:t>, 76058 le Havre. 3  </a:t>
            </a:r>
            <a:r>
              <a:rPr lang="en-US" altLang="fr-FR" sz="2400" dirty="0" err="1"/>
              <a:t>Laboratoire</a:t>
            </a:r>
            <a:r>
              <a:rPr lang="en-US" altLang="fr-FR" sz="2400" dirty="0"/>
              <a:t> </a:t>
            </a:r>
            <a:r>
              <a:rPr lang="en-US" altLang="fr-FR" sz="2400" b="1" dirty="0"/>
              <a:t>SEBIO</a:t>
            </a:r>
            <a:r>
              <a:rPr lang="en-US" altLang="fr-FR" sz="2400" dirty="0"/>
              <a:t> UMR I02,  </a:t>
            </a:r>
            <a:r>
              <a:rPr lang="en-US" altLang="fr-FR" sz="2400" dirty="0" err="1"/>
              <a:t>Université</a:t>
            </a:r>
            <a:r>
              <a:rPr lang="en-US" altLang="fr-FR" sz="2400" dirty="0"/>
              <a:t> du Havre, 25 rue Philippe </a:t>
            </a:r>
            <a:r>
              <a:rPr lang="en-US" altLang="fr-FR" sz="2400" dirty="0" err="1"/>
              <a:t>Lebon</a:t>
            </a:r>
            <a:r>
              <a:rPr lang="en-US" altLang="fr-FR" sz="2400" dirty="0"/>
              <a:t>, CS 80540, 76058 Le Havre </a:t>
            </a:r>
          </a:p>
          <a:p>
            <a:pPr eaLnBrk="1" hangingPunct="1"/>
            <a:endParaRPr lang="en-US" altLang="fr-FR" sz="2400" dirty="0"/>
          </a:p>
        </p:txBody>
      </p:sp>
      <p:pic>
        <p:nvPicPr>
          <p:cNvPr id="2058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987" y="239984"/>
            <a:ext cx="2212636" cy="116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4200958" y="781893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a:rPr>
              <a:t>MSPD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4215" y="4882450"/>
            <a:ext cx="18873788" cy="8082807"/>
            <a:chOff x="164215" y="4882450"/>
            <a:chExt cx="18873788" cy="8082807"/>
          </a:xfrm>
        </p:grpSpPr>
        <p:grpSp>
          <p:nvGrpSpPr>
            <p:cNvPr id="8" name="组合 7"/>
            <p:cNvGrpSpPr/>
            <p:nvPr/>
          </p:nvGrpSpPr>
          <p:grpSpPr>
            <a:xfrm>
              <a:off x="164215" y="5414346"/>
              <a:ext cx="18873788" cy="7550911"/>
              <a:chOff x="128587" y="4893562"/>
              <a:chExt cx="18873788" cy="7550911"/>
            </a:xfrm>
          </p:grpSpPr>
          <p:sp>
            <p:nvSpPr>
              <p:cNvPr id="3" name="圆角矩形 2"/>
              <p:cNvSpPr/>
              <p:nvPr/>
            </p:nvSpPr>
            <p:spPr bwMode="auto">
              <a:xfrm>
                <a:off x="128587" y="4893562"/>
                <a:ext cx="18873788" cy="754856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numCol="2">
                <a:normAutofit/>
              </a:bodyPr>
              <a:lstStyle/>
              <a:p>
                <a:pPr algn="ctr" defTabSz="4176713" eaLnBrk="1" hangingPunct="1">
                  <a:defRPr/>
                </a:pPr>
                <a:endParaRPr lang="en-US" sz="4000" b="1" dirty="0" smtClean="0"/>
              </a:p>
              <a:p>
                <a:pPr marL="685800" indent="-685800" defTabSz="4176713" eaLnBrk="1" hangingPunct="1">
                  <a:buFont typeface="Wingdings" panose="05000000000000000000" pitchFamily="2" charset="2"/>
                  <a:buChar char="v"/>
                  <a:defRPr/>
                </a:pPr>
                <a:r>
                  <a:rPr lang="en-US" sz="3200" dirty="0" smtClean="0"/>
                  <a:t>Many organic pollutants such as </a:t>
                </a:r>
                <a:r>
                  <a:rPr lang="en-US" sz="3200" b="1" dirty="0" smtClean="0">
                    <a:solidFill>
                      <a:schemeClr val="accent3">
                        <a:lumMod val="95000"/>
                      </a:schemeClr>
                    </a:solidFill>
                  </a:rPr>
                  <a:t>PAHs</a:t>
                </a:r>
                <a:r>
                  <a:rPr lang="en-US" sz="3200" dirty="0" smtClean="0"/>
                  <a:t> and </a:t>
                </a:r>
                <a:r>
                  <a:rPr lang="en-US" sz="3200" b="1" dirty="0" smtClean="0">
                    <a:solidFill>
                      <a:schemeClr val="accent3">
                        <a:lumMod val="95000"/>
                      </a:schemeClr>
                    </a:solidFill>
                  </a:rPr>
                  <a:t>PCBs</a:t>
                </a:r>
                <a:r>
                  <a:rPr lang="en-US" sz="3200" dirty="0" smtClean="0"/>
                  <a:t> and </a:t>
                </a:r>
                <a:r>
                  <a:rPr lang="en-US" sz="3200" b="1" dirty="0" smtClean="0">
                    <a:solidFill>
                      <a:schemeClr val="accent3">
                        <a:lumMod val="95000"/>
                      </a:schemeClr>
                    </a:solidFill>
                  </a:rPr>
                  <a:t>metal contaminants </a:t>
                </a:r>
                <a:r>
                  <a:rPr lang="en-US" sz="3200" dirty="0" smtClean="0"/>
                  <a:t>are accumulated in the sediment </a:t>
                </a:r>
              </a:p>
              <a:p>
                <a:pPr marL="685800" indent="-685800" defTabSz="4176713" eaLnBrk="1" hangingPunct="1">
                  <a:buFont typeface="Wingdings" panose="05000000000000000000" pitchFamily="2" charset="2"/>
                  <a:buChar char="v"/>
                  <a:defRPr/>
                </a:pPr>
                <a:r>
                  <a:rPr lang="en-US" sz="3600" b="1" dirty="0" smtClean="0"/>
                  <a:t>Consequences: </a:t>
                </a:r>
              </a:p>
              <a:p>
                <a:pPr marL="1028700" lvl="1" indent="-571500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sz="3200" dirty="0" smtClean="0"/>
                  <a:t>Damaging </a:t>
                </a:r>
                <a:r>
                  <a:rPr lang="en-US" altLang="zh-CN" sz="3200" dirty="0" smtClean="0"/>
                  <a:t>a</a:t>
                </a:r>
                <a:r>
                  <a:rPr lang="en-US" sz="3200" dirty="0" smtClean="0"/>
                  <a:t>quatic ecosystems</a:t>
                </a:r>
              </a:p>
              <a:p>
                <a:pPr marL="1028700" lvl="1" indent="-571500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altLang="zh-CN" sz="3200" dirty="0" smtClean="0"/>
                  <a:t>Toxic for life including human-beings </a:t>
                </a:r>
              </a:p>
              <a:p>
                <a:pPr marL="571500" indent="-571500" defTabSz="4176713" eaLnBrk="1" hangingPunct="1">
                  <a:buFont typeface="Wingdings" panose="05000000000000000000" pitchFamily="2" charset="2"/>
                  <a:buChar char="v"/>
                  <a:defRPr/>
                </a:pPr>
                <a:r>
                  <a:rPr lang="en-US" sz="3600" b="1" dirty="0" smtClean="0"/>
                  <a:t>Aims of researches:</a:t>
                </a:r>
              </a:p>
              <a:p>
                <a:pPr marL="1028700" lvl="1" indent="-571500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sz="3200" dirty="0" smtClean="0"/>
                  <a:t>Develop </a:t>
                </a:r>
                <a:r>
                  <a:rPr lang="en-US" altLang="zh-CN" sz="3200" dirty="0" smtClean="0">
                    <a:solidFill>
                      <a:schemeClr val="bg1"/>
                    </a:solidFill>
                  </a:rPr>
                  <a:t>extraction and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analytical methods </a:t>
                </a:r>
                <a:r>
                  <a:rPr lang="en-US" sz="3200" dirty="0" smtClean="0"/>
                  <a:t>for these pollutants and their metabolites</a:t>
                </a:r>
              </a:p>
              <a:p>
                <a:pPr marL="1028700" lvl="1" indent="-571500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sz="3200" dirty="0" smtClean="0"/>
                  <a:t>Using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electro-kinetic (EK) method </a:t>
                </a:r>
                <a:r>
                  <a:rPr lang="en-US" sz="3200" dirty="0" smtClean="0"/>
                  <a:t>for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reducing</a:t>
                </a:r>
                <a:r>
                  <a:rPr lang="en-US" sz="3200" dirty="0" smtClean="0"/>
                  <a:t> their quantities in sediment</a:t>
                </a:r>
              </a:p>
              <a:p>
                <a:pPr lvl="1" defTabSz="4176713" eaLnBrk="1" hangingPunct="1">
                  <a:defRPr/>
                </a:pPr>
                <a:r>
                  <a:rPr lang="en-US" sz="3200" dirty="0" smtClean="0"/>
                  <a:t> </a:t>
                </a:r>
              </a:p>
              <a:p>
                <a:pPr lvl="1" defTabSz="4176713" eaLnBrk="1" hangingPunct="1">
                  <a:defRPr/>
                </a:pPr>
                <a:endParaRPr lang="en-US" sz="3200" dirty="0" smtClean="0"/>
              </a:p>
              <a:p>
                <a:pPr marL="725488" lvl="1" indent="-284163" defTabSz="4176713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sz="3200" dirty="0" smtClean="0"/>
                  <a:t> Organic pollutants:</a:t>
                </a:r>
              </a:p>
              <a:p>
                <a:pPr marL="725488" lvl="2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sz="3200" dirty="0" smtClean="0"/>
                  <a:t>16 polycyclic aromatic hydrocarbons (PAHs)</a:t>
                </a:r>
              </a:p>
              <a:p>
                <a:pPr marL="725488" lvl="2" defTabSz="4176713" eaLnBrk="1" hangingPunct="1">
                  <a:defRPr/>
                </a:pPr>
                <a:r>
                  <a:rPr lang="en-US" sz="2800" i="1" dirty="0" smtClean="0"/>
                  <a:t>2 rings                3 rings             … 5 rings</a:t>
                </a:r>
              </a:p>
              <a:p>
                <a:pPr marL="725488" lvl="2" defTabSz="4176713" eaLnBrk="1" hangingPunct="1">
                  <a:defRPr/>
                </a:pPr>
                <a:r>
                  <a:rPr lang="en-US" sz="3200" dirty="0" smtClean="0"/>
                  <a:t>naphthalene   </a:t>
                </a:r>
                <a:r>
                  <a:rPr lang="en-US" sz="3200" dirty="0" err="1" smtClean="0"/>
                  <a:t>phenanthrene</a:t>
                </a: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benzo</a:t>
                </a:r>
                <a:r>
                  <a:rPr lang="en-US" sz="3200" dirty="0" smtClean="0"/>
                  <a:t>[a]</a:t>
                </a:r>
                <a:r>
                  <a:rPr lang="en-US" sz="3200" dirty="0" err="1" smtClean="0"/>
                  <a:t>pyrene</a:t>
                </a:r>
                <a:endParaRPr lang="en-US" sz="3200" dirty="0" smtClean="0"/>
              </a:p>
              <a:p>
                <a:pPr marL="725488" lvl="2" indent="-284163" defTabSz="4176713" eaLnBrk="1" hangingPunct="1">
                  <a:defRPr/>
                </a:pPr>
                <a:endParaRPr lang="en-US" sz="3200" dirty="0" smtClean="0"/>
              </a:p>
              <a:p>
                <a:pPr marL="725488" lvl="2" indent="-284163" defTabSz="4176713" eaLnBrk="1" hangingPunct="1">
                  <a:defRPr/>
                </a:pPr>
                <a:endParaRPr lang="en-US" sz="3200" dirty="0" smtClean="0"/>
              </a:p>
              <a:p>
                <a:pPr marL="725488" lvl="2" defTabSz="4176713" eaLnBrk="1" hangingPunct="1">
                  <a:buFont typeface="Courier New" panose="02070309020205020404" pitchFamily="49" charset="0"/>
                  <a:buChar char="o"/>
                  <a:defRPr/>
                </a:pPr>
                <a:r>
                  <a:rPr lang="en-US" sz="3200" dirty="0" smtClean="0"/>
                  <a:t> 7 Polychlorinated biphenyls (PCBs)</a:t>
                </a:r>
              </a:p>
              <a:p>
                <a:pPr marL="725488" lvl="2" indent="-284163" defTabSz="4176713" eaLnBrk="1" hangingPunct="1">
                  <a:defRPr/>
                </a:pPr>
                <a:endParaRPr lang="en-US" sz="3200" dirty="0" smtClean="0"/>
              </a:p>
              <a:p>
                <a:pPr marL="1200150" lvl="1" indent="-742950" defTabSz="4176713" eaLnBrk="1" hangingPunct="1">
                  <a:buFont typeface="Wingdings" panose="05000000000000000000" pitchFamily="2" charset="2"/>
                  <a:buChar char="Ø"/>
                  <a:defRPr/>
                </a:pPr>
                <a:endParaRPr lang="en-US" sz="3200" dirty="0" smtClean="0"/>
              </a:p>
              <a:p>
                <a:pPr marL="898525" lvl="1" indent="-361950" defTabSz="4176713" eaLnBrk="1" hangingPunct="1">
                  <a:buFont typeface="Wingdings" panose="05000000000000000000" pitchFamily="2" charset="2"/>
                  <a:buChar char="Ø"/>
                  <a:defRPr/>
                </a:pPr>
                <a:r>
                  <a:rPr lang="en-US" sz="3200" dirty="0" smtClean="0"/>
                  <a:t> Inorganics: metal contaminants</a:t>
                </a:r>
              </a:p>
              <a:p>
                <a:pPr lvl="1" defTabSz="4176713" eaLnBrk="1" hangingPunct="1">
                  <a:defRPr/>
                </a:pPr>
                <a:endParaRPr lang="en-US" sz="3200" dirty="0" smtClean="0"/>
              </a:p>
              <a:p>
                <a:pPr lvl="1" defTabSz="4176713" eaLnBrk="1" hangingPunct="1">
                  <a:defRPr/>
                </a:pPr>
                <a:endParaRPr lang="en-US" sz="3200" dirty="0" smtClean="0"/>
              </a:p>
              <a:p>
                <a:pPr lvl="1" defTabSz="4176713" eaLnBrk="1" hangingPunct="1">
                  <a:defRPr/>
                </a:pPr>
                <a:endParaRPr lang="en-US" sz="3200" dirty="0"/>
              </a:p>
            </p:txBody>
          </p:sp>
          <p:pic>
            <p:nvPicPr>
              <p:cNvPr id="2063" name="图片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5374" y="9165340"/>
                <a:ext cx="2554284" cy="114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图片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4465" y="10778565"/>
                <a:ext cx="1660925" cy="1660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图片 1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1309" y="10714650"/>
                <a:ext cx="1675211" cy="1675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图片 1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0466" y="10707994"/>
                <a:ext cx="1680713" cy="1680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图片 1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16221" y="10707994"/>
                <a:ext cx="1736473" cy="1736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图片 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01177" y="10721988"/>
                <a:ext cx="1717499" cy="1717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圆角矩形 14"/>
            <p:cNvSpPr/>
            <p:nvPr/>
          </p:nvSpPr>
          <p:spPr bwMode="auto">
            <a:xfrm>
              <a:off x="1833972" y="4882450"/>
              <a:ext cx="4800600" cy="1022257"/>
            </a:xfrm>
            <a:prstGeom prst="roundRect">
              <a:avLst/>
            </a:prstGeom>
            <a:solidFill>
              <a:srgbClr val="E5F17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176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</a:rPr>
                <a:t>Introduction</a:t>
              </a:r>
              <a:endPara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9161607" y="5411297"/>
            <a:ext cx="11044458" cy="7554659"/>
            <a:chOff x="19146666" y="4884835"/>
            <a:chExt cx="11044458" cy="7554659"/>
          </a:xfrm>
          <a:gradFill flip="none" rotWithShape="1">
            <a:gsLst>
              <a:gs pos="0">
                <a:srgbClr val="CA90D4">
                  <a:tint val="66000"/>
                  <a:satMod val="160000"/>
                </a:srgbClr>
              </a:gs>
              <a:gs pos="50000">
                <a:srgbClr val="CA90D4">
                  <a:tint val="44500"/>
                  <a:satMod val="160000"/>
                </a:srgbClr>
              </a:gs>
              <a:gs pos="100000">
                <a:srgbClr val="CA90D4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7" name="圆角矩形 6"/>
            <p:cNvSpPr/>
            <p:nvPr/>
          </p:nvSpPr>
          <p:spPr bwMode="auto">
            <a:xfrm>
              <a:off x="19146666" y="4884835"/>
              <a:ext cx="10961505" cy="7554659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3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 defTabSz="4176713" eaLnBrk="1" hangingPunct="1"/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4176713" eaLnBrk="1" hangingPunct="1"/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4176713" eaLnBrk="1" hangingPunct="1"/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4176713" eaLnBrk="1" hangingPunct="1"/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4176713" eaLnBrk="1" hangingPunct="1"/>
              <a:endPara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4176713" eaLnBrk="1" hangingPunct="1"/>
              <a:endParaRPr lang="en-US" sz="40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296629" y="9670778"/>
              <a:ext cx="3651179" cy="2139222"/>
            </a:xfrm>
            <a:prstGeom prst="rect">
              <a:avLst/>
            </a:prstGeom>
            <a:grpFill/>
          </p:spPr>
        </p:pic>
        <p:pic>
          <p:nvPicPr>
            <p:cNvPr id="27" name="Picture 7" descr="mars6_featur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6550" y="10626033"/>
              <a:ext cx="1881733" cy="17549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icp_aes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363" y="6397632"/>
              <a:ext cx="2836139" cy="18907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548765" y="8297988"/>
              <a:ext cx="2223399" cy="2045527"/>
            </a:xfrm>
            <a:prstGeom prst="rect">
              <a:avLst/>
            </a:prstGeom>
            <a:grpFill/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814014" y="10633599"/>
              <a:ext cx="1734751" cy="1470408"/>
            </a:xfrm>
            <a:prstGeom prst="rect">
              <a:avLst/>
            </a:prstGeom>
            <a:grpFill/>
          </p:spPr>
        </p:pic>
        <p:sp>
          <p:nvSpPr>
            <p:cNvPr id="14" name="文本框 13"/>
            <p:cNvSpPr txBox="1"/>
            <p:nvPr/>
          </p:nvSpPr>
          <p:spPr>
            <a:xfrm>
              <a:off x="19296629" y="5903016"/>
              <a:ext cx="357187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Harbor dredged sediments</a:t>
              </a:r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296629" y="9138535"/>
              <a:ext cx="654469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Electro-kinetic treatment</a:t>
              </a:r>
              <a:endParaRPr lang="en-US" sz="24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298581" y="5825915"/>
              <a:ext cx="3754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Extraction methods</a:t>
              </a:r>
              <a:endParaRPr lang="en-US" sz="14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770616" y="5831559"/>
              <a:ext cx="261481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Analytic methods</a:t>
              </a:r>
              <a:endParaRPr lang="en-US" sz="24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7636839" y="6364681"/>
              <a:ext cx="2406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ICP-AES for metals</a:t>
              </a:r>
              <a:endParaRPr lang="en-US" sz="20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099700" y="8279973"/>
              <a:ext cx="3091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GC-MS for PAHs and PCBs </a:t>
              </a:r>
              <a:endParaRPr lang="en-US" sz="1800" dirty="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877559" y="10300359"/>
              <a:ext cx="1815038" cy="2406046"/>
            </a:xfrm>
            <a:prstGeom prst="rect">
              <a:avLst/>
            </a:prstGeom>
            <a:grpFill/>
          </p:spPr>
        </p:pic>
        <p:sp>
          <p:nvSpPr>
            <p:cNvPr id="23" name="文本框 22"/>
            <p:cNvSpPr txBox="1"/>
            <p:nvPr/>
          </p:nvSpPr>
          <p:spPr>
            <a:xfrm>
              <a:off x="26879083" y="10308914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HPLC-Flu/UV for metabolites</a:t>
              </a:r>
              <a:endParaRPr lang="en-US" sz="1800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992246" y="6421668"/>
              <a:ext cx="3420925" cy="3662336"/>
            </a:xfrm>
            <a:prstGeom prst="rect">
              <a:avLst/>
            </a:prstGeom>
            <a:grpFill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4614" y="6289539"/>
              <a:ext cx="2547112" cy="2479235"/>
            </a:xfrm>
            <a:prstGeom prst="rect">
              <a:avLst/>
            </a:prstGeom>
            <a:grpFill/>
          </p:spPr>
        </p:pic>
      </p:grpSp>
      <p:sp>
        <p:nvSpPr>
          <p:cNvPr id="44" name="圆角矩形 43"/>
          <p:cNvSpPr/>
          <p:nvPr/>
        </p:nvSpPr>
        <p:spPr bwMode="auto">
          <a:xfrm>
            <a:off x="20670338" y="4914098"/>
            <a:ext cx="7129681" cy="990608"/>
          </a:xfrm>
          <a:prstGeom prst="roundRect">
            <a:avLst/>
          </a:prstGeom>
          <a:solidFill>
            <a:srgbClr val="9F97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176713" eaLnBrk="1" hangingPunct="1"/>
            <a:r>
              <a:rPr lang="en-US" sz="4800" b="1" dirty="0" smtClean="0">
                <a:effectLst>
                  <a:glow rad="127000">
                    <a:schemeClr val="bg1"/>
                  </a:glow>
                </a:effectLst>
              </a:rPr>
              <a:t>Materials </a:t>
            </a:r>
            <a:r>
              <a:rPr lang="en-US" sz="4800" b="1" dirty="0">
                <a:effectLst>
                  <a:glow rad="127000">
                    <a:schemeClr val="bg1"/>
                  </a:glow>
                </a:effectLst>
              </a:rPr>
              <a:t>&amp; Methods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149275" y="13833711"/>
            <a:ext cx="29893992" cy="2334395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numCol="2">
            <a:normAutofit/>
          </a:bodyPr>
          <a:lstStyle/>
          <a:p>
            <a:pPr algn="ctr" defTabSz="4176713" eaLnBrk="1" hangingPunct="1"/>
            <a:endParaRPr lang="en-US" sz="4000" b="1" dirty="0"/>
          </a:p>
        </p:txBody>
      </p:sp>
      <p:sp>
        <p:nvSpPr>
          <p:cNvPr id="30" name="圆角矩形 29"/>
          <p:cNvSpPr/>
          <p:nvPr/>
        </p:nvSpPr>
        <p:spPr bwMode="auto">
          <a:xfrm>
            <a:off x="9684941" y="13162298"/>
            <a:ext cx="11353799" cy="1236331"/>
          </a:xfrm>
          <a:prstGeom prst="roundRect">
            <a:avLst/>
          </a:prstGeom>
          <a:solidFill>
            <a:srgbClr val="F6CF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Results and discussions </a:t>
            </a:r>
            <a:endParaRPr lang="en-US" sz="6000" b="1" dirty="0">
              <a:effectLst>
                <a:glow rad="127000">
                  <a:schemeClr val="bg1"/>
                </a:glow>
              </a:effectLst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84205" y="14993553"/>
            <a:ext cx="8268406" cy="7696317"/>
            <a:chOff x="1184205" y="14993553"/>
            <a:chExt cx="8268406" cy="7696317"/>
          </a:xfrm>
        </p:grpSpPr>
        <p:grpSp>
          <p:nvGrpSpPr>
            <p:cNvPr id="2079" name="组合 2078"/>
            <p:cNvGrpSpPr/>
            <p:nvPr/>
          </p:nvGrpSpPr>
          <p:grpSpPr>
            <a:xfrm>
              <a:off x="1184205" y="15702089"/>
              <a:ext cx="8268406" cy="6987781"/>
              <a:chOff x="1073870" y="16111749"/>
              <a:chExt cx="7411464" cy="666411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4438" y="16111749"/>
                <a:ext cx="7410896" cy="3585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870" y="19670082"/>
                <a:ext cx="7388549" cy="3105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文本框 2058"/>
            <p:cNvSpPr txBox="1"/>
            <p:nvPr/>
          </p:nvSpPr>
          <p:spPr>
            <a:xfrm>
              <a:off x="1655742" y="14993553"/>
              <a:ext cx="7010400" cy="58477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GC-MS analysis of PAHs and PCBs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073" name="文本框 2072"/>
          <p:cNvSpPr txBox="1"/>
          <p:nvPr/>
        </p:nvSpPr>
        <p:spPr>
          <a:xfrm>
            <a:off x="24267520" y="8151025"/>
            <a:ext cx="104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MSPD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5221452" y="10756598"/>
            <a:ext cx="104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Soxhlet</a:t>
            </a:r>
            <a:endParaRPr lang="en-US" sz="1800" dirty="0"/>
          </a:p>
        </p:txBody>
      </p:sp>
      <p:sp>
        <p:nvSpPr>
          <p:cNvPr id="72" name="文本框 71"/>
          <p:cNvSpPr txBox="1"/>
          <p:nvPr/>
        </p:nvSpPr>
        <p:spPr>
          <a:xfrm>
            <a:off x="23108473" y="10756598"/>
            <a:ext cx="169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MAE </a:t>
            </a:r>
            <a:r>
              <a:rPr lang="en-US" sz="1400" dirty="0" smtClean="0"/>
              <a:t>Microwaves</a:t>
            </a:r>
            <a:endParaRPr lang="en-US" sz="1400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184205" y="23174214"/>
            <a:ext cx="8268406" cy="12889016"/>
            <a:chOff x="1184205" y="23174214"/>
            <a:chExt cx="8268406" cy="12889016"/>
          </a:xfrm>
        </p:grpSpPr>
        <p:sp>
          <p:nvSpPr>
            <p:cNvPr id="55" name="文本框 54"/>
            <p:cNvSpPr txBox="1"/>
            <p:nvPr/>
          </p:nvSpPr>
          <p:spPr>
            <a:xfrm>
              <a:off x="1729860" y="23174214"/>
              <a:ext cx="7010400" cy="58477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Extraction of soil organic pollutants  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075" name="组合 2074"/>
            <p:cNvGrpSpPr/>
            <p:nvPr/>
          </p:nvGrpSpPr>
          <p:grpSpPr>
            <a:xfrm>
              <a:off x="1184205" y="23941527"/>
              <a:ext cx="8268406" cy="12121703"/>
              <a:chOff x="1100857" y="24459706"/>
              <a:chExt cx="8268406" cy="12121703"/>
            </a:xfrm>
          </p:grpSpPr>
          <p:grpSp>
            <p:nvGrpSpPr>
              <p:cNvPr id="2078" name="组合 2077"/>
              <p:cNvGrpSpPr/>
              <p:nvPr/>
            </p:nvGrpSpPr>
            <p:grpSpPr>
              <a:xfrm>
                <a:off x="1100857" y="24459706"/>
                <a:ext cx="8242840" cy="9341175"/>
                <a:chOff x="1100857" y="23747758"/>
                <a:chExt cx="7334999" cy="9341175"/>
              </a:xfrm>
            </p:grpSpPr>
            <p:pic>
              <p:nvPicPr>
                <p:cNvPr id="2076" name="图片 2075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0857" y="28533028"/>
                  <a:ext cx="7334999" cy="4555905"/>
                </a:xfrm>
                <a:prstGeom prst="rect">
                  <a:avLst/>
                </a:prstGeom>
              </p:spPr>
            </p:pic>
            <p:pic>
              <p:nvPicPr>
                <p:cNvPr id="2077" name="图片 2076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0858" y="23747758"/>
                  <a:ext cx="7334998" cy="4785270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 bwMode="auto">
              <a:xfrm>
                <a:off x="1100857" y="33800881"/>
                <a:ext cx="8268406" cy="2780528"/>
              </a:xfrm>
              <a:prstGeom prst="roundRect">
                <a:avLst/>
              </a:prstGeom>
              <a:solidFill>
                <a:srgbClr val="E9FDA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2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MAE (microwave) is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more efficient </a:t>
                </a:r>
                <a:r>
                  <a:rPr lang="en-US" sz="32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and </a:t>
                </a:r>
                <a:r>
                  <a:rPr lang="en-US" sz="3200" dirty="0" smtClean="0">
                    <a:solidFill>
                      <a:srgbClr val="00B0F0"/>
                    </a:solidFill>
                  </a:rPr>
                  <a:t>faster</a:t>
                </a:r>
                <a:r>
                  <a:rPr lang="en-US" sz="32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than the traditional </a:t>
                </a:r>
                <a:r>
                  <a:rPr lang="en-US" sz="3200" dirty="0" err="1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Soxhlet</a:t>
                </a:r>
                <a:r>
                  <a:rPr lang="en-US" sz="32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method.</a:t>
                </a: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65000"/>
                        <a:lumOff val="35000"/>
                      </a:schemeClr>
                    </a:solidFill>
                    <a:effectLst/>
                  </a:rPr>
                  <a:t>Acetone/Toluene or </a:t>
                </a:r>
                <a:r>
                  <a:rPr lang="en-US" sz="32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CH</a:t>
                </a:r>
                <a:r>
                  <a:rPr lang="en-US" sz="3200" baseline="-250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en-US" sz="32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Cl</a:t>
                </a:r>
                <a:r>
                  <a:rPr lang="en-US" sz="3200" baseline="-250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en-US" sz="32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 =   </a:t>
                </a:r>
                <a:r>
                  <a:rPr lang="en-US" sz="3200" dirty="0">
                    <a:solidFill>
                      <a:srgbClr val="00B0F0"/>
                    </a:solidFill>
                  </a:rPr>
                  <a:t>good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solidFill>
                      <a:schemeClr val="accent4">
                        <a:lumMod val="65000"/>
                        <a:lumOff val="35000"/>
                      </a:schemeClr>
                    </a:solidFill>
                    <a:effectLst/>
                  </a:rPr>
                  <a:t> extracting solvents  for </a:t>
                </a:r>
                <a:r>
                  <a:rPr kumimoji="0" lang="en-US" sz="3200" b="0" i="0" u="none" strike="noStrike" cap="none" normalizeH="0" dirty="0" err="1" smtClean="0">
                    <a:ln>
                      <a:noFill/>
                    </a:ln>
                    <a:solidFill>
                      <a:schemeClr val="accent4">
                        <a:lumMod val="65000"/>
                        <a:lumOff val="35000"/>
                      </a:schemeClr>
                    </a:solidFill>
                    <a:effectLst/>
                  </a:rPr>
                  <a:t>PAHs+PCBs</a:t>
                </a:r>
                <a:endParaRPr kumimoji="0" lang="en-US" sz="3200" b="0" i="0" u="none" strike="noStrike" cap="none" normalizeH="0" dirty="0" smtClean="0">
                  <a:ln>
                    <a:noFill/>
                  </a:ln>
                  <a:solidFill>
                    <a:schemeClr val="accent4">
                      <a:lumMod val="65000"/>
                      <a:lumOff val="35000"/>
                    </a:schemeClr>
                  </a:solidFill>
                  <a:effectLst/>
                </a:endParaRPr>
              </a:p>
            </p:txBody>
          </p:sp>
        </p:grpSp>
      </p:grpSp>
      <p:pic>
        <p:nvPicPr>
          <p:cNvPr id="2049" name="图片 204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651780" y="1812167"/>
            <a:ext cx="2240432" cy="149362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9325055" y="14993842"/>
            <a:ext cx="10904235" cy="14665072"/>
            <a:chOff x="9325055" y="14993842"/>
            <a:chExt cx="10904235" cy="14665072"/>
          </a:xfrm>
        </p:grpSpPr>
        <p:sp>
          <p:nvSpPr>
            <p:cNvPr id="60" name="文本框 59"/>
            <p:cNvSpPr txBox="1"/>
            <p:nvPr/>
          </p:nvSpPr>
          <p:spPr>
            <a:xfrm>
              <a:off x="9325055" y="14993842"/>
              <a:ext cx="10904235" cy="58477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Extraction of real sediment pollutants from </a:t>
              </a:r>
              <a:r>
                <a:rPr lang="en-US" sz="3200" dirty="0" err="1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Tancarville</a:t>
              </a:r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  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2074" name="组合 2073"/>
            <p:cNvGrpSpPr/>
            <p:nvPr/>
          </p:nvGrpSpPr>
          <p:grpSpPr>
            <a:xfrm>
              <a:off x="10124670" y="15702014"/>
              <a:ext cx="9292166" cy="13956900"/>
              <a:chOff x="9948327" y="16289026"/>
              <a:chExt cx="9292166" cy="13956900"/>
            </a:xfrm>
          </p:grpSpPr>
          <p:pic>
            <p:nvPicPr>
              <p:cNvPr id="2061" name="图片 2060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48327" y="16289026"/>
                <a:ext cx="9292166" cy="6439857"/>
              </a:xfrm>
              <a:prstGeom prst="rect">
                <a:avLst/>
              </a:prstGeom>
            </p:spPr>
          </p:pic>
          <p:pic>
            <p:nvPicPr>
              <p:cNvPr id="2048" name="图片 2047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961165" y="22666668"/>
                <a:ext cx="9279328" cy="5070299"/>
              </a:xfrm>
              <a:prstGeom prst="rect">
                <a:avLst/>
              </a:prstGeom>
            </p:spPr>
          </p:pic>
          <p:sp>
            <p:nvSpPr>
              <p:cNvPr id="65" name="圆角矩形 64"/>
              <p:cNvSpPr/>
              <p:nvPr/>
            </p:nvSpPr>
            <p:spPr bwMode="auto">
              <a:xfrm>
                <a:off x="9964359" y="27736968"/>
                <a:ext cx="9276134" cy="2508958"/>
              </a:xfrm>
              <a:prstGeom prst="roundRect">
                <a:avLst/>
              </a:prstGeom>
              <a:solidFill>
                <a:srgbClr val="E9FDA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err="1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Acenaphtalene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fluorene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and </a:t>
                </a:r>
                <a:r>
                  <a:rPr lang="en-US" sz="3600" dirty="0" err="1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anthracene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&gt; N1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GEODE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(&lt; N2), other PAHs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&lt; N1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PCBs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&lt; N1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Metals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&lt; N1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, but Cd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&gt; N2</a:t>
                </a:r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p:grpSp>
      </p:grpSp>
      <p:sp>
        <p:nvSpPr>
          <p:cNvPr id="2071" name="文本框 2070"/>
          <p:cNvSpPr txBox="1"/>
          <p:nvPr/>
        </p:nvSpPr>
        <p:spPr>
          <a:xfrm>
            <a:off x="26206346" y="21416366"/>
            <a:ext cx="24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Hexane/Acetone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0087472" y="14999215"/>
            <a:ext cx="9014944" cy="18338338"/>
            <a:chOff x="20087472" y="14999215"/>
            <a:chExt cx="9014944" cy="18338338"/>
          </a:xfrm>
        </p:grpSpPr>
        <p:sp>
          <p:nvSpPr>
            <p:cNvPr id="66" name="文本框 65"/>
            <p:cNvSpPr txBox="1"/>
            <p:nvPr/>
          </p:nvSpPr>
          <p:spPr>
            <a:xfrm>
              <a:off x="20087472" y="14999215"/>
              <a:ext cx="9014944" cy="584775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rPr>
                <a:t>MSPD: matrix solid phase dispersive extraction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0087472" y="15702014"/>
              <a:ext cx="9014944" cy="17635539"/>
              <a:chOff x="19849555" y="16322341"/>
              <a:chExt cx="9014944" cy="17635539"/>
            </a:xfrm>
          </p:grpSpPr>
          <p:sp>
            <p:nvSpPr>
              <p:cNvPr id="2051" name="圆角矩形 2050"/>
              <p:cNvSpPr/>
              <p:nvPr/>
            </p:nvSpPr>
            <p:spPr bwMode="auto">
              <a:xfrm>
                <a:off x="19849555" y="29488995"/>
                <a:ext cx="9004759" cy="4468885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Hexane/Acetone 50/50: </a:t>
                </a:r>
                <a:r>
                  <a:rPr lang="en-US" sz="3600" dirty="0" smtClean="0">
                    <a:solidFill>
                      <a:srgbClr val="00B0F0"/>
                    </a:solidFill>
                  </a:rPr>
                  <a:t>more </a:t>
                </a:r>
                <a:r>
                  <a:rPr lang="en-US" sz="3600" dirty="0">
                    <a:solidFill>
                      <a:srgbClr val="00B0F0"/>
                    </a:solidFill>
                  </a:rPr>
                  <a:t>efficient </a:t>
                </a:r>
                <a:endParaRPr lang="en-US" sz="3600" dirty="0" smtClean="0">
                  <a:solidFill>
                    <a:srgbClr val="00B0F0"/>
                  </a:solidFill>
                </a:endParaRP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Recovery of PAHs 60% 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&lt;71,4% 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with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MAE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)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 and PCBs 90% 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n-US" sz="2800" dirty="0">
                    <a:solidFill>
                      <a:srgbClr val="00B0F0"/>
                    </a:solidFill>
                  </a:rPr>
                  <a:t>&gt;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84.5 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with </a:t>
                </a:r>
                <a:r>
                  <a:rPr lang="en-US" sz="2800" dirty="0">
                    <a:solidFill>
                      <a:srgbClr val="00B0F0"/>
                    </a:solidFill>
                  </a:rPr>
                  <a:t>MAE</a:t>
                </a:r>
                <a:r>
                  <a:rPr lang="en-US" sz="28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)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Effect of solvent volume and combinations of dispersants = </a:t>
                </a:r>
                <a:r>
                  <a:rPr lang="en-US" sz="3600" dirty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not </a:t>
                </a: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significant</a:t>
                </a:r>
              </a:p>
              <a:p>
                <a:pPr marL="514350" indent="-514350" defTabSz="4176713" eaLnBrk="1" hangingPunct="1">
                  <a:buFont typeface="Wingdings" panose="05000000000000000000" pitchFamily="2" charset="2"/>
                  <a:buChar char="v"/>
                </a:pPr>
                <a:r>
                  <a:rPr lang="en-US" sz="3600" dirty="0" smtClean="0">
                    <a:solidFill>
                      <a:schemeClr val="accent4">
                        <a:lumMod val="65000"/>
                        <a:lumOff val="35000"/>
                      </a:schemeClr>
                    </a:solidFill>
                  </a:rPr>
                  <a:t>MSPD: simpler and faster than MAE</a:t>
                </a:r>
                <a:endParaRPr lang="en-US" sz="3600" dirty="0">
                  <a:solidFill>
                    <a:schemeClr val="accent4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2069" name="图片 2068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883188" y="16322341"/>
                <a:ext cx="8981311" cy="4339251"/>
              </a:xfrm>
              <a:prstGeom prst="rect">
                <a:avLst/>
              </a:prstGeom>
            </p:spPr>
          </p:pic>
          <p:pic>
            <p:nvPicPr>
              <p:cNvPr id="2070" name="图片 2069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76542" y="20559790"/>
                <a:ext cx="8981311" cy="4578272"/>
              </a:xfrm>
              <a:prstGeom prst="rect">
                <a:avLst/>
              </a:prstGeom>
            </p:spPr>
          </p:pic>
        </p:grpSp>
      </p:grpSp>
      <p:sp>
        <p:nvSpPr>
          <p:cNvPr id="35" name="圆角矩形 34"/>
          <p:cNvSpPr/>
          <p:nvPr/>
        </p:nvSpPr>
        <p:spPr bwMode="auto">
          <a:xfrm>
            <a:off x="149274" y="38181418"/>
            <a:ext cx="29908933" cy="4564665"/>
          </a:xfrm>
          <a:prstGeom prst="roundRect">
            <a:avLst/>
          </a:prstGeom>
          <a:solidFill>
            <a:srgbClr val="E9FDA1">
              <a:alpha val="9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numCol="2">
            <a:normAutofit/>
          </a:bodyPr>
          <a:lstStyle/>
          <a:p>
            <a:pPr algn="ctr" defTabSz="4176713" eaLnBrk="1" hangingPunct="1"/>
            <a:endParaRPr lang="en-US" sz="4000" b="1" dirty="0"/>
          </a:p>
          <a:p>
            <a:pPr algn="ctr" defTabSz="4176713" eaLnBrk="1" hangingPunct="1"/>
            <a:endParaRPr lang="en-US" sz="4000" b="1" dirty="0"/>
          </a:p>
          <a:p>
            <a:pPr algn="ctr" defTabSz="4176713" eaLnBrk="1" hangingPunct="1"/>
            <a:endParaRPr lang="en-US" sz="4000" b="1" dirty="0"/>
          </a:p>
          <a:p>
            <a:pPr algn="ctr" defTabSz="4176713" eaLnBrk="1" hangingPunct="1"/>
            <a:endParaRPr lang="en-US" sz="4000" b="1" dirty="0"/>
          </a:p>
          <a:p>
            <a:pPr algn="ctr" defTabSz="4176713" eaLnBrk="1" hangingPunct="1"/>
            <a:endParaRPr lang="en-US" sz="4000" b="1" dirty="0"/>
          </a:p>
        </p:txBody>
      </p:sp>
      <p:sp>
        <p:nvSpPr>
          <p:cNvPr id="36" name="圆角矩形 35"/>
          <p:cNvSpPr/>
          <p:nvPr/>
        </p:nvSpPr>
        <p:spPr bwMode="auto">
          <a:xfrm>
            <a:off x="4926955" y="37257243"/>
            <a:ext cx="6115335" cy="1022752"/>
          </a:xfrm>
          <a:prstGeom prst="roundRect">
            <a:avLst/>
          </a:prstGeom>
          <a:solidFill>
            <a:srgbClr val="FFB3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Conclusion</a:t>
            </a:r>
            <a:endParaRPr lang="en-US" sz="60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19236786" y="37257243"/>
            <a:ext cx="6115335" cy="1022752"/>
          </a:xfrm>
          <a:prstGeom prst="roundRect">
            <a:avLst/>
          </a:prstGeom>
          <a:solidFill>
            <a:srgbClr val="FFB3B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0" b="1" dirty="0" smtClean="0">
                <a:effectLst>
                  <a:glow rad="127000">
                    <a:schemeClr val="bg1"/>
                  </a:glow>
                </a:effectLst>
              </a:rPr>
              <a:t>Perspectives</a:t>
            </a:r>
            <a:endParaRPr lang="en-US" sz="60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35733" y="38531632"/>
            <a:ext cx="14201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4176713" eaLnBrk="1" hangingPunct="1">
              <a:buFont typeface="Wingdings" panose="05000000000000000000" pitchFamily="2" charset="2"/>
              <a:buChar char="ü"/>
            </a:pPr>
            <a:r>
              <a:rPr lang="en-US" sz="3600" dirty="0" smtClean="0"/>
              <a:t>GC-MS and ICP-AES are adapted to detect different pollutant families in sediment.</a:t>
            </a:r>
          </a:p>
          <a:p>
            <a:pPr marL="857250" indent="-857250" defTabSz="4176713" eaLnBrk="1" hangingPunct="1">
              <a:buFont typeface="Wingdings" panose="05000000000000000000" pitchFamily="2" charset="2"/>
              <a:buChar char="ü"/>
            </a:pPr>
            <a:r>
              <a:rPr lang="en-US" sz="3600" dirty="0" smtClean="0"/>
              <a:t>Extraction efficiency: MSPD &gt; MAE &gt; </a:t>
            </a:r>
            <a:r>
              <a:rPr lang="en-US" sz="3600" dirty="0" err="1" smtClean="0"/>
              <a:t>Soxhlet</a:t>
            </a:r>
            <a:r>
              <a:rPr lang="en-US" sz="3600" dirty="0" smtClean="0"/>
              <a:t>.</a:t>
            </a:r>
          </a:p>
          <a:p>
            <a:pPr marL="803275" defTabSz="4176713" eaLnBrk="1" hangingPunct="1"/>
            <a:r>
              <a:rPr lang="en-US" sz="3600" dirty="0" smtClean="0">
                <a:sym typeface="Wingdings"/>
              </a:rPr>
              <a:t> MSPD still needs optimization </a:t>
            </a:r>
            <a:r>
              <a:rPr lang="en-US" sz="3200" dirty="0" smtClean="0">
                <a:sym typeface="Wingdings"/>
              </a:rPr>
              <a:t>(</a:t>
            </a:r>
            <a:r>
              <a:rPr lang="en-US" altLang="zh-CN" sz="3200" dirty="0" smtClean="0"/>
              <a:t>necessary </a:t>
            </a:r>
            <a:r>
              <a:rPr lang="en-US" altLang="zh-CN" sz="3200" dirty="0"/>
              <a:t>to introduce </a:t>
            </a:r>
            <a:r>
              <a:rPr lang="en-US" altLang="zh-CN" sz="3200" dirty="0" smtClean="0"/>
              <a:t>surrogate </a:t>
            </a:r>
            <a:r>
              <a:rPr lang="en-US" altLang="zh-CN" sz="3200" dirty="0"/>
              <a:t>standards to correct </a:t>
            </a:r>
            <a:r>
              <a:rPr lang="en-US" altLang="zh-CN" sz="3200" dirty="0" smtClean="0"/>
              <a:t>results </a:t>
            </a:r>
            <a:r>
              <a:rPr lang="en-US" altLang="zh-CN" sz="3200" dirty="0"/>
              <a:t>related to poor reproducibility of </a:t>
            </a:r>
            <a:r>
              <a:rPr lang="en-US" altLang="zh-CN" sz="3200" dirty="0" smtClean="0"/>
              <a:t>flow-rates).</a:t>
            </a:r>
            <a:endParaRPr lang="en-US" sz="3200" dirty="0" smtClean="0"/>
          </a:p>
          <a:p>
            <a:pPr marL="857250" indent="-857250" defTabSz="4176713" eaLnBrk="1" hangingPunct="1">
              <a:buFont typeface="Wingdings" panose="05000000000000000000" pitchFamily="2" charset="2"/>
              <a:buChar char="ü"/>
            </a:pPr>
            <a:r>
              <a:rPr lang="en-US" sz="3600" dirty="0"/>
              <a:t>HPLC-UV </a:t>
            </a:r>
            <a:r>
              <a:rPr lang="en-US" sz="3600" dirty="0" smtClean="0"/>
              <a:t>not enough selective to </a:t>
            </a:r>
            <a:r>
              <a:rPr lang="en-US" sz="3600" dirty="0" err="1" smtClean="0"/>
              <a:t>analyse</a:t>
            </a:r>
            <a:r>
              <a:rPr lang="en-US" sz="3600" dirty="0" smtClean="0"/>
              <a:t> </a:t>
            </a:r>
            <a:r>
              <a:rPr lang="en-US" sz="3600" dirty="0"/>
              <a:t>PAHs </a:t>
            </a:r>
            <a:r>
              <a:rPr lang="en-US" sz="3600" dirty="0" smtClean="0"/>
              <a:t>metabolites </a:t>
            </a:r>
          </a:p>
          <a:p>
            <a:pPr marL="803275" defTabSz="4176713" eaLnBrk="1" hangingPunct="1"/>
            <a:r>
              <a:rPr lang="en-US" sz="3600" dirty="0" smtClean="0">
                <a:sym typeface="Wingdings"/>
              </a:rPr>
              <a:t> Coupling </a:t>
            </a:r>
            <a:r>
              <a:rPr lang="en-US" sz="3600" dirty="0" err="1" smtClean="0">
                <a:sym typeface="Wingdings"/>
              </a:rPr>
              <a:t>UV+fluorescence</a:t>
            </a:r>
            <a:r>
              <a:rPr lang="en-US" sz="3600" dirty="0" smtClean="0">
                <a:sym typeface="Wingdings"/>
              </a:rPr>
              <a:t> ? GC-MS after </a:t>
            </a:r>
            <a:r>
              <a:rPr lang="en-US" sz="3600" dirty="0" err="1" smtClean="0">
                <a:sym typeface="Wingdings"/>
              </a:rPr>
              <a:t>derivatization</a:t>
            </a:r>
            <a:r>
              <a:rPr lang="en-US" sz="3600" dirty="0" smtClean="0">
                <a:sym typeface="Wingdings"/>
              </a:rPr>
              <a:t>?</a:t>
            </a:r>
            <a:endParaRPr lang="en-US" sz="3600" dirty="0"/>
          </a:p>
          <a:p>
            <a:pPr defTabSz="4176713" eaLnBrk="1" hangingPunct="1"/>
            <a:endParaRPr lang="en-US" sz="3600" dirty="0" smtClean="0"/>
          </a:p>
          <a:p>
            <a:endParaRPr lang="en-US" sz="3600" dirty="0"/>
          </a:p>
        </p:txBody>
      </p:sp>
      <p:sp>
        <p:nvSpPr>
          <p:cNvPr id="42" name="文本框 41"/>
          <p:cNvSpPr txBox="1"/>
          <p:nvPr/>
        </p:nvSpPr>
        <p:spPr>
          <a:xfrm>
            <a:off x="15988947" y="38667558"/>
            <a:ext cx="1365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/>
              <a:t>Improving EK treatments using original additive mixtures: </a:t>
            </a:r>
            <a:r>
              <a:rPr lang="en-US" sz="3600" dirty="0" err="1" smtClean="0"/>
              <a:t>biosurfactants</a:t>
            </a:r>
            <a:r>
              <a:rPr lang="en-US" sz="3600" dirty="0" smtClean="0"/>
              <a:t> + citric acid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/>
              <a:t>Detect PAH metabolites (</a:t>
            </a:r>
            <a:r>
              <a:rPr lang="en-US" sz="3600" dirty="0" err="1" smtClean="0"/>
              <a:t>quinones</a:t>
            </a:r>
            <a:r>
              <a:rPr lang="en-US" sz="3600" dirty="0" smtClean="0"/>
              <a:t> + hydroxyl-) and reduced PCBs after EK treatment </a:t>
            </a:r>
            <a:r>
              <a:rPr lang="en-US" sz="3600" dirty="0" smtClean="0">
                <a:sym typeface="Wingdings"/>
              </a:rPr>
              <a:t> link with sediment toxicity?</a:t>
            </a: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/>
              <a:t>Microcosms tests to monitor natural dissipation of contaminants in </a:t>
            </a:r>
            <a:r>
              <a:rPr lang="en-US" sz="3600" dirty="0" err="1" smtClean="0"/>
              <a:t>Tancarville</a:t>
            </a:r>
            <a:r>
              <a:rPr lang="en-US" sz="3600" dirty="0" smtClean="0"/>
              <a:t> sediment (comparison with EK treatment efficiency)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10132009" y="29992061"/>
            <a:ext cx="17519772" cy="6934684"/>
            <a:chOff x="10132009" y="29992061"/>
            <a:chExt cx="17519772" cy="6934684"/>
          </a:xfrm>
        </p:grpSpPr>
        <p:sp>
          <p:nvSpPr>
            <p:cNvPr id="80" name="圆角矩形 79"/>
            <p:cNvSpPr/>
            <p:nvPr/>
          </p:nvSpPr>
          <p:spPr bwMode="auto">
            <a:xfrm>
              <a:off x="20087473" y="33471163"/>
              <a:ext cx="7564308" cy="338345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indent="-571500" defTabSz="4176713" eaLnBrk="1" hangingPunct="1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4 PAH </a:t>
              </a:r>
              <a:r>
                <a:rPr lang="en-US" sz="3600" dirty="0" err="1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quinones</a:t>
              </a: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 are </a:t>
              </a:r>
              <a:r>
                <a:rPr lang="en-US" sz="3600" dirty="0" smtClean="0">
                  <a:solidFill>
                    <a:srgbClr val="00B0F0"/>
                  </a:solidFill>
                </a:rPr>
                <a:t>separated</a:t>
              </a: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 by C18 RP column.</a:t>
              </a:r>
            </a:p>
            <a:p>
              <a:pPr marL="571500" indent="-571500" defTabSz="4176713" eaLnBrk="1" hangingPunct="1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Resolution is </a:t>
              </a:r>
              <a:r>
                <a:rPr lang="en-US" sz="3600" dirty="0">
                  <a:solidFill>
                    <a:srgbClr val="00B0F0"/>
                  </a:solidFill>
                </a:rPr>
                <a:t>good enough</a:t>
              </a: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pPr marL="571500" indent="-571500" defTabSz="4176713" eaLnBrk="1" hangingPunct="1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rgbClr val="FFC000"/>
                  </a:solidFill>
                </a:rPr>
                <a:t>Problem</a:t>
              </a:r>
              <a:r>
                <a:rPr lang="en-US" sz="36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: UV detection not enough selective </a:t>
              </a:r>
              <a:r>
                <a:rPr lang="en-US" sz="3200" dirty="0" smtClean="0">
                  <a:solidFill>
                    <a:schemeClr val="accent4">
                      <a:lumMod val="65000"/>
                      <a:lumOff val="35000"/>
                    </a:schemeClr>
                  </a:solidFill>
                </a:rPr>
                <a:t>(pics may coincide with other substances)</a:t>
              </a:r>
              <a:endParaRPr lang="en-US" sz="3200" dirty="0">
                <a:solidFill>
                  <a:schemeClr val="accent4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132009" y="29992061"/>
              <a:ext cx="9351377" cy="6934684"/>
              <a:chOff x="10132009" y="30174720"/>
              <a:chExt cx="9351377" cy="6934684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11252058" y="30174720"/>
                <a:ext cx="7010400" cy="584775"/>
              </a:xfrm>
              <a:prstGeom prst="rect">
                <a:avLst/>
              </a:prstGeom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HPLC-UV analysis for PAH </a:t>
                </a:r>
                <a:r>
                  <a:rPr lang="en-US" sz="3200" dirty="0" err="1" smtClean="0">
                    <a:solidFill>
                      <a:schemeClr val="bg1">
                        <a:lumMod val="95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</a:rPr>
                  <a:t>quinones</a:t>
                </a: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pic>
            <p:nvPicPr>
              <p:cNvPr id="2062" name="图片 2061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508" y="34705033"/>
                <a:ext cx="4958763" cy="2404371"/>
              </a:xfrm>
              <a:prstGeom prst="rect">
                <a:avLst/>
              </a:prstGeom>
            </p:spPr>
          </p:pic>
          <p:pic>
            <p:nvPicPr>
              <p:cNvPr id="2060" name="图片 2059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00837" y="34691673"/>
                <a:ext cx="4344573" cy="2417731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2009" y="30835691"/>
                <a:ext cx="9351377" cy="4048798"/>
              </a:xfrm>
              <a:prstGeom prst="rect">
                <a:avLst/>
              </a:prstGeom>
            </p:spPr>
          </p:pic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121106" y="24517736"/>
            <a:ext cx="8971126" cy="4209061"/>
          </a:xfrm>
          <a:prstGeom prst="rect">
            <a:avLst/>
          </a:prstGeom>
        </p:spPr>
      </p:pic>
      <p:pic>
        <p:nvPicPr>
          <p:cNvPr id="86" name="Image 85" descr="http://grrhn.insa-rouen.fr/wp-content/uploads/2012/08/logo-scale3.jpg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880" y="2177741"/>
            <a:ext cx="1555354" cy="77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2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48" y="8438651"/>
            <a:ext cx="1220054" cy="7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017" y="8308463"/>
            <a:ext cx="1136254" cy="93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405" y="8312557"/>
            <a:ext cx="1676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1979</TotalTime>
  <Words>478</Words>
  <Application>Microsoft Office PowerPoint</Application>
  <PresentationFormat>Personnalisé</PresentationFormat>
  <Paragraphs>104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Development of analytical methods for the analysis of contaminants in sediment after electro-kinetic treatment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田悦</dc:creator>
  <cp:lastModifiedBy>KOLTALO Florence</cp:lastModifiedBy>
  <cp:revision>142</cp:revision>
  <cp:lastPrinted>1601-01-01T00:00:00Z</cp:lastPrinted>
  <dcterms:created xsi:type="dcterms:W3CDTF">1601-01-01T00:00:00Z</dcterms:created>
  <dcterms:modified xsi:type="dcterms:W3CDTF">2015-06-02T08:05:29Z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