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7.xml" ContentType="application/vnd.openxmlformats-officedocument.presentationml.notesSlide+xml"/>
  <Override PartName="/ppt/comments/comment1.xml" ContentType="application/vnd.openxmlformats-officedocument.presentationml.comments+xml"/>
  <Override PartName="/ppt/charts/chart4.xml" ContentType="application/vnd.openxmlformats-officedocument.drawingml.chart+xml"/>
  <Override PartName="/ppt/theme/themeOverride1.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5.xml" ContentType="application/vnd.openxmlformats-officedocument.drawingml.chart+xml"/>
  <Override PartName="/ppt/notesSlides/notesSlide13.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drawings/drawing1.xml" ContentType="application/vnd.openxmlformats-officedocument.drawingml.chartshape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8.xml" ContentType="application/vnd.openxmlformats-officedocument.drawingml.chart+xml"/>
  <Override PartName="/ppt/theme/themeOverride2.xml" ContentType="application/vnd.openxmlformats-officedocument.themeOverr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9" r:id="rId1"/>
  </p:sldMasterIdLst>
  <p:notesMasterIdLst>
    <p:notesMasterId r:id="rId33"/>
  </p:notesMasterIdLst>
  <p:sldIdLst>
    <p:sldId id="256" r:id="rId2"/>
    <p:sldId id="257" r:id="rId3"/>
    <p:sldId id="261" r:id="rId4"/>
    <p:sldId id="258" r:id="rId5"/>
    <p:sldId id="267" r:id="rId6"/>
    <p:sldId id="299" r:id="rId7"/>
    <p:sldId id="277" r:id="rId8"/>
    <p:sldId id="301" r:id="rId9"/>
    <p:sldId id="304" r:id="rId10"/>
    <p:sldId id="278" r:id="rId11"/>
    <p:sldId id="283" r:id="rId12"/>
    <p:sldId id="305" r:id="rId13"/>
    <p:sldId id="281" r:id="rId14"/>
    <p:sldId id="292" r:id="rId15"/>
    <p:sldId id="279" r:id="rId16"/>
    <p:sldId id="300" r:id="rId17"/>
    <p:sldId id="259" r:id="rId18"/>
    <p:sldId id="260" r:id="rId19"/>
    <p:sldId id="273" r:id="rId20"/>
    <p:sldId id="268" r:id="rId21"/>
    <p:sldId id="290" r:id="rId22"/>
    <p:sldId id="308" r:id="rId23"/>
    <p:sldId id="284" r:id="rId24"/>
    <p:sldId id="287" r:id="rId25"/>
    <p:sldId id="311" r:id="rId26"/>
    <p:sldId id="310" r:id="rId27"/>
    <p:sldId id="313" r:id="rId28"/>
    <p:sldId id="307" r:id="rId29"/>
    <p:sldId id="316" r:id="rId30"/>
    <p:sldId id="288" r:id="rId31"/>
    <p:sldId id="262" r:id="rId32"/>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ie-charlotte LEROY" initials="mL"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6633"/>
    <a:srgbClr val="FF6600"/>
    <a:srgbClr val="0066CC"/>
    <a:srgbClr val="0099FF"/>
    <a:srgbClr val="C2E49C"/>
    <a:srgbClr val="CCFF66"/>
    <a:srgbClr val="06A5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1" d="100"/>
          <a:sy n="61" d="100"/>
        </p:scale>
        <p:origin x="1368" y="4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oleObject" Target="file:///D:\R&amp;D_MaJ_140725\Communications\oral\adopta\figure_qualit&#233;%20eau_pic.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D:\R&amp;D_MaJ_140725\Communications\oral\adopta\figure_qualit&#233;%20eau_pic.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D:\R&amp;D_MaJ_140725\Communications\oral\adopta\figure_qualit&#233;%20eau_pic.xlsx" TargetMode="External"/></Relationships>
</file>

<file path=ppt/charts/_rels/chart4.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_rels/chart5.xml.rels><?xml version="1.0" encoding="UTF-8" standalone="yes"?>
<Relationships xmlns="http://schemas.openxmlformats.org/package/2006/relationships"><Relationship Id="rId1" Type="http://schemas.openxmlformats.org/officeDocument/2006/relationships/oleObject" Target="Classeur1"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Classeur1" TargetMode="External"/></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Classeur1" TargetMode="External"/></Relationships>
</file>

<file path=ppt/charts/_rels/chart8.xml.rels><?xml version="1.0" encoding="UTF-8" standalone="yes"?>
<Relationships xmlns="http://schemas.openxmlformats.org/package/2006/relationships"><Relationship Id="rId2" Type="http://schemas.openxmlformats.org/officeDocument/2006/relationships/package" Target="../embeddings/Feuille_de_calcul_Microsoft_Excel.xlsx"/><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5105231411291"/>
          <c:y val="0.18479327055164874"/>
          <c:w val="0.86450065368772877"/>
          <c:h val="0.65807247368021093"/>
        </c:manualLayout>
      </c:layout>
      <c:lineChart>
        <c:grouping val="standard"/>
        <c:varyColors val="0"/>
        <c:ser>
          <c:idx val="0"/>
          <c:order val="0"/>
          <c:tx>
            <c:strRef>
              <c:f>avec_travx!$C$4</c:f>
              <c:strCache>
                <c:ptCount val="1"/>
                <c:pt idx="0">
                  <c:v>Min Exp</c:v>
                </c:pt>
              </c:strCache>
            </c:strRef>
          </c:tx>
          <c:spPr>
            <a:ln>
              <a:noFill/>
            </a:ln>
          </c:spPr>
          <c:marker>
            <c:symbol val="none"/>
          </c:marker>
          <c:cat>
            <c:strRef>
              <c:f>avec_travx!$D$1:$N$1</c:f>
              <c:strCache>
                <c:ptCount val="11"/>
                <c:pt idx="0">
                  <c:v>MES</c:v>
                </c:pt>
                <c:pt idx="1">
                  <c:v>DBO</c:v>
                </c:pt>
                <c:pt idx="2">
                  <c:v>DCO</c:v>
                </c:pt>
                <c:pt idx="3">
                  <c:v>Nk</c:v>
                </c:pt>
                <c:pt idx="4">
                  <c:v>P</c:v>
                </c:pt>
                <c:pt idx="5">
                  <c:v>HT</c:v>
                </c:pt>
                <c:pt idx="6">
                  <c:v>HAP</c:v>
                </c:pt>
                <c:pt idx="7">
                  <c:v>Cd</c:v>
                </c:pt>
                <c:pt idx="8">
                  <c:v>Cu</c:v>
                </c:pt>
                <c:pt idx="9">
                  <c:v>Pb</c:v>
                </c:pt>
                <c:pt idx="10">
                  <c:v>Zn</c:v>
                </c:pt>
              </c:strCache>
            </c:strRef>
          </c:cat>
          <c:val>
            <c:numRef>
              <c:f>avec_travx!$D$4:$N$4</c:f>
              <c:numCache>
                <c:formatCode>General</c:formatCode>
                <c:ptCount val="11"/>
                <c:pt idx="0">
                  <c:v>7.3999999999999996E-2</c:v>
                </c:pt>
                <c:pt idx="1">
                  <c:v>0.04</c:v>
                </c:pt>
                <c:pt idx="2">
                  <c:v>4.5999999999999999E-2</c:v>
                </c:pt>
                <c:pt idx="3">
                  <c:v>0.1</c:v>
                </c:pt>
                <c:pt idx="4">
                  <c:v>2.5000000000000001E-3</c:v>
                </c:pt>
                <c:pt idx="5">
                  <c:v>0.01</c:v>
                </c:pt>
                <c:pt idx="6">
                  <c:v>0</c:v>
                </c:pt>
                <c:pt idx="7">
                  <c:v>4.8999999999999998E-3</c:v>
                </c:pt>
                <c:pt idx="8">
                  <c:v>7.4000000000000003E-3</c:v>
                </c:pt>
                <c:pt idx="9">
                  <c:v>6.7499999999999999E-3</c:v>
                </c:pt>
                <c:pt idx="10">
                  <c:v>3.4299999999999997E-2</c:v>
                </c:pt>
              </c:numCache>
            </c:numRef>
          </c:val>
          <c:smooth val="0"/>
          <c:extLst>
            <c:ext xmlns:c16="http://schemas.microsoft.com/office/drawing/2014/chart" uri="{C3380CC4-5D6E-409C-BE32-E72D297353CC}">
              <c16:uniqueId val="{00000000-2B85-4E8C-9B3A-E471EA9D0785}"/>
            </c:ext>
          </c:extLst>
        </c:ser>
        <c:ser>
          <c:idx val="1"/>
          <c:order val="1"/>
          <c:tx>
            <c:strRef>
              <c:f>avec_travx!$C$5</c:f>
              <c:strCache>
                <c:ptCount val="1"/>
                <c:pt idx="0">
                  <c:v>Min Ecopluies</c:v>
                </c:pt>
              </c:strCache>
            </c:strRef>
          </c:tx>
          <c:spPr>
            <a:ln>
              <a:noFill/>
            </a:ln>
          </c:spPr>
          <c:marker>
            <c:symbol val="dash"/>
            <c:size val="19"/>
            <c:spPr>
              <a:solidFill>
                <a:schemeClr val="tx1"/>
              </a:solidFill>
              <a:ln>
                <a:noFill/>
              </a:ln>
            </c:spPr>
          </c:marker>
          <c:cat>
            <c:strRef>
              <c:f>avec_travx!$D$1:$N$1</c:f>
              <c:strCache>
                <c:ptCount val="11"/>
                <c:pt idx="0">
                  <c:v>MES</c:v>
                </c:pt>
                <c:pt idx="1">
                  <c:v>DBO</c:v>
                </c:pt>
                <c:pt idx="2">
                  <c:v>DCO</c:v>
                </c:pt>
                <c:pt idx="3">
                  <c:v>Nk</c:v>
                </c:pt>
                <c:pt idx="4">
                  <c:v>P</c:v>
                </c:pt>
                <c:pt idx="5">
                  <c:v>HT</c:v>
                </c:pt>
                <c:pt idx="6">
                  <c:v>HAP</c:v>
                </c:pt>
                <c:pt idx="7">
                  <c:v>Cd</c:v>
                </c:pt>
                <c:pt idx="8">
                  <c:v>Cu</c:v>
                </c:pt>
                <c:pt idx="9">
                  <c:v>Pb</c:v>
                </c:pt>
                <c:pt idx="10">
                  <c:v>Zn</c:v>
                </c:pt>
              </c:strCache>
            </c:strRef>
          </c:cat>
          <c:val>
            <c:numRef>
              <c:f>avec_travx!$D$5:$N$5</c:f>
              <c:numCache>
                <c:formatCode>General</c:formatCode>
                <c:ptCount val="11"/>
                <c:pt idx="0">
                  <c:v>1E-3</c:v>
                </c:pt>
                <c:pt idx="1">
                  <c:v>6.9999999999999993E-3</c:v>
                </c:pt>
                <c:pt idx="2">
                  <c:v>0.2</c:v>
                </c:pt>
                <c:pt idx="3">
                  <c:v>0.02</c:v>
                </c:pt>
                <c:pt idx="4">
                  <c:v>2E-3</c:v>
                </c:pt>
                <c:pt idx="5">
                  <c:v>4.0000000000000001E-3</c:v>
                </c:pt>
                <c:pt idx="6">
                  <c:v>0</c:v>
                </c:pt>
                <c:pt idx="7" formatCode="0.00">
                  <c:v>0</c:v>
                </c:pt>
                <c:pt idx="8">
                  <c:v>0</c:v>
                </c:pt>
                <c:pt idx="9">
                  <c:v>0.01</c:v>
                </c:pt>
                <c:pt idx="10">
                  <c:v>0.01</c:v>
                </c:pt>
              </c:numCache>
            </c:numRef>
          </c:val>
          <c:smooth val="0"/>
          <c:extLst>
            <c:ext xmlns:c16="http://schemas.microsoft.com/office/drawing/2014/chart" uri="{C3380CC4-5D6E-409C-BE32-E72D297353CC}">
              <c16:uniqueId val="{00000001-2B85-4E8C-9B3A-E471EA9D0785}"/>
            </c:ext>
          </c:extLst>
        </c:ser>
        <c:ser>
          <c:idx val="2"/>
          <c:order val="2"/>
          <c:tx>
            <c:strRef>
              <c:f>avec_travx!$C$6</c:f>
              <c:strCache>
                <c:ptCount val="1"/>
                <c:pt idx="0">
                  <c:v>Moy exp</c:v>
                </c:pt>
              </c:strCache>
            </c:strRef>
          </c:tx>
          <c:spPr>
            <a:ln>
              <a:noFill/>
            </a:ln>
          </c:spPr>
          <c:marker>
            <c:symbol val="dash"/>
            <c:size val="15"/>
            <c:spPr>
              <a:solidFill>
                <a:srgbClr val="FF0000"/>
              </a:solidFill>
              <a:ln>
                <a:noFill/>
              </a:ln>
            </c:spPr>
          </c:marker>
          <c:cat>
            <c:strRef>
              <c:f>avec_travx!$D$1:$N$1</c:f>
              <c:strCache>
                <c:ptCount val="11"/>
                <c:pt idx="0">
                  <c:v>MES</c:v>
                </c:pt>
                <c:pt idx="1">
                  <c:v>DBO</c:v>
                </c:pt>
                <c:pt idx="2">
                  <c:v>DCO</c:v>
                </c:pt>
                <c:pt idx="3">
                  <c:v>Nk</c:v>
                </c:pt>
                <c:pt idx="4">
                  <c:v>P</c:v>
                </c:pt>
                <c:pt idx="5">
                  <c:v>HT</c:v>
                </c:pt>
                <c:pt idx="6">
                  <c:v>HAP</c:v>
                </c:pt>
                <c:pt idx="7">
                  <c:v>Cd</c:v>
                </c:pt>
                <c:pt idx="8">
                  <c:v>Cu</c:v>
                </c:pt>
                <c:pt idx="9">
                  <c:v>Pb</c:v>
                </c:pt>
                <c:pt idx="10">
                  <c:v>Zn</c:v>
                </c:pt>
              </c:strCache>
            </c:strRef>
          </c:cat>
          <c:val>
            <c:numRef>
              <c:f>avec_travx!$D$6:$N$6</c:f>
              <c:numCache>
                <c:formatCode>0.000</c:formatCode>
                <c:ptCount val="11"/>
                <c:pt idx="0">
                  <c:v>0.19</c:v>
                </c:pt>
                <c:pt idx="1">
                  <c:v>0.11</c:v>
                </c:pt>
                <c:pt idx="2">
                  <c:v>0.85</c:v>
                </c:pt>
                <c:pt idx="3">
                  <c:v>0.14499999999999999</c:v>
                </c:pt>
                <c:pt idx="4">
                  <c:v>3.4000000000000002E-2</c:v>
                </c:pt>
                <c:pt idx="5">
                  <c:v>0.19</c:v>
                </c:pt>
                <c:pt idx="7">
                  <c:v>0.28100000000000003</c:v>
                </c:pt>
                <c:pt idx="8">
                  <c:v>0.14460000000000001</c:v>
                </c:pt>
                <c:pt idx="9">
                  <c:v>0.21</c:v>
                </c:pt>
                <c:pt idx="10">
                  <c:v>0.3</c:v>
                </c:pt>
              </c:numCache>
            </c:numRef>
          </c:val>
          <c:smooth val="0"/>
          <c:extLst>
            <c:ext xmlns:c16="http://schemas.microsoft.com/office/drawing/2014/chart" uri="{C3380CC4-5D6E-409C-BE32-E72D297353CC}">
              <c16:uniqueId val="{00000002-2B85-4E8C-9B3A-E471EA9D0785}"/>
            </c:ext>
          </c:extLst>
        </c:ser>
        <c:ser>
          <c:idx val="3"/>
          <c:order val="3"/>
          <c:tx>
            <c:strRef>
              <c:f>avec_travx!$C$7</c:f>
              <c:strCache>
                <c:ptCount val="1"/>
                <c:pt idx="0">
                  <c:v>Max Ecopluies</c:v>
                </c:pt>
              </c:strCache>
            </c:strRef>
          </c:tx>
          <c:spPr>
            <a:ln>
              <a:noFill/>
            </a:ln>
          </c:spPr>
          <c:marker>
            <c:symbol val="dash"/>
            <c:size val="19"/>
            <c:spPr>
              <a:solidFill>
                <a:schemeClr val="tx1"/>
              </a:solidFill>
              <a:ln>
                <a:noFill/>
              </a:ln>
            </c:spPr>
          </c:marker>
          <c:cat>
            <c:strRef>
              <c:f>avec_travx!$D$1:$N$1</c:f>
              <c:strCache>
                <c:ptCount val="11"/>
                <c:pt idx="0">
                  <c:v>MES</c:v>
                </c:pt>
                <c:pt idx="1">
                  <c:v>DBO</c:v>
                </c:pt>
                <c:pt idx="2">
                  <c:v>DCO</c:v>
                </c:pt>
                <c:pt idx="3">
                  <c:v>Nk</c:v>
                </c:pt>
                <c:pt idx="4">
                  <c:v>P</c:v>
                </c:pt>
                <c:pt idx="5">
                  <c:v>HT</c:v>
                </c:pt>
                <c:pt idx="6">
                  <c:v>HAP</c:v>
                </c:pt>
                <c:pt idx="7">
                  <c:v>Cd</c:v>
                </c:pt>
                <c:pt idx="8">
                  <c:v>Cu</c:v>
                </c:pt>
                <c:pt idx="9">
                  <c:v>Pb</c:v>
                </c:pt>
                <c:pt idx="10">
                  <c:v>Zn</c:v>
                </c:pt>
              </c:strCache>
            </c:strRef>
          </c:cat>
          <c:val>
            <c:numRef>
              <c:f>avec_travx!$D$7:$N$7</c:f>
              <c:numCache>
                <c:formatCode>General</c:formatCode>
                <c:ptCount val="11"/>
                <c:pt idx="0">
                  <c:v>4.5819999999999999</c:v>
                </c:pt>
                <c:pt idx="1">
                  <c:v>2.2000000000000002</c:v>
                </c:pt>
                <c:pt idx="2">
                  <c:v>3.65</c:v>
                </c:pt>
                <c:pt idx="3">
                  <c:v>0.45999999999999996</c:v>
                </c:pt>
                <c:pt idx="4">
                  <c:v>1.4300000000000002</c:v>
                </c:pt>
                <c:pt idx="5">
                  <c:v>2.59</c:v>
                </c:pt>
                <c:pt idx="6">
                  <c:v>2.0200000000000003E-2</c:v>
                </c:pt>
                <c:pt idx="7">
                  <c:v>0.7053100000000001</c:v>
                </c:pt>
                <c:pt idx="8">
                  <c:v>0.29353800000000002</c:v>
                </c:pt>
                <c:pt idx="9">
                  <c:v>3.1</c:v>
                </c:pt>
                <c:pt idx="10">
                  <c:v>3.68</c:v>
                </c:pt>
              </c:numCache>
            </c:numRef>
          </c:val>
          <c:smooth val="0"/>
          <c:extLst>
            <c:ext xmlns:c16="http://schemas.microsoft.com/office/drawing/2014/chart" uri="{C3380CC4-5D6E-409C-BE32-E72D297353CC}">
              <c16:uniqueId val="{00000003-2B85-4E8C-9B3A-E471EA9D0785}"/>
            </c:ext>
          </c:extLst>
        </c:ser>
        <c:ser>
          <c:idx val="4"/>
          <c:order val="4"/>
          <c:tx>
            <c:strRef>
              <c:f>avec_travx!$C$8</c:f>
              <c:strCache>
                <c:ptCount val="1"/>
                <c:pt idx="0">
                  <c:v>Max exp</c:v>
                </c:pt>
              </c:strCache>
            </c:strRef>
          </c:tx>
          <c:spPr>
            <a:ln>
              <a:noFill/>
            </a:ln>
          </c:spPr>
          <c:marker>
            <c:symbol val="none"/>
          </c:marker>
          <c:cat>
            <c:strRef>
              <c:f>avec_travx!$D$1:$N$1</c:f>
              <c:strCache>
                <c:ptCount val="11"/>
                <c:pt idx="0">
                  <c:v>MES</c:v>
                </c:pt>
                <c:pt idx="1">
                  <c:v>DBO</c:v>
                </c:pt>
                <c:pt idx="2">
                  <c:v>DCO</c:v>
                </c:pt>
                <c:pt idx="3">
                  <c:v>Nk</c:v>
                </c:pt>
                <c:pt idx="4">
                  <c:v>P</c:v>
                </c:pt>
                <c:pt idx="5">
                  <c:v>HT</c:v>
                </c:pt>
                <c:pt idx="6">
                  <c:v>HAP</c:v>
                </c:pt>
                <c:pt idx="7">
                  <c:v>Cd</c:v>
                </c:pt>
                <c:pt idx="8">
                  <c:v>Cu</c:v>
                </c:pt>
                <c:pt idx="9">
                  <c:v>Pb</c:v>
                </c:pt>
                <c:pt idx="10">
                  <c:v>Zn</c:v>
                </c:pt>
              </c:strCache>
            </c:strRef>
          </c:cat>
          <c:val>
            <c:numRef>
              <c:f>avec_travx!$D$8:$N$8</c:f>
              <c:numCache>
                <c:formatCode>General</c:formatCode>
                <c:ptCount val="11"/>
                <c:pt idx="0">
                  <c:v>0.77400000000000002</c:v>
                </c:pt>
                <c:pt idx="1">
                  <c:v>0.14000000000000001</c:v>
                </c:pt>
                <c:pt idx="2">
                  <c:v>3.34</c:v>
                </c:pt>
                <c:pt idx="3">
                  <c:v>0.35</c:v>
                </c:pt>
                <c:pt idx="4">
                  <c:v>0.10500000000000001</c:v>
                </c:pt>
                <c:pt idx="5">
                  <c:v>0.13200000000000001</c:v>
                </c:pt>
                <c:pt idx="6">
                  <c:v>0</c:v>
                </c:pt>
                <c:pt idx="7">
                  <c:v>0.57499999999999996</c:v>
                </c:pt>
                <c:pt idx="8">
                  <c:v>0.13600000000000001</c:v>
                </c:pt>
                <c:pt idx="9">
                  <c:v>0.17899999999999999</c:v>
                </c:pt>
                <c:pt idx="10">
                  <c:v>0.497</c:v>
                </c:pt>
              </c:numCache>
            </c:numRef>
          </c:val>
          <c:smooth val="0"/>
          <c:extLst>
            <c:ext xmlns:c16="http://schemas.microsoft.com/office/drawing/2014/chart" uri="{C3380CC4-5D6E-409C-BE32-E72D297353CC}">
              <c16:uniqueId val="{00000004-2B85-4E8C-9B3A-E471EA9D0785}"/>
            </c:ext>
          </c:extLst>
        </c:ser>
        <c:dLbls>
          <c:showLegendKey val="0"/>
          <c:showVal val="0"/>
          <c:showCatName val="0"/>
          <c:showSerName val="0"/>
          <c:showPercent val="0"/>
          <c:showBubbleSize val="0"/>
        </c:dLbls>
        <c:hiLowLines/>
        <c:upDownBars>
          <c:gapWidth val="150"/>
          <c:upBars>
            <c:spPr>
              <a:noFill/>
              <a:ln>
                <a:noFill/>
              </a:ln>
            </c:spPr>
          </c:upBars>
          <c:downBars/>
        </c:upDownBars>
        <c:smooth val="0"/>
        <c:axId val="108265472"/>
        <c:axId val="108267008"/>
      </c:lineChart>
      <c:catAx>
        <c:axId val="108265472"/>
        <c:scaling>
          <c:orientation val="minMax"/>
        </c:scaling>
        <c:delete val="0"/>
        <c:axPos val="b"/>
        <c:numFmt formatCode="General" sourceLinked="1"/>
        <c:majorTickMark val="out"/>
        <c:minorTickMark val="none"/>
        <c:tickLblPos val="nextTo"/>
        <c:crossAx val="108267008"/>
        <c:crosses val="autoZero"/>
        <c:auto val="1"/>
        <c:lblAlgn val="ctr"/>
        <c:lblOffset val="100"/>
        <c:noMultiLvlLbl val="0"/>
      </c:catAx>
      <c:valAx>
        <c:axId val="108267008"/>
        <c:scaling>
          <c:orientation val="minMax"/>
        </c:scaling>
        <c:delete val="0"/>
        <c:axPos val="l"/>
        <c:majorGridlines/>
        <c:numFmt formatCode="General" sourceLinked="1"/>
        <c:majorTickMark val="out"/>
        <c:minorTickMark val="none"/>
        <c:tickLblPos val="nextTo"/>
        <c:crossAx val="108265472"/>
        <c:crosses val="autoZero"/>
        <c:crossBetween val="between"/>
        <c:majorUnit val="1"/>
      </c:valAx>
    </c:plotArea>
    <c:plotVisOnly val="1"/>
    <c:dispBlanksAs val="gap"/>
    <c:showDLblsOverMax val="0"/>
  </c:chart>
  <c:txPr>
    <a:bodyPr/>
    <a:lstStyle/>
    <a:p>
      <a:pPr>
        <a:defRPr sz="2000"/>
      </a:pPr>
      <a:endParaRPr lang="fr-F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5105231411291"/>
          <c:y val="0.19073258375682706"/>
          <c:w val="0.86148015736072359"/>
          <c:h val="0.65807231980725445"/>
        </c:manualLayout>
      </c:layout>
      <c:lineChart>
        <c:grouping val="standard"/>
        <c:varyColors val="0"/>
        <c:ser>
          <c:idx val="0"/>
          <c:order val="0"/>
          <c:tx>
            <c:strRef>
              <c:f>avec_travx!$C$4</c:f>
              <c:strCache>
                <c:ptCount val="1"/>
                <c:pt idx="0">
                  <c:v>Min Exp</c:v>
                </c:pt>
              </c:strCache>
            </c:strRef>
          </c:tx>
          <c:spPr>
            <a:ln>
              <a:noFill/>
            </a:ln>
          </c:spPr>
          <c:marker>
            <c:symbol val="none"/>
          </c:marker>
          <c:cat>
            <c:strRef>
              <c:f>avec_travx!$D$1:$N$1</c:f>
              <c:strCache>
                <c:ptCount val="11"/>
                <c:pt idx="0">
                  <c:v>MES</c:v>
                </c:pt>
                <c:pt idx="1">
                  <c:v>DBO</c:v>
                </c:pt>
                <c:pt idx="2">
                  <c:v>DCO</c:v>
                </c:pt>
                <c:pt idx="3">
                  <c:v>Nk</c:v>
                </c:pt>
                <c:pt idx="4">
                  <c:v>P</c:v>
                </c:pt>
                <c:pt idx="5">
                  <c:v>HT</c:v>
                </c:pt>
                <c:pt idx="6">
                  <c:v>HAP</c:v>
                </c:pt>
                <c:pt idx="7">
                  <c:v>Cd</c:v>
                </c:pt>
                <c:pt idx="8">
                  <c:v>Cu</c:v>
                </c:pt>
                <c:pt idx="9">
                  <c:v>Pb</c:v>
                </c:pt>
                <c:pt idx="10">
                  <c:v>Zn</c:v>
                </c:pt>
              </c:strCache>
            </c:strRef>
          </c:cat>
          <c:val>
            <c:numRef>
              <c:f>avec_travx!$D$4:$N$4</c:f>
              <c:numCache>
                <c:formatCode>General</c:formatCode>
                <c:ptCount val="11"/>
                <c:pt idx="0">
                  <c:v>7.3999999999999996E-2</c:v>
                </c:pt>
                <c:pt idx="1">
                  <c:v>0.04</c:v>
                </c:pt>
                <c:pt idx="2">
                  <c:v>4.5999999999999999E-2</c:v>
                </c:pt>
                <c:pt idx="3">
                  <c:v>0.1</c:v>
                </c:pt>
                <c:pt idx="4">
                  <c:v>2.5000000000000001E-3</c:v>
                </c:pt>
                <c:pt idx="5">
                  <c:v>0.01</c:v>
                </c:pt>
                <c:pt idx="6">
                  <c:v>0</c:v>
                </c:pt>
                <c:pt idx="7">
                  <c:v>4.8999999999999998E-3</c:v>
                </c:pt>
                <c:pt idx="8">
                  <c:v>7.4000000000000003E-3</c:v>
                </c:pt>
                <c:pt idx="9">
                  <c:v>6.7499999999999999E-3</c:v>
                </c:pt>
                <c:pt idx="10">
                  <c:v>3.4299999999999997E-2</c:v>
                </c:pt>
              </c:numCache>
            </c:numRef>
          </c:val>
          <c:smooth val="0"/>
          <c:extLst>
            <c:ext xmlns:c16="http://schemas.microsoft.com/office/drawing/2014/chart" uri="{C3380CC4-5D6E-409C-BE32-E72D297353CC}">
              <c16:uniqueId val="{00000000-B604-4314-A24C-99B0E368D28A}"/>
            </c:ext>
          </c:extLst>
        </c:ser>
        <c:ser>
          <c:idx val="1"/>
          <c:order val="1"/>
          <c:tx>
            <c:strRef>
              <c:f>avec_travx!$C$5</c:f>
              <c:strCache>
                <c:ptCount val="1"/>
                <c:pt idx="0">
                  <c:v>Min Ecopluies</c:v>
                </c:pt>
              </c:strCache>
            </c:strRef>
          </c:tx>
          <c:spPr>
            <a:ln>
              <a:noFill/>
            </a:ln>
          </c:spPr>
          <c:marker>
            <c:symbol val="dash"/>
            <c:size val="19"/>
            <c:spPr>
              <a:solidFill>
                <a:schemeClr val="tx1"/>
              </a:solidFill>
              <a:ln>
                <a:noFill/>
              </a:ln>
            </c:spPr>
          </c:marker>
          <c:cat>
            <c:strRef>
              <c:f>avec_travx!$D$1:$N$1</c:f>
              <c:strCache>
                <c:ptCount val="11"/>
                <c:pt idx="0">
                  <c:v>MES</c:v>
                </c:pt>
                <c:pt idx="1">
                  <c:v>DBO</c:v>
                </c:pt>
                <c:pt idx="2">
                  <c:v>DCO</c:v>
                </c:pt>
                <c:pt idx="3">
                  <c:v>Nk</c:v>
                </c:pt>
                <c:pt idx="4">
                  <c:v>P</c:v>
                </c:pt>
                <c:pt idx="5">
                  <c:v>HT</c:v>
                </c:pt>
                <c:pt idx="6">
                  <c:v>HAP</c:v>
                </c:pt>
                <c:pt idx="7">
                  <c:v>Cd</c:v>
                </c:pt>
                <c:pt idx="8">
                  <c:v>Cu</c:v>
                </c:pt>
                <c:pt idx="9">
                  <c:v>Pb</c:v>
                </c:pt>
                <c:pt idx="10">
                  <c:v>Zn</c:v>
                </c:pt>
              </c:strCache>
            </c:strRef>
          </c:cat>
          <c:val>
            <c:numRef>
              <c:f>avec_travx!$D$5:$N$5</c:f>
              <c:numCache>
                <c:formatCode>General</c:formatCode>
                <c:ptCount val="11"/>
                <c:pt idx="0">
                  <c:v>1E-3</c:v>
                </c:pt>
                <c:pt idx="1">
                  <c:v>6.9999999999999993E-3</c:v>
                </c:pt>
                <c:pt idx="2">
                  <c:v>0.2</c:v>
                </c:pt>
                <c:pt idx="3">
                  <c:v>0.02</c:v>
                </c:pt>
                <c:pt idx="4">
                  <c:v>2E-3</c:v>
                </c:pt>
                <c:pt idx="5">
                  <c:v>4.0000000000000001E-3</c:v>
                </c:pt>
                <c:pt idx="6">
                  <c:v>0</c:v>
                </c:pt>
                <c:pt idx="7" formatCode="0.00">
                  <c:v>0</c:v>
                </c:pt>
                <c:pt idx="8">
                  <c:v>0</c:v>
                </c:pt>
                <c:pt idx="9">
                  <c:v>0.01</c:v>
                </c:pt>
                <c:pt idx="10">
                  <c:v>0.01</c:v>
                </c:pt>
              </c:numCache>
            </c:numRef>
          </c:val>
          <c:smooth val="0"/>
          <c:extLst>
            <c:ext xmlns:c16="http://schemas.microsoft.com/office/drawing/2014/chart" uri="{C3380CC4-5D6E-409C-BE32-E72D297353CC}">
              <c16:uniqueId val="{00000001-B604-4314-A24C-99B0E368D28A}"/>
            </c:ext>
          </c:extLst>
        </c:ser>
        <c:ser>
          <c:idx val="2"/>
          <c:order val="2"/>
          <c:tx>
            <c:strRef>
              <c:f>avec_travx!$C$6</c:f>
              <c:strCache>
                <c:ptCount val="1"/>
                <c:pt idx="0">
                  <c:v>Moy exp</c:v>
                </c:pt>
              </c:strCache>
            </c:strRef>
          </c:tx>
          <c:spPr>
            <a:ln>
              <a:noFill/>
            </a:ln>
          </c:spPr>
          <c:marker>
            <c:symbol val="dash"/>
            <c:size val="17"/>
            <c:spPr>
              <a:solidFill>
                <a:srgbClr val="FF0000"/>
              </a:solidFill>
              <a:ln>
                <a:noFill/>
              </a:ln>
            </c:spPr>
          </c:marker>
          <c:cat>
            <c:strRef>
              <c:f>avec_travx!$D$1:$N$1</c:f>
              <c:strCache>
                <c:ptCount val="11"/>
                <c:pt idx="0">
                  <c:v>MES</c:v>
                </c:pt>
                <c:pt idx="1">
                  <c:v>DBO</c:v>
                </c:pt>
                <c:pt idx="2">
                  <c:v>DCO</c:v>
                </c:pt>
                <c:pt idx="3">
                  <c:v>Nk</c:v>
                </c:pt>
                <c:pt idx="4">
                  <c:v>P</c:v>
                </c:pt>
                <c:pt idx="5">
                  <c:v>HT</c:v>
                </c:pt>
                <c:pt idx="6">
                  <c:v>HAP</c:v>
                </c:pt>
                <c:pt idx="7">
                  <c:v>Cd</c:v>
                </c:pt>
                <c:pt idx="8">
                  <c:v>Cu</c:v>
                </c:pt>
                <c:pt idx="9">
                  <c:v>Pb</c:v>
                </c:pt>
                <c:pt idx="10">
                  <c:v>Zn</c:v>
                </c:pt>
              </c:strCache>
            </c:strRef>
          </c:cat>
          <c:val>
            <c:numRef>
              <c:f>avec_travx!$D$6:$N$6</c:f>
              <c:numCache>
                <c:formatCode>0.000</c:formatCode>
                <c:ptCount val="11"/>
                <c:pt idx="0">
                  <c:v>0.19</c:v>
                </c:pt>
                <c:pt idx="1">
                  <c:v>0.11</c:v>
                </c:pt>
                <c:pt idx="2">
                  <c:v>0.85</c:v>
                </c:pt>
                <c:pt idx="3">
                  <c:v>0.14499999999999999</c:v>
                </c:pt>
                <c:pt idx="4">
                  <c:v>3.4000000000000002E-2</c:v>
                </c:pt>
                <c:pt idx="5">
                  <c:v>0.19</c:v>
                </c:pt>
                <c:pt idx="7">
                  <c:v>0.28100000000000003</c:v>
                </c:pt>
                <c:pt idx="8">
                  <c:v>0.14460000000000001</c:v>
                </c:pt>
                <c:pt idx="9">
                  <c:v>0.21</c:v>
                </c:pt>
                <c:pt idx="10">
                  <c:v>0.3</c:v>
                </c:pt>
              </c:numCache>
            </c:numRef>
          </c:val>
          <c:smooth val="0"/>
          <c:extLst>
            <c:ext xmlns:c16="http://schemas.microsoft.com/office/drawing/2014/chart" uri="{C3380CC4-5D6E-409C-BE32-E72D297353CC}">
              <c16:uniqueId val="{00000002-B604-4314-A24C-99B0E368D28A}"/>
            </c:ext>
          </c:extLst>
        </c:ser>
        <c:ser>
          <c:idx val="3"/>
          <c:order val="3"/>
          <c:tx>
            <c:strRef>
              <c:f>avec_travx!$C$7</c:f>
              <c:strCache>
                <c:ptCount val="1"/>
                <c:pt idx="0">
                  <c:v>Max Ecopluies</c:v>
                </c:pt>
              </c:strCache>
            </c:strRef>
          </c:tx>
          <c:spPr>
            <a:ln>
              <a:noFill/>
            </a:ln>
          </c:spPr>
          <c:marker>
            <c:symbol val="dash"/>
            <c:size val="19"/>
            <c:spPr>
              <a:solidFill>
                <a:schemeClr val="tx1"/>
              </a:solidFill>
              <a:ln>
                <a:noFill/>
              </a:ln>
            </c:spPr>
          </c:marker>
          <c:cat>
            <c:strRef>
              <c:f>avec_travx!$D$1:$N$1</c:f>
              <c:strCache>
                <c:ptCount val="11"/>
                <c:pt idx="0">
                  <c:v>MES</c:v>
                </c:pt>
                <c:pt idx="1">
                  <c:v>DBO</c:v>
                </c:pt>
                <c:pt idx="2">
                  <c:v>DCO</c:v>
                </c:pt>
                <c:pt idx="3">
                  <c:v>Nk</c:v>
                </c:pt>
                <c:pt idx="4">
                  <c:v>P</c:v>
                </c:pt>
                <c:pt idx="5">
                  <c:v>HT</c:v>
                </c:pt>
                <c:pt idx="6">
                  <c:v>HAP</c:v>
                </c:pt>
                <c:pt idx="7">
                  <c:v>Cd</c:v>
                </c:pt>
                <c:pt idx="8">
                  <c:v>Cu</c:v>
                </c:pt>
                <c:pt idx="9">
                  <c:v>Pb</c:v>
                </c:pt>
                <c:pt idx="10">
                  <c:v>Zn</c:v>
                </c:pt>
              </c:strCache>
            </c:strRef>
          </c:cat>
          <c:val>
            <c:numRef>
              <c:f>avec_travx!$D$7:$N$7</c:f>
              <c:numCache>
                <c:formatCode>General</c:formatCode>
                <c:ptCount val="11"/>
                <c:pt idx="0">
                  <c:v>4.5819999999999999</c:v>
                </c:pt>
                <c:pt idx="1">
                  <c:v>2.2000000000000002</c:v>
                </c:pt>
                <c:pt idx="2">
                  <c:v>3.65</c:v>
                </c:pt>
                <c:pt idx="3">
                  <c:v>0.45999999999999996</c:v>
                </c:pt>
                <c:pt idx="4">
                  <c:v>1.4300000000000002</c:v>
                </c:pt>
                <c:pt idx="5">
                  <c:v>2.59</c:v>
                </c:pt>
                <c:pt idx="6">
                  <c:v>2.0200000000000003E-2</c:v>
                </c:pt>
                <c:pt idx="7">
                  <c:v>0.7053100000000001</c:v>
                </c:pt>
                <c:pt idx="8">
                  <c:v>0.29353800000000002</c:v>
                </c:pt>
                <c:pt idx="9">
                  <c:v>3.1</c:v>
                </c:pt>
                <c:pt idx="10">
                  <c:v>3.68</c:v>
                </c:pt>
              </c:numCache>
            </c:numRef>
          </c:val>
          <c:smooth val="0"/>
          <c:extLst>
            <c:ext xmlns:c16="http://schemas.microsoft.com/office/drawing/2014/chart" uri="{C3380CC4-5D6E-409C-BE32-E72D297353CC}">
              <c16:uniqueId val="{00000003-B604-4314-A24C-99B0E368D28A}"/>
            </c:ext>
          </c:extLst>
        </c:ser>
        <c:ser>
          <c:idx val="4"/>
          <c:order val="4"/>
          <c:tx>
            <c:strRef>
              <c:f>avec_travx!$C$8</c:f>
              <c:strCache>
                <c:ptCount val="1"/>
                <c:pt idx="0">
                  <c:v>Max exp</c:v>
                </c:pt>
              </c:strCache>
            </c:strRef>
          </c:tx>
          <c:spPr>
            <a:ln>
              <a:noFill/>
            </a:ln>
          </c:spPr>
          <c:marker>
            <c:symbol val="none"/>
          </c:marker>
          <c:cat>
            <c:strRef>
              <c:f>avec_travx!$D$1:$N$1</c:f>
              <c:strCache>
                <c:ptCount val="11"/>
                <c:pt idx="0">
                  <c:v>MES</c:v>
                </c:pt>
                <c:pt idx="1">
                  <c:v>DBO</c:v>
                </c:pt>
                <c:pt idx="2">
                  <c:v>DCO</c:v>
                </c:pt>
                <c:pt idx="3">
                  <c:v>Nk</c:v>
                </c:pt>
                <c:pt idx="4">
                  <c:v>P</c:v>
                </c:pt>
                <c:pt idx="5">
                  <c:v>HT</c:v>
                </c:pt>
                <c:pt idx="6">
                  <c:v>HAP</c:v>
                </c:pt>
                <c:pt idx="7">
                  <c:v>Cd</c:v>
                </c:pt>
                <c:pt idx="8">
                  <c:v>Cu</c:v>
                </c:pt>
                <c:pt idx="9">
                  <c:v>Pb</c:v>
                </c:pt>
                <c:pt idx="10">
                  <c:v>Zn</c:v>
                </c:pt>
              </c:strCache>
            </c:strRef>
          </c:cat>
          <c:val>
            <c:numRef>
              <c:f>avec_travx!$D$8:$N$8</c:f>
              <c:numCache>
                <c:formatCode>General</c:formatCode>
                <c:ptCount val="11"/>
                <c:pt idx="0">
                  <c:v>0.77400000000000002</c:v>
                </c:pt>
                <c:pt idx="1">
                  <c:v>0.14000000000000001</c:v>
                </c:pt>
                <c:pt idx="2">
                  <c:v>3.34</c:v>
                </c:pt>
                <c:pt idx="3">
                  <c:v>0.35</c:v>
                </c:pt>
                <c:pt idx="4">
                  <c:v>0.10500000000000001</c:v>
                </c:pt>
                <c:pt idx="5">
                  <c:v>0.13200000000000001</c:v>
                </c:pt>
                <c:pt idx="6">
                  <c:v>0</c:v>
                </c:pt>
                <c:pt idx="7">
                  <c:v>0.57499999999999996</c:v>
                </c:pt>
                <c:pt idx="8">
                  <c:v>0.13600000000000001</c:v>
                </c:pt>
                <c:pt idx="9">
                  <c:v>0.17899999999999999</c:v>
                </c:pt>
                <c:pt idx="10">
                  <c:v>0.497</c:v>
                </c:pt>
              </c:numCache>
            </c:numRef>
          </c:val>
          <c:smooth val="0"/>
          <c:extLst>
            <c:ext xmlns:c16="http://schemas.microsoft.com/office/drawing/2014/chart" uri="{C3380CC4-5D6E-409C-BE32-E72D297353CC}">
              <c16:uniqueId val="{00000004-B604-4314-A24C-99B0E368D28A}"/>
            </c:ext>
          </c:extLst>
        </c:ser>
        <c:dLbls>
          <c:showLegendKey val="0"/>
          <c:showVal val="0"/>
          <c:showCatName val="0"/>
          <c:showSerName val="0"/>
          <c:showPercent val="0"/>
          <c:showBubbleSize val="0"/>
        </c:dLbls>
        <c:hiLowLines/>
        <c:upDownBars>
          <c:gapWidth val="150"/>
          <c:upBars>
            <c:spPr>
              <a:solidFill>
                <a:srgbClr val="00B0F0"/>
              </a:solidFill>
              <a:ln>
                <a:solidFill>
                  <a:srgbClr val="0070C0"/>
                </a:solidFill>
              </a:ln>
            </c:spPr>
          </c:upBars>
          <c:downBars/>
        </c:upDownBars>
        <c:smooth val="0"/>
        <c:axId val="108349696"/>
        <c:axId val="108355584"/>
      </c:lineChart>
      <c:catAx>
        <c:axId val="108349696"/>
        <c:scaling>
          <c:orientation val="minMax"/>
        </c:scaling>
        <c:delete val="0"/>
        <c:axPos val="b"/>
        <c:numFmt formatCode="General" sourceLinked="1"/>
        <c:majorTickMark val="out"/>
        <c:minorTickMark val="none"/>
        <c:tickLblPos val="nextTo"/>
        <c:crossAx val="108355584"/>
        <c:crosses val="autoZero"/>
        <c:auto val="1"/>
        <c:lblAlgn val="ctr"/>
        <c:lblOffset val="100"/>
        <c:noMultiLvlLbl val="0"/>
      </c:catAx>
      <c:valAx>
        <c:axId val="108355584"/>
        <c:scaling>
          <c:orientation val="minMax"/>
        </c:scaling>
        <c:delete val="0"/>
        <c:axPos val="l"/>
        <c:majorGridlines/>
        <c:numFmt formatCode="General" sourceLinked="1"/>
        <c:majorTickMark val="out"/>
        <c:minorTickMark val="none"/>
        <c:tickLblPos val="nextTo"/>
        <c:crossAx val="108349696"/>
        <c:crosses val="autoZero"/>
        <c:crossBetween val="between"/>
        <c:majorUnit val="1"/>
      </c:valAx>
    </c:plotArea>
    <c:plotVisOnly val="1"/>
    <c:dispBlanksAs val="gap"/>
    <c:showDLblsOverMax val="0"/>
  </c:chart>
  <c:txPr>
    <a:bodyPr/>
    <a:lstStyle/>
    <a:p>
      <a:pPr>
        <a:defRPr sz="2000"/>
      </a:pPr>
      <a:endParaRPr lang="fr-F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084411029452554"/>
          <c:y val="0.21151951282359449"/>
          <c:w val="0.80754725042096809"/>
          <c:h val="0.63728539074048696"/>
        </c:manualLayout>
      </c:layout>
      <c:lineChart>
        <c:grouping val="standard"/>
        <c:varyColors val="0"/>
        <c:ser>
          <c:idx val="0"/>
          <c:order val="0"/>
          <c:tx>
            <c:strRef>
              <c:f>avec_travx!$C$4</c:f>
              <c:strCache>
                <c:ptCount val="1"/>
                <c:pt idx="0">
                  <c:v>Min Exp</c:v>
                </c:pt>
              </c:strCache>
            </c:strRef>
          </c:tx>
          <c:spPr>
            <a:ln>
              <a:noFill/>
            </a:ln>
          </c:spPr>
          <c:marker>
            <c:symbol val="none"/>
          </c:marker>
          <c:cat>
            <c:strRef>
              <c:f>avec_travx!$D$1:$N$1</c:f>
              <c:strCache>
                <c:ptCount val="11"/>
                <c:pt idx="0">
                  <c:v>MES</c:v>
                </c:pt>
                <c:pt idx="1">
                  <c:v>DBO</c:v>
                </c:pt>
                <c:pt idx="2">
                  <c:v>DCO</c:v>
                </c:pt>
                <c:pt idx="3">
                  <c:v>Nk</c:v>
                </c:pt>
                <c:pt idx="4">
                  <c:v>P</c:v>
                </c:pt>
                <c:pt idx="5">
                  <c:v>HT</c:v>
                </c:pt>
                <c:pt idx="6">
                  <c:v>HAP</c:v>
                </c:pt>
                <c:pt idx="7">
                  <c:v>Cd</c:v>
                </c:pt>
                <c:pt idx="8">
                  <c:v>Cu</c:v>
                </c:pt>
                <c:pt idx="9">
                  <c:v>Pb</c:v>
                </c:pt>
                <c:pt idx="10">
                  <c:v>Zn</c:v>
                </c:pt>
              </c:strCache>
            </c:strRef>
          </c:cat>
          <c:val>
            <c:numRef>
              <c:f>avec_travx!$D$4:$N$4</c:f>
              <c:numCache>
                <c:formatCode>General</c:formatCode>
                <c:ptCount val="11"/>
                <c:pt idx="0">
                  <c:v>7.3999999999999996E-2</c:v>
                </c:pt>
                <c:pt idx="1">
                  <c:v>0.04</c:v>
                </c:pt>
                <c:pt idx="2">
                  <c:v>4.5999999999999999E-2</c:v>
                </c:pt>
                <c:pt idx="3">
                  <c:v>0.1</c:v>
                </c:pt>
                <c:pt idx="4">
                  <c:v>2.5000000000000001E-3</c:v>
                </c:pt>
                <c:pt idx="5">
                  <c:v>0.01</c:v>
                </c:pt>
                <c:pt idx="6">
                  <c:v>0</c:v>
                </c:pt>
                <c:pt idx="7">
                  <c:v>4.8999999999999998E-3</c:v>
                </c:pt>
                <c:pt idx="8">
                  <c:v>7.4000000000000003E-3</c:v>
                </c:pt>
                <c:pt idx="9">
                  <c:v>6.7499999999999999E-3</c:v>
                </c:pt>
                <c:pt idx="10">
                  <c:v>3.4299999999999997E-2</c:v>
                </c:pt>
              </c:numCache>
            </c:numRef>
          </c:val>
          <c:smooth val="0"/>
          <c:extLst>
            <c:ext xmlns:c16="http://schemas.microsoft.com/office/drawing/2014/chart" uri="{C3380CC4-5D6E-409C-BE32-E72D297353CC}">
              <c16:uniqueId val="{00000000-1547-477F-86B5-333EF8352ECF}"/>
            </c:ext>
          </c:extLst>
        </c:ser>
        <c:ser>
          <c:idx val="1"/>
          <c:order val="1"/>
          <c:tx>
            <c:strRef>
              <c:f>avec_travx!$C$5</c:f>
              <c:strCache>
                <c:ptCount val="1"/>
                <c:pt idx="0">
                  <c:v>Min Ecopluies</c:v>
                </c:pt>
              </c:strCache>
            </c:strRef>
          </c:tx>
          <c:spPr>
            <a:ln>
              <a:noFill/>
            </a:ln>
          </c:spPr>
          <c:marker>
            <c:symbol val="dash"/>
            <c:size val="19"/>
            <c:spPr>
              <a:solidFill>
                <a:schemeClr val="tx1"/>
              </a:solidFill>
              <a:ln>
                <a:noFill/>
              </a:ln>
            </c:spPr>
          </c:marker>
          <c:cat>
            <c:strRef>
              <c:f>avec_travx!$D$1:$N$1</c:f>
              <c:strCache>
                <c:ptCount val="11"/>
                <c:pt idx="0">
                  <c:v>MES</c:v>
                </c:pt>
                <c:pt idx="1">
                  <c:v>DBO</c:v>
                </c:pt>
                <c:pt idx="2">
                  <c:v>DCO</c:v>
                </c:pt>
                <c:pt idx="3">
                  <c:v>Nk</c:v>
                </c:pt>
                <c:pt idx="4">
                  <c:v>P</c:v>
                </c:pt>
                <c:pt idx="5">
                  <c:v>HT</c:v>
                </c:pt>
                <c:pt idx="6">
                  <c:v>HAP</c:v>
                </c:pt>
                <c:pt idx="7">
                  <c:v>Cd</c:v>
                </c:pt>
                <c:pt idx="8">
                  <c:v>Cu</c:v>
                </c:pt>
                <c:pt idx="9">
                  <c:v>Pb</c:v>
                </c:pt>
                <c:pt idx="10">
                  <c:v>Zn</c:v>
                </c:pt>
              </c:strCache>
            </c:strRef>
          </c:cat>
          <c:val>
            <c:numRef>
              <c:f>avec_travx!$D$5:$N$5</c:f>
              <c:numCache>
                <c:formatCode>General</c:formatCode>
                <c:ptCount val="11"/>
                <c:pt idx="0">
                  <c:v>1E-3</c:v>
                </c:pt>
                <c:pt idx="1">
                  <c:v>6.9999999999999993E-3</c:v>
                </c:pt>
                <c:pt idx="2">
                  <c:v>0.2</c:v>
                </c:pt>
                <c:pt idx="3">
                  <c:v>0.02</c:v>
                </c:pt>
                <c:pt idx="4">
                  <c:v>2E-3</c:v>
                </c:pt>
                <c:pt idx="5">
                  <c:v>4.0000000000000001E-3</c:v>
                </c:pt>
                <c:pt idx="6">
                  <c:v>0</c:v>
                </c:pt>
                <c:pt idx="7" formatCode="0.00">
                  <c:v>0</c:v>
                </c:pt>
                <c:pt idx="8">
                  <c:v>0</c:v>
                </c:pt>
                <c:pt idx="9">
                  <c:v>0.01</c:v>
                </c:pt>
                <c:pt idx="10">
                  <c:v>0.01</c:v>
                </c:pt>
              </c:numCache>
            </c:numRef>
          </c:val>
          <c:smooth val="0"/>
          <c:extLst>
            <c:ext xmlns:c16="http://schemas.microsoft.com/office/drawing/2014/chart" uri="{C3380CC4-5D6E-409C-BE32-E72D297353CC}">
              <c16:uniqueId val="{00000001-1547-477F-86B5-333EF8352ECF}"/>
            </c:ext>
          </c:extLst>
        </c:ser>
        <c:ser>
          <c:idx val="2"/>
          <c:order val="2"/>
          <c:tx>
            <c:strRef>
              <c:f>avec_travx!$C$6</c:f>
              <c:strCache>
                <c:ptCount val="1"/>
                <c:pt idx="0">
                  <c:v>Moy exp</c:v>
                </c:pt>
              </c:strCache>
            </c:strRef>
          </c:tx>
          <c:spPr>
            <a:ln>
              <a:noFill/>
            </a:ln>
          </c:spPr>
          <c:marker>
            <c:symbol val="dash"/>
            <c:size val="17"/>
            <c:spPr>
              <a:solidFill>
                <a:srgbClr val="FF0000"/>
              </a:solidFill>
              <a:ln>
                <a:noFill/>
              </a:ln>
            </c:spPr>
          </c:marker>
          <c:cat>
            <c:strRef>
              <c:f>avec_travx!$D$1:$N$1</c:f>
              <c:strCache>
                <c:ptCount val="11"/>
                <c:pt idx="0">
                  <c:v>MES</c:v>
                </c:pt>
                <c:pt idx="1">
                  <c:v>DBO</c:v>
                </c:pt>
                <c:pt idx="2">
                  <c:v>DCO</c:v>
                </c:pt>
                <c:pt idx="3">
                  <c:v>Nk</c:v>
                </c:pt>
                <c:pt idx="4">
                  <c:v>P</c:v>
                </c:pt>
                <c:pt idx="5">
                  <c:v>HT</c:v>
                </c:pt>
                <c:pt idx="6">
                  <c:v>HAP</c:v>
                </c:pt>
                <c:pt idx="7">
                  <c:v>Cd</c:v>
                </c:pt>
                <c:pt idx="8">
                  <c:v>Cu</c:v>
                </c:pt>
                <c:pt idx="9">
                  <c:v>Pb</c:v>
                </c:pt>
                <c:pt idx="10">
                  <c:v>Zn</c:v>
                </c:pt>
              </c:strCache>
            </c:strRef>
          </c:cat>
          <c:val>
            <c:numRef>
              <c:f>avec_travx!$D$6:$N$6</c:f>
              <c:numCache>
                <c:formatCode>0.000</c:formatCode>
                <c:ptCount val="11"/>
                <c:pt idx="0">
                  <c:v>0.19</c:v>
                </c:pt>
                <c:pt idx="1">
                  <c:v>0.11</c:v>
                </c:pt>
                <c:pt idx="2">
                  <c:v>0.85</c:v>
                </c:pt>
                <c:pt idx="3">
                  <c:v>0.14499999999999999</c:v>
                </c:pt>
                <c:pt idx="4">
                  <c:v>3.4000000000000002E-2</c:v>
                </c:pt>
                <c:pt idx="5">
                  <c:v>0.19</c:v>
                </c:pt>
                <c:pt idx="7">
                  <c:v>0.28100000000000003</c:v>
                </c:pt>
                <c:pt idx="8">
                  <c:v>0.14460000000000001</c:v>
                </c:pt>
                <c:pt idx="9">
                  <c:v>0.21</c:v>
                </c:pt>
                <c:pt idx="10">
                  <c:v>0.3</c:v>
                </c:pt>
              </c:numCache>
            </c:numRef>
          </c:val>
          <c:smooth val="0"/>
          <c:extLst>
            <c:ext xmlns:c16="http://schemas.microsoft.com/office/drawing/2014/chart" uri="{C3380CC4-5D6E-409C-BE32-E72D297353CC}">
              <c16:uniqueId val="{00000002-1547-477F-86B5-333EF8352ECF}"/>
            </c:ext>
          </c:extLst>
        </c:ser>
        <c:ser>
          <c:idx val="3"/>
          <c:order val="3"/>
          <c:tx>
            <c:strRef>
              <c:f>avec_travx!$C$7</c:f>
              <c:strCache>
                <c:ptCount val="1"/>
                <c:pt idx="0">
                  <c:v>Max Ecopluies</c:v>
                </c:pt>
              </c:strCache>
            </c:strRef>
          </c:tx>
          <c:spPr>
            <a:ln>
              <a:noFill/>
            </a:ln>
          </c:spPr>
          <c:marker>
            <c:symbol val="dash"/>
            <c:size val="19"/>
            <c:spPr>
              <a:solidFill>
                <a:schemeClr val="tx1"/>
              </a:solidFill>
              <a:ln>
                <a:noFill/>
              </a:ln>
            </c:spPr>
          </c:marker>
          <c:cat>
            <c:strRef>
              <c:f>avec_travx!$D$1:$N$1</c:f>
              <c:strCache>
                <c:ptCount val="11"/>
                <c:pt idx="0">
                  <c:v>MES</c:v>
                </c:pt>
                <c:pt idx="1">
                  <c:v>DBO</c:v>
                </c:pt>
                <c:pt idx="2">
                  <c:v>DCO</c:v>
                </c:pt>
                <c:pt idx="3">
                  <c:v>Nk</c:v>
                </c:pt>
                <c:pt idx="4">
                  <c:v>P</c:v>
                </c:pt>
                <c:pt idx="5">
                  <c:v>HT</c:v>
                </c:pt>
                <c:pt idx="6">
                  <c:v>HAP</c:v>
                </c:pt>
                <c:pt idx="7">
                  <c:v>Cd</c:v>
                </c:pt>
                <c:pt idx="8">
                  <c:v>Cu</c:v>
                </c:pt>
                <c:pt idx="9">
                  <c:v>Pb</c:v>
                </c:pt>
                <c:pt idx="10">
                  <c:v>Zn</c:v>
                </c:pt>
              </c:strCache>
            </c:strRef>
          </c:cat>
          <c:val>
            <c:numRef>
              <c:f>avec_travx!$D$7:$N$7</c:f>
              <c:numCache>
                <c:formatCode>General</c:formatCode>
                <c:ptCount val="11"/>
                <c:pt idx="0">
                  <c:v>4.5819999999999999</c:v>
                </c:pt>
                <c:pt idx="1">
                  <c:v>2.2000000000000002</c:v>
                </c:pt>
                <c:pt idx="2">
                  <c:v>3.65</c:v>
                </c:pt>
                <c:pt idx="3">
                  <c:v>0.45999999999999996</c:v>
                </c:pt>
                <c:pt idx="4">
                  <c:v>1.4300000000000002</c:v>
                </c:pt>
                <c:pt idx="5">
                  <c:v>2.59</c:v>
                </c:pt>
                <c:pt idx="6">
                  <c:v>2.0200000000000003E-2</c:v>
                </c:pt>
                <c:pt idx="7">
                  <c:v>0.7053100000000001</c:v>
                </c:pt>
                <c:pt idx="8">
                  <c:v>0.29353800000000002</c:v>
                </c:pt>
                <c:pt idx="9">
                  <c:v>3.1</c:v>
                </c:pt>
                <c:pt idx="10">
                  <c:v>3.68</c:v>
                </c:pt>
              </c:numCache>
            </c:numRef>
          </c:val>
          <c:smooth val="0"/>
          <c:extLst>
            <c:ext xmlns:c16="http://schemas.microsoft.com/office/drawing/2014/chart" uri="{C3380CC4-5D6E-409C-BE32-E72D297353CC}">
              <c16:uniqueId val="{00000003-1547-477F-86B5-333EF8352ECF}"/>
            </c:ext>
          </c:extLst>
        </c:ser>
        <c:ser>
          <c:idx val="4"/>
          <c:order val="4"/>
          <c:tx>
            <c:strRef>
              <c:f>avec_travx!$C$8</c:f>
              <c:strCache>
                <c:ptCount val="1"/>
                <c:pt idx="0">
                  <c:v>Max exp</c:v>
                </c:pt>
              </c:strCache>
            </c:strRef>
          </c:tx>
          <c:spPr>
            <a:ln>
              <a:noFill/>
            </a:ln>
          </c:spPr>
          <c:marker>
            <c:symbol val="none"/>
          </c:marker>
          <c:cat>
            <c:strRef>
              <c:f>avec_travx!$D$1:$N$1</c:f>
              <c:strCache>
                <c:ptCount val="11"/>
                <c:pt idx="0">
                  <c:v>MES</c:v>
                </c:pt>
                <c:pt idx="1">
                  <c:v>DBO</c:v>
                </c:pt>
                <c:pt idx="2">
                  <c:v>DCO</c:v>
                </c:pt>
                <c:pt idx="3">
                  <c:v>Nk</c:v>
                </c:pt>
                <c:pt idx="4">
                  <c:v>P</c:v>
                </c:pt>
                <c:pt idx="5">
                  <c:v>HT</c:v>
                </c:pt>
                <c:pt idx="6">
                  <c:v>HAP</c:v>
                </c:pt>
                <c:pt idx="7">
                  <c:v>Cd</c:v>
                </c:pt>
                <c:pt idx="8">
                  <c:v>Cu</c:v>
                </c:pt>
                <c:pt idx="9">
                  <c:v>Pb</c:v>
                </c:pt>
                <c:pt idx="10">
                  <c:v>Zn</c:v>
                </c:pt>
              </c:strCache>
            </c:strRef>
          </c:cat>
          <c:val>
            <c:numRef>
              <c:f>avec_travx!$D$8:$N$8</c:f>
              <c:numCache>
                <c:formatCode>General</c:formatCode>
                <c:ptCount val="11"/>
                <c:pt idx="0">
                  <c:v>0.77400000000000002</c:v>
                </c:pt>
                <c:pt idx="1">
                  <c:v>0.14000000000000001</c:v>
                </c:pt>
                <c:pt idx="2">
                  <c:v>3.34</c:v>
                </c:pt>
                <c:pt idx="3">
                  <c:v>0.35</c:v>
                </c:pt>
                <c:pt idx="4">
                  <c:v>0.10500000000000001</c:v>
                </c:pt>
                <c:pt idx="5">
                  <c:v>0.13200000000000001</c:v>
                </c:pt>
                <c:pt idx="6">
                  <c:v>0</c:v>
                </c:pt>
                <c:pt idx="7">
                  <c:v>0.57499999999999996</c:v>
                </c:pt>
                <c:pt idx="8">
                  <c:v>0.13600000000000001</c:v>
                </c:pt>
                <c:pt idx="9">
                  <c:v>0.17899999999999999</c:v>
                </c:pt>
                <c:pt idx="10">
                  <c:v>0.497</c:v>
                </c:pt>
              </c:numCache>
            </c:numRef>
          </c:val>
          <c:smooth val="0"/>
          <c:extLst>
            <c:ext xmlns:c16="http://schemas.microsoft.com/office/drawing/2014/chart" uri="{C3380CC4-5D6E-409C-BE32-E72D297353CC}">
              <c16:uniqueId val="{00000004-1547-477F-86B5-333EF8352ECF}"/>
            </c:ext>
          </c:extLst>
        </c:ser>
        <c:dLbls>
          <c:showLegendKey val="0"/>
          <c:showVal val="0"/>
          <c:showCatName val="0"/>
          <c:showSerName val="0"/>
          <c:showPercent val="0"/>
          <c:showBubbleSize val="0"/>
        </c:dLbls>
        <c:hiLowLines/>
        <c:upDownBars>
          <c:gapWidth val="150"/>
          <c:upBars>
            <c:spPr>
              <a:solidFill>
                <a:srgbClr val="00B0F0"/>
              </a:solidFill>
              <a:ln>
                <a:solidFill>
                  <a:srgbClr val="0070C0"/>
                </a:solidFill>
              </a:ln>
            </c:spPr>
          </c:upBars>
          <c:downBars/>
        </c:upDownBars>
        <c:marker val="1"/>
        <c:smooth val="0"/>
        <c:axId val="128706432"/>
        <c:axId val="128778240"/>
      </c:lineChart>
      <c:lineChart>
        <c:grouping val="standard"/>
        <c:varyColors val="0"/>
        <c:ser>
          <c:idx val="5"/>
          <c:order val="5"/>
          <c:tx>
            <c:strRef>
              <c:f>avec_travx!$A$9</c:f>
              <c:strCache>
                <c:ptCount val="1"/>
                <c:pt idx="0">
                  <c:v>Moy Pic</c:v>
                </c:pt>
              </c:strCache>
            </c:strRef>
          </c:tx>
          <c:spPr>
            <a:ln w="28575">
              <a:noFill/>
            </a:ln>
          </c:spPr>
          <c:marker>
            <c:symbol val="dash"/>
            <c:size val="17"/>
            <c:spPr>
              <a:solidFill>
                <a:srgbClr val="FFC000"/>
              </a:solidFill>
              <a:ln>
                <a:noFill/>
              </a:ln>
            </c:spPr>
          </c:marker>
          <c:val>
            <c:numRef>
              <c:f>avec_travx!$D$9:$N$9</c:f>
              <c:numCache>
                <c:formatCode>0.000</c:formatCode>
                <c:ptCount val="11"/>
                <c:pt idx="0">
                  <c:v>0.29011111111111115</c:v>
                </c:pt>
                <c:pt idx="1">
                  <c:v>7.4875000000000011E-2</c:v>
                </c:pt>
                <c:pt idx="2">
                  <c:v>0.85850000000000004</c:v>
                </c:pt>
                <c:pt idx="3">
                  <c:v>0.20142857142857143</c:v>
                </c:pt>
                <c:pt idx="4">
                  <c:v>3.6718181818181816E-2</c:v>
                </c:pt>
                <c:pt idx="5">
                  <c:v>5.9666666666666666E-2</c:v>
                </c:pt>
                <c:pt idx="7">
                  <c:v>0.14624166666666666</c:v>
                </c:pt>
                <c:pt idx="8">
                  <c:v>6.6116666666666671E-2</c:v>
                </c:pt>
                <c:pt idx="9">
                  <c:v>3.0370833333333333E-2</c:v>
                </c:pt>
                <c:pt idx="10">
                  <c:v>0.21596666666666664</c:v>
                </c:pt>
              </c:numCache>
            </c:numRef>
          </c:val>
          <c:smooth val="0"/>
          <c:extLst>
            <c:ext xmlns:c16="http://schemas.microsoft.com/office/drawing/2014/chart" uri="{C3380CC4-5D6E-409C-BE32-E72D297353CC}">
              <c16:uniqueId val="{00000005-1547-477F-86B5-333EF8352ECF}"/>
            </c:ext>
          </c:extLst>
        </c:ser>
        <c:dLbls>
          <c:showLegendKey val="0"/>
          <c:showVal val="0"/>
          <c:showCatName val="0"/>
          <c:showSerName val="0"/>
          <c:showPercent val="0"/>
          <c:showBubbleSize val="0"/>
        </c:dLbls>
        <c:marker val="1"/>
        <c:smooth val="0"/>
        <c:axId val="128781312"/>
        <c:axId val="128779776"/>
      </c:lineChart>
      <c:catAx>
        <c:axId val="128706432"/>
        <c:scaling>
          <c:orientation val="minMax"/>
        </c:scaling>
        <c:delete val="0"/>
        <c:axPos val="b"/>
        <c:numFmt formatCode="General" sourceLinked="1"/>
        <c:majorTickMark val="out"/>
        <c:minorTickMark val="none"/>
        <c:tickLblPos val="nextTo"/>
        <c:crossAx val="128778240"/>
        <c:crosses val="autoZero"/>
        <c:auto val="1"/>
        <c:lblAlgn val="ctr"/>
        <c:lblOffset val="100"/>
        <c:noMultiLvlLbl val="0"/>
      </c:catAx>
      <c:valAx>
        <c:axId val="128778240"/>
        <c:scaling>
          <c:orientation val="minMax"/>
          <c:max val="1"/>
        </c:scaling>
        <c:delete val="0"/>
        <c:axPos val="l"/>
        <c:majorGridlines/>
        <c:numFmt formatCode="General" sourceLinked="1"/>
        <c:majorTickMark val="out"/>
        <c:minorTickMark val="none"/>
        <c:tickLblPos val="nextTo"/>
        <c:crossAx val="128706432"/>
        <c:crosses val="autoZero"/>
        <c:crossBetween val="between"/>
        <c:majorUnit val="0.2"/>
      </c:valAx>
      <c:valAx>
        <c:axId val="128779776"/>
        <c:scaling>
          <c:orientation val="minMax"/>
          <c:max val="1"/>
          <c:min val="0"/>
        </c:scaling>
        <c:delete val="0"/>
        <c:axPos val="r"/>
        <c:numFmt formatCode="0.0" sourceLinked="0"/>
        <c:majorTickMark val="out"/>
        <c:minorTickMark val="none"/>
        <c:tickLblPos val="nextTo"/>
        <c:txPr>
          <a:bodyPr/>
          <a:lstStyle/>
          <a:p>
            <a:pPr>
              <a:defRPr>
                <a:solidFill>
                  <a:schemeClr val="bg1"/>
                </a:solidFill>
              </a:defRPr>
            </a:pPr>
            <a:endParaRPr lang="fr-FR"/>
          </a:p>
        </c:txPr>
        <c:crossAx val="128781312"/>
        <c:crosses val="max"/>
        <c:crossBetween val="between"/>
      </c:valAx>
      <c:catAx>
        <c:axId val="128781312"/>
        <c:scaling>
          <c:orientation val="minMax"/>
        </c:scaling>
        <c:delete val="1"/>
        <c:axPos val="b"/>
        <c:majorTickMark val="out"/>
        <c:minorTickMark val="none"/>
        <c:tickLblPos val="nextTo"/>
        <c:crossAx val="128779776"/>
        <c:crosses val="autoZero"/>
        <c:auto val="1"/>
        <c:lblAlgn val="ctr"/>
        <c:lblOffset val="100"/>
        <c:noMultiLvlLbl val="0"/>
      </c:catAx>
    </c:plotArea>
    <c:plotVisOnly val="1"/>
    <c:dispBlanksAs val="gap"/>
    <c:showDLblsOverMax val="0"/>
  </c:chart>
  <c:txPr>
    <a:bodyPr/>
    <a:lstStyle/>
    <a:p>
      <a:pPr>
        <a:defRPr sz="2000"/>
      </a:pPr>
      <a:endParaRPr lang="fr-F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5946850393700777E-2"/>
          <c:y val="0.16333619901337529"/>
          <c:w val="0.63134548751537767"/>
          <c:h val="0.59160698104923271"/>
        </c:manualLayout>
      </c:layout>
      <c:scatterChart>
        <c:scatterStyle val="lineMarker"/>
        <c:varyColors val="0"/>
        <c:ser>
          <c:idx val="0"/>
          <c:order val="0"/>
          <c:tx>
            <c:strRef>
              <c:f>pluie_poll!$L$3</c:f>
              <c:strCache>
                <c:ptCount val="1"/>
                <c:pt idx="0">
                  <c:v>HC mg/L</c:v>
                </c:pt>
              </c:strCache>
            </c:strRef>
          </c:tx>
          <c:spPr>
            <a:ln w="28575">
              <a:noFill/>
            </a:ln>
          </c:spPr>
          <c:dPt>
            <c:idx val="3"/>
            <c:marker>
              <c:spPr>
                <a:solidFill>
                  <a:schemeClr val="accent6">
                    <a:lumMod val="75000"/>
                  </a:schemeClr>
                </a:solidFill>
                <a:ln>
                  <a:noFill/>
                </a:ln>
              </c:spPr>
            </c:marker>
            <c:bubble3D val="0"/>
            <c:extLst>
              <c:ext xmlns:c16="http://schemas.microsoft.com/office/drawing/2014/chart" uri="{C3380CC4-5D6E-409C-BE32-E72D297353CC}">
                <c16:uniqueId val="{00000000-EF0D-4FD2-BD54-FC90A2C576B9}"/>
              </c:ext>
            </c:extLst>
          </c:dPt>
          <c:xVal>
            <c:numRef>
              <c:f>pluie_poll!$K$4:$K$10</c:f>
              <c:numCache>
                <c:formatCode>General</c:formatCode>
                <c:ptCount val="7"/>
                <c:pt idx="0">
                  <c:v>75867.759999999995</c:v>
                </c:pt>
                <c:pt idx="1">
                  <c:v>9158.5</c:v>
                </c:pt>
                <c:pt idx="2">
                  <c:v>48282.93</c:v>
                </c:pt>
                <c:pt idx="3">
                  <c:v>6785.1200000000026</c:v>
                </c:pt>
                <c:pt idx="4">
                  <c:v>20802.89</c:v>
                </c:pt>
                <c:pt idx="5">
                  <c:v>42423.350000000013</c:v>
                </c:pt>
                <c:pt idx="6">
                  <c:v>18170.849999999988</c:v>
                </c:pt>
              </c:numCache>
            </c:numRef>
          </c:xVal>
          <c:yVal>
            <c:numRef>
              <c:f>pluie_poll!$L$4:$L$10</c:f>
              <c:numCache>
                <c:formatCode>General</c:formatCode>
                <c:ptCount val="7"/>
                <c:pt idx="0">
                  <c:v>0.254</c:v>
                </c:pt>
                <c:pt idx="1">
                  <c:v>1.31</c:v>
                </c:pt>
                <c:pt idx="2">
                  <c:v>0.87400000000000033</c:v>
                </c:pt>
                <c:pt idx="3">
                  <c:v>0.21000000000000008</c:v>
                </c:pt>
                <c:pt idx="4">
                  <c:v>0.14000000000000001</c:v>
                </c:pt>
                <c:pt idx="5">
                  <c:v>0.37100000000000016</c:v>
                </c:pt>
                <c:pt idx="6">
                  <c:v>0.1</c:v>
                </c:pt>
              </c:numCache>
            </c:numRef>
          </c:yVal>
          <c:smooth val="0"/>
          <c:extLst>
            <c:ext xmlns:c16="http://schemas.microsoft.com/office/drawing/2014/chart" uri="{C3380CC4-5D6E-409C-BE32-E72D297353CC}">
              <c16:uniqueId val="{00000001-EF0D-4FD2-BD54-FC90A2C576B9}"/>
            </c:ext>
          </c:extLst>
        </c:ser>
        <c:ser>
          <c:idx val="1"/>
          <c:order val="1"/>
          <c:tx>
            <c:strRef>
              <c:f>pluie_poll!$N$3</c:f>
              <c:strCache>
                <c:ptCount val="1"/>
                <c:pt idx="0">
                  <c:v>Pb mg/L</c:v>
                </c:pt>
              </c:strCache>
            </c:strRef>
          </c:tx>
          <c:spPr>
            <a:ln w="28575">
              <a:noFill/>
            </a:ln>
          </c:spPr>
          <c:dPt>
            <c:idx val="3"/>
            <c:marker>
              <c:spPr>
                <a:solidFill>
                  <a:schemeClr val="accent6">
                    <a:lumMod val="75000"/>
                  </a:schemeClr>
                </a:solidFill>
                <a:ln>
                  <a:noFill/>
                </a:ln>
              </c:spPr>
            </c:marker>
            <c:bubble3D val="0"/>
            <c:extLst>
              <c:ext xmlns:c16="http://schemas.microsoft.com/office/drawing/2014/chart" uri="{C3380CC4-5D6E-409C-BE32-E72D297353CC}">
                <c16:uniqueId val="{00000002-EF0D-4FD2-BD54-FC90A2C576B9}"/>
              </c:ext>
            </c:extLst>
          </c:dPt>
          <c:xVal>
            <c:numRef>
              <c:f>pluie_poll!$K$4:$K$10</c:f>
              <c:numCache>
                <c:formatCode>General</c:formatCode>
                <c:ptCount val="7"/>
                <c:pt idx="0">
                  <c:v>75867.759999999995</c:v>
                </c:pt>
                <c:pt idx="1">
                  <c:v>9158.5</c:v>
                </c:pt>
                <c:pt idx="2">
                  <c:v>48282.93</c:v>
                </c:pt>
                <c:pt idx="3">
                  <c:v>6785.1200000000026</c:v>
                </c:pt>
                <c:pt idx="4">
                  <c:v>20802.89</c:v>
                </c:pt>
                <c:pt idx="5">
                  <c:v>42423.350000000013</c:v>
                </c:pt>
                <c:pt idx="6">
                  <c:v>18170.849999999988</c:v>
                </c:pt>
              </c:numCache>
            </c:numRef>
          </c:xVal>
          <c:yVal>
            <c:numRef>
              <c:f>pluie_poll!$N$4:$N$10</c:f>
              <c:numCache>
                <c:formatCode>General</c:formatCode>
                <c:ptCount val="7"/>
                <c:pt idx="0">
                  <c:v>1.840000000000001E-2</c:v>
                </c:pt>
                <c:pt idx="1">
                  <c:v>8.0000000000000071E-3</c:v>
                </c:pt>
                <c:pt idx="2">
                  <c:v>0.115</c:v>
                </c:pt>
                <c:pt idx="3">
                  <c:v>2.0000000000000011E-2</c:v>
                </c:pt>
                <c:pt idx="4">
                  <c:v>1.7999999999999999E-2</c:v>
                </c:pt>
                <c:pt idx="5">
                  <c:v>2.0000000000000011E-2</c:v>
                </c:pt>
                <c:pt idx="6">
                  <c:v>3.500000000000001E-2</c:v>
                </c:pt>
              </c:numCache>
            </c:numRef>
          </c:yVal>
          <c:smooth val="0"/>
          <c:extLst>
            <c:ext xmlns:c16="http://schemas.microsoft.com/office/drawing/2014/chart" uri="{C3380CC4-5D6E-409C-BE32-E72D297353CC}">
              <c16:uniqueId val="{00000003-EF0D-4FD2-BD54-FC90A2C576B9}"/>
            </c:ext>
          </c:extLst>
        </c:ser>
        <c:ser>
          <c:idx val="2"/>
          <c:order val="2"/>
          <c:tx>
            <c:strRef>
              <c:f>pluie_poll!$P$3</c:f>
              <c:strCache>
                <c:ptCount val="1"/>
                <c:pt idx="0">
                  <c:v>Zn mg/L</c:v>
                </c:pt>
              </c:strCache>
            </c:strRef>
          </c:tx>
          <c:spPr>
            <a:ln w="28575">
              <a:noFill/>
            </a:ln>
          </c:spPr>
          <c:dPt>
            <c:idx val="3"/>
            <c:marker>
              <c:symbol val="triangle"/>
              <c:size val="7"/>
              <c:spPr>
                <a:solidFill>
                  <a:schemeClr val="accent6">
                    <a:lumMod val="75000"/>
                  </a:schemeClr>
                </a:solidFill>
                <a:ln>
                  <a:noFill/>
                </a:ln>
              </c:spPr>
            </c:marker>
            <c:bubble3D val="0"/>
            <c:extLst>
              <c:ext xmlns:c16="http://schemas.microsoft.com/office/drawing/2014/chart" uri="{C3380CC4-5D6E-409C-BE32-E72D297353CC}">
                <c16:uniqueId val="{00000004-EF0D-4FD2-BD54-FC90A2C576B9}"/>
              </c:ext>
            </c:extLst>
          </c:dPt>
          <c:xVal>
            <c:numRef>
              <c:f>pluie_poll!$K$4:$K$10</c:f>
              <c:numCache>
                <c:formatCode>General</c:formatCode>
                <c:ptCount val="7"/>
                <c:pt idx="0">
                  <c:v>75867.759999999995</c:v>
                </c:pt>
                <c:pt idx="1">
                  <c:v>9158.5</c:v>
                </c:pt>
                <c:pt idx="2">
                  <c:v>48282.93</c:v>
                </c:pt>
                <c:pt idx="3">
                  <c:v>6785.1200000000026</c:v>
                </c:pt>
                <c:pt idx="4">
                  <c:v>20802.89</c:v>
                </c:pt>
                <c:pt idx="5">
                  <c:v>42423.350000000013</c:v>
                </c:pt>
                <c:pt idx="6">
                  <c:v>18170.849999999988</c:v>
                </c:pt>
              </c:numCache>
            </c:numRef>
          </c:xVal>
          <c:yVal>
            <c:numRef>
              <c:f>pluie_poll!$P$4:$P$10</c:f>
              <c:numCache>
                <c:formatCode>General</c:formatCode>
                <c:ptCount val="7"/>
                <c:pt idx="0">
                  <c:v>0.21000000000000008</c:v>
                </c:pt>
                <c:pt idx="1">
                  <c:v>9.9800000000000028E-2</c:v>
                </c:pt>
                <c:pt idx="2">
                  <c:v>1.42</c:v>
                </c:pt>
                <c:pt idx="3">
                  <c:v>0.30300000000000021</c:v>
                </c:pt>
                <c:pt idx="4">
                  <c:v>0.18900000000000008</c:v>
                </c:pt>
                <c:pt idx="5">
                  <c:v>0.20900000000000007</c:v>
                </c:pt>
                <c:pt idx="6">
                  <c:v>0.49700000000000016</c:v>
                </c:pt>
              </c:numCache>
            </c:numRef>
          </c:yVal>
          <c:smooth val="0"/>
          <c:extLst>
            <c:ext xmlns:c16="http://schemas.microsoft.com/office/drawing/2014/chart" uri="{C3380CC4-5D6E-409C-BE32-E72D297353CC}">
              <c16:uniqueId val="{00000005-EF0D-4FD2-BD54-FC90A2C576B9}"/>
            </c:ext>
          </c:extLst>
        </c:ser>
        <c:ser>
          <c:idx val="3"/>
          <c:order val="3"/>
          <c:tx>
            <c:strRef>
              <c:f>pluie_poll!$R$3</c:f>
              <c:strCache>
                <c:ptCount val="1"/>
                <c:pt idx="0">
                  <c:v>Cu mg/L</c:v>
                </c:pt>
              </c:strCache>
            </c:strRef>
          </c:tx>
          <c:spPr>
            <a:ln w="28575">
              <a:noFill/>
            </a:ln>
          </c:spPr>
          <c:xVal>
            <c:numRef>
              <c:f>pluie_poll!$K$4:$K$10</c:f>
              <c:numCache>
                <c:formatCode>General</c:formatCode>
                <c:ptCount val="7"/>
                <c:pt idx="0">
                  <c:v>75867.759999999995</c:v>
                </c:pt>
                <c:pt idx="1">
                  <c:v>9158.5</c:v>
                </c:pt>
                <c:pt idx="2">
                  <c:v>48282.93</c:v>
                </c:pt>
                <c:pt idx="3">
                  <c:v>6785.1200000000026</c:v>
                </c:pt>
                <c:pt idx="4">
                  <c:v>20802.89</c:v>
                </c:pt>
                <c:pt idx="5">
                  <c:v>42423.350000000013</c:v>
                </c:pt>
                <c:pt idx="6">
                  <c:v>18170.849999999988</c:v>
                </c:pt>
              </c:numCache>
            </c:numRef>
          </c:xVal>
          <c:yVal>
            <c:numRef>
              <c:f>pluie_poll!$R$4:$R$10</c:f>
              <c:numCache>
                <c:formatCode>General</c:formatCode>
                <c:ptCount val="7"/>
                <c:pt idx="0">
                  <c:v>0.12000000000000002</c:v>
                </c:pt>
                <c:pt idx="1">
                  <c:v>2.1600000000000012E-2</c:v>
                </c:pt>
                <c:pt idx="2">
                  <c:v>0.38600000000000018</c:v>
                </c:pt>
                <c:pt idx="3">
                  <c:v>7.0000000000000021E-2</c:v>
                </c:pt>
                <c:pt idx="4">
                  <c:v>0.13600000000000001</c:v>
                </c:pt>
                <c:pt idx="5">
                  <c:v>3.9000000000000014E-2</c:v>
                </c:pt>
                <c:pt idx="6">
                  <c:v>0.11799999999999998</c:v>
                </c:pt>
              </c:numCache>
            </c:numRef>
          </c:yVal>
          <c:smooth val="0"/>
          <c:extLst>
            <c:ext xmlns:c16="http://schemas.microsoft.com/office/drawing/2014/chart" uri="{C3380CC4-5D6E-409C-BE32-E72D297353CC}">
              <c16:uniqueId val="{00000006-EF0D-4FD2-BD54-FC90A2C576B9}"/>
            </c:ext>
          </c:extLst>
        </c:ser>
        <c:dLbls>
          <c:showLegendKey val="0"/>
          <c:showVal val="0"/>
          <c:showCatName val="0"/>
          <c:showSerName val="0"/>
          <c:showPercent val="0"/>
          <c:showBubbleSize val="0"/>
        </c:dLbls>
        <c:axId val="44418176"/>
        <c:axId val="44420096"/>
      </c:scatterChart>
      <c:valAx>
        <c:axId val="44418176"/>
        <c:scaling>
          <c:orientation val="minMax"/>
        </c:scaling>
        <c:delete val="0"/>
        <c:axPos val="b"/>
        <c:title>
          <c:tx>
            <c:rich>
              <a:bodyPr/>
              <a:lstStyle/>
              <a:p>
                <a:pPr>
                  <a:defRPr i="1"/>
                </a:pPr>
                <a:r>
                  <a:rPr lang="fr-FR" i="1" dirty="0"/>
                  <a:t>Nb de VL+PL</a:t>
                </a:r>
              </a:p>
            </c:rich>
          </c:tx>
          <c:overlay val="0"/>
        </c:title>
        <c:numFmt formatCode="General" sourceLinked="1"/>
        <c:majorTickMark val="out"/>
        <c:minorTickMark val="none"/>
        <c:tickLblPos val="nextTo"/>
        <c:crossAx val="44420096"/>
        <c:crosses val="autoZero"/>
        <c:crossBetween val="midCat"/>
      </c:valAx>
      <c:valAx>
        <c:axId val="44420096"/>
        <c:scaling>
          <c:orientation val="minMax"/>
        </c:scaling>
        <c:delete val="0"/>
        <c:axPos val="l"/>
        <c:majorGridlines/>
        <c:numFmt formatCode="General" sourceLinked="1"/>
        <c:majorTickMark val="out"/>
        <c:minorTickMark val="none"/>
        <c:tickLblPos val="nextTo"/>
        <c:crossAx val="44418176"/>
        <c:crosses val="autoZero"/>
        <c:crossBetween val="midCat"/>
      </c:valAx>
    </c:plotArea>
    <c:legend>
      <c:legendPos val="r"/>
      <c:layout>
        <c:manualLayout>
          <c:xMode val="edge"/>
          <c:yMode val="edge"/>
          <c:x val="0.75620976874198198"/>
          <c:y val="2.5918392725648585E-2"/>
          <c:w val="0.22945645801619857"/>
          <c:h val="0.41896795204428383"/>
        </c:manualLayout>
      </c:layout>
      <c:overlay val="0"/>
    </c:legend>
    <c:plotVisOnly val="1"/>
    <c:dispBlanksAs val="gap"/>
    <c:showDLblsOverMax val="0"/>
  </c:chart>
  <c:txPr>
    <a:bodyPr/>
    <a:lstStyle/>
    <a:p>
      <a:pPr>
        <a:defRPr sz="1800"/>
      </a:pPr>
      <a:endParaRPr lang="fr-FR"/>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021648687802933"/>
          <c:y val="0.1157968912425851"/>
          <c:w val="0.67099799043541919"/>
          <c:h val="0.74555880362787974"/>
        </c:manualLayout>
      </c:layout>
      <c:barChart>
        <c:barDir val="col"/>
        <c:grouping val="clustered"/>
        <c:varyColors val="0"/>
        <c:ser>
          <c:idx val="0"/>
          <c:order val="0"/>
          <c:tx>
            <c:strRef>
              <c:f>Feuil1!$A$2</c:f>
              <c:strCache>
                <c:ptCount val="1"/>
                <c:pt idx="0">
                  <c:v>contaminé</c:v>
                </c:pt>
              </c:strCache>
            </c:strRef>
          </c:tx>
          <c:spPr>
            <a:solidFill>
              <a:srgbClr val="002060"/>
            </a:solidFill>
          </c:spPr>
          <c:invertIfNegative val="0"/>
          <c:errBars>
            <c:errBarType val="both"/>
            <c:errValType val="cust"/>
            <c:noEndCap val="0"/>
            <c:plus>
              <c:numRef>
                <c:f>Feuil1!$C$2:$C$5</c:f>
                <c:numCache>
                  <c:formatCode>General</c:formatCode>
                  <c:ptCount val="4"/>
                  <c:pt idx="0">
                    <c:v>28</c:v>
                  </c:pt>
                  <c:pt idx="1">
                    <c:v>22</c:v>
                  </c:pt>
                  <c:pt idx="2">
                    <c:v>42</c:v>
                  </c:pt>
                  <c:pt idx="3">
                    <c:v>36</c:v>
                  </c:pt>
                </c:numCache>
              </c:numRef>
            </c:plus>
            <c:minus>
              <c:numRef>
                <c:f>Feuil1!$C$2:$C$5</c:f>
                <c:numCache>
                  <c:formatCode>General</c:formatCode>
                  <c:ptCount val="4"/>
                  <c:pt idx="0">
                    <c:v>28</c:v>
                  </c:pt>
                  <c:pt idx="1">
                    <c:v>22</c:v>
                  </c:pt>
                  <c:pt idx="2">
                    <c:v>42</c:v>
                  </c:pt>
                  <c:pt idx="3">
                    <c:v>36</c:v>
                  </c:pt>
                </c:numCache>
              </c:numRef>
            </c:minus>
          </c:errBars>
          <c:cat>
            <c:strRef>
              <c:f>Feuil1!$F$2:$F$5</c:f>
              <c:strCache>
                <c:ptCount val="4"/>
                <c:pt idx="0">
                  <c:v>Jonc</c:v>
                </c:pt>
                <c:pt idx="1">
                  <c:v>Baldingère</c:v>
                </c:pt>
                <c:pt idx="2">
                  <c:v>Iris</c:v>
                </c:pt>
                <c:pt idx="3">
                  <c:v>Graminées</c:v>
                </c:pt>
              </c:strCache>
            </c:strRef>
          </c:cat>
          <c:val>
            <c:numRef>
              <c:f>Feuil1!$B$2:$B$5</c:f>
              <c:numCache>
                <c:formatCode>General</c:formatCode>
                <c:ptCount val="4"/>
                <c:pt idx="0">
                  <c:v>1227</c:v>
                </c:pt>
                <c:pt idx="1">
                  <c:v>557</c:v>
                </c:pt>
                <c:pt idx="2">
                  <c:v>130</c:v>
                </c:pt>
                <c:pt idx="3">
                  <c:v>513</c:v>
                </c:pt>
              </c:numCache>
            </c:numRef>
          </c:val>
          <c:extLst>
            <c:ext xmlns:c16="http://schemas.microsoft.com/office/drawing/2014/chart" uri="{C3380CC4-5D6E-409C-BE32-E72D297353CC}">
              <c16:uniqueId val="{00000000-4507-4EF6-B125-C3993BACAB5E}"/>
            </c:ext>
          </c:extLst>
        </c:ser>
        <c:ser>
          <c:idx val="1"/>
          <c:order val="1"/>
          <c:tx>
            <c:strRef>
              <c:f>Feuil1!$A$7</c:f>
              <c:strCache>
                <c:ptCount val="1"/>
                <c:pt idx="0">
                  <c:v>témoins</c:v>
                </c:pt>
              </c:strCache>
            </c:strRef>
          </c:tx>
          <c:spPr>
            <a:solidFill>
              <a:srgbClr val="0070C0"/>
            </a:solidFill>
          </c:spPr>
          <c:invertIfNegative val="0"/>
          <c:errBars>
            <c:errBarType val="both"/>
            <c:errValType val="cust"/>
            <c:noEndCap val="0"/>
            <c:plus>
              <c:numRef>
                <c:f>Feuil1!$C$7:$C$10</c:f>
                <c:numCache>
                  <c:formatCode>General</c:formatCode>
                  <c:ptCount val="4"/>
                  <c:pt idx="0">
                    <c:v>3.4</c:v>
                  </c:pt>
                  <c:pt idx="1">
                    <c:v>6</c:v>
                  </c:pt>
                  <c:pt idx="2">
                    <c:v>39</c:v>
                  </c:pt>
                  <c:pt idx="3">
                    <c:v>15</c:v>
                  </c:pt>
                </c:numCache>
              </c:numRef>
            </c:plus>
            <c:minus>
              <c:numRef>
                <c:f>Feuil1!$C$7:$C$10</c:f>
                <c:numCache>
                  <c:formatCode>General</c:formatCode>
                  <c:ptCount val="4"/>
                  <c:pt idx="0">
                    <c:v>3.4</c:v>
                  </c:pt>
                  <c:pt idx="1">
                    <c:v>6</c:v>
                  </c:pt>
                  <c:pt idx="2">
                    <c:v>39</c:v>
                  </c:pt>
                  <c:pt idx="3">
                    <c:v>15</c:v>
                  </c:pt>
                </c:numCache>
              </c:numRef>
            </c:minus>
          </c:errBars>
          <c:val>
            <c:numRef>
              <c:f>Feuil1!$B$7:$B$10</c:f>
              <c:numCache>
                <c:formatCode>General</c:formatCode>
                <c:ptCount val="4"/>
                <c:pt idx="0">
                  <c:v>105</c:v>
                </c:pt>
                <c:pt idx="1">
                  <c:v>122</c:v>
                </c:pt>
                <c:pt idx="2">
                  <c:v>100</c:v>
                </c:pt>
                <c:pt idx="3">
                  <c:v>115</c:v>
                </c:pt>
              </c:numCache>
            </c:numRef>
          </c:val>
          <c:extLst>
            <c:ext xmlns:c16="http://schemas.microsoft.com/office/drawing/2014/chart" uri="{C3380CC4-5D6E-409C-BE32-E72D297353CC}">
              <c16:uniqueId val="{00000001-4507-4EF6-B125-C3993BACAB5E}"/>
            </c:ext>
          </c:extLst>
        </c:ser>
        <c:dLbls>
          <c:showLegendKey val="0"/>
          <c:showVal val="0"/>
          <c:showCatName val="0"/>
          <c:showSerName val="0"/>
          <c:showPercent val="0"/>
          <c:showBubbleSize val="0"/>
        </c:dLbls>
        <c:gapWidth val="150"/>
        <c:axId val="128950656"/>
        <c:axId val="128952192"/>
      </c:barChart>
      <c:catAx>
        <c:axId val="128950656"/>
        <c:scaling>
          <c:orientation val="minMax"/>
        </c:scaling>
        <c:delete val="0"/>
        <c:axPos val="b"/>
        <c:numFmt formatCode="General" sourceLinked="1"/>
        <c:majorTickMark val="out"/>
        <c:minorTickMark val="none"/>
        <c:tickLblPos val="nextTo"/>
        <c:crossAx val="128952192"/>
        <c:crosses val="autoZero"/>
        <c:auto val="1"/>
        <c:lblAlgn val="ctr"/>
        <c:lblOffset val="100"/>
        <c:noMultiLvlLbl val="0"/>
      </c:catAx>
      <c:valAx>
        <c:axId val="128952192"/>
        <c:scaling>
          <c:orientation val="minMax"/>
        </c:scaling>
        <c:delete val="0"/>
        <c:axPos val="l"/>
        <c:majorGridlines/>
        <c:numFmt formatCode="General" sourceLinked="1"/>
        <c:majorTickMark val="out"/>
        <c:minorTickMark val="none"/>
        <c:tickLblPos val="nextTo"/>
        <c:crossAx val="128950656"/>
        <c:crosses val="autoZero"/>
        <c:crossBetween val="between"/>
      </c:valAx>
    </c:plotArea>
    <c:legend>
      <c:legendPos val="r"/>
      <c:overlay val="0"/>
    </c:legend>
    <c:plotVisOnly val="1"/>
    <c:dispBlanksAs val="gap"/>
    <c:showDLblsOverMax val="0"/>
  </c:chart>
  <c:txPr>
    <a:bodyPr/>
    <a:lstStyle/>
    <a:p>
      <a:pPr>
        <a:defRPr sz="2000"/>
      </a:pPr>
      <a:endParaRPr lang="fr-FR"/>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Feuil1!$A$2</c:f>
              <c:strCache>
                <c:ptCount val="1"/>
                <c:pt idx="0">
                  <c:v>contaminé</c:v>
                </c:pt>
              </c:strCache>
            </c:strRef>
          </c:tx>
          <c:spPr>
            <a:solidFill>
              <a:srgbClr val="002060"/>
            </a:solidFill>
          </c:spPr>
          <c:invertIfNegative val="0"/>
          <c:cat>
            <c:strRef>
              <c:f>Feuil1!$F$2:$F$5</c:f>
              <c:strCache>
                <c:ptCount val="4"/>
                <c:pt idx="0">
                  <c:v>Jonc</c:v>
                </c:pt>
                <c:pt idx="1">
                  <c:v>Baldingère</c:v>
                </c:pt>
                <c:pt idx="2">
                  <c:v>Iris</c:v>
                </c:pt>
                <c:pt idx="3">
                  <c:v>Graminées</c:v>
                </c:pt>
              </c:strCache>
            </c:strRef>
          </c:cat>
          <c:val>
            <c:numRef>
              <c:f>Feuil1!$D$2:$D$5</c:f>
              <c:numCache>
                <c:formatCode>General</c:formatCode>
                <c:ptCount val="4"/>
                <c:pt idx="0">
                  <c:v>16</c:v>
                </c:pt>
                <c:pt idx="1">
                  <c:v>35</c:v>
                </c:pt>
                <c:pt idx="2">
                  <c:v>18</c:v>
                </c:pt>
                <c:pt idx="3">
                  <c:v>27</c:v>
                </c:pt>
              </c:numCache>
            </c:numRef>
          </c:val>
          <c:extLst>
            <c:ext xmlns:c16="http://schemas.microsoft.com/office/drawing/2014/chart" uri="{C3380CC4-5D6E-409C-BE32-E72D297353CC}">
              <c16:uniqueId val="{00000000-5F63-4261-AD39-F2FA1CFD9549}"/>
            </c:ext>
          </c:extLst>
        </c:ser>
        <c:dLbls>
          <c:showLegendKey val="0"/>
          <c:showVal val="0"/>
          <c:showCatName val="0"/>
          <c:showSerName val="0"/>
          <c:showPercent val="0"/>
          <c:showBubbleSize val="0"/>
        </c:dLbls>
        <c:gapWidth val="150"/>
        <c:axId val="129012480"/>
        <c:axId val="129014016"/>
      </c:barChart>
      <c:catAx>
        <c:axId val="129012480"/>
        <c:scaling>
          <c:orientation val="minMax"/>
        </c:scaling>
        <c:delete val="0"/>
        <c:axPos val="b"/>
        <c:numFmt formatCode="General" sourceLinked="1"/>
        <c:majorTickMark val="out"/>
        <c:minorTickMark val="none"/>
        <c:tickLblPos val="nextTo"/>
        <c:crossAx val="129014016"/>
        <c:crosses val="autoZero"/>
        <c:auto val="1"/>
        <c:lblAlgn val="ctr"/>
        <c:lblOffset val="100"/>
        <c:noMultiLvlLbl val="0"/>
      </c:catAx>
      <c:valAx>
        <c:axId val="129014016"/>
        <c:scaling>
          <c:orientation val="minMax"/>
        </c:scaling>
        <c:delete val="0"/>
        <c:axPos val="l"/>
        <c:majorGridlines/>
        <c:numFmt formatCode="General" sourceLinked="1"/>
        <c:majorTickMark val="out"/>
        <c:minorTickMark val="none"/>
        <c:tickLblPos val="nextTo"/>
        <c:crossAx val="129012480"/>
        <c:crosses val="autoZero"/>
        <c:crossBetween val="between"/>
      </c:valAx>
    </c:plotArea>
    <c:plotVisOnly val="1"/>
    <c:dispBlanksAs val="gap"/>
    <c:showDLblsOverMax val="0"/>
  </c:chart>
  <c:txPr>
    <a:bodyPr/>
    <a:lstStyle/>
    <a:p>
      <a:pPr>
        <a:defRPr sz="2000"/>
      </a:pPr>
      <a:endParaRPr lang="fr-FR"/>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Feuil1!$A$2</c:f>
              <c:strCache>
                <c:ptCount val="1"/>
                <c:pt idx="0">
                  <c:v>contaminé</c:v>
                </c:pt>
              </c:strCache>
            </c:strRef>
          </c:tx>
          <c:spPr>
            <a:solidFill>
              <a:srgbClr val="002060"/>
            </a:solidFill>
          </c:spPr>
          <c:invertIfNegative val="0"/>
          <c:cat>
            <c:strRef>
              <c:f>Feuil1!$F$2:$F$5</c:f>
              <c:strCache>
                <c:ptCount val="4"/>
                <c:pt idx="0">
                  <c:v>Jonc</c:v>
                </c:pt>
                <c:pt idx="1">
                  <c:v>Baldingère</c:v>
                </c:pt>
                <c:pt idx="2">
                  <c:v>Iris</c:v>
                </c:pt>
                <c:pt idx="3">
                  <c:v>Graminées</c:v>
                </c:pt>
              </c:strCache>
            </c:strRef>
          </c:cat>
          <c:val>
            <c:numRef>
              <c:f>Feuil1!$E$2:$E$5</c:f>
              <c:numCache>
                <c:formatCode>General</c:formatCode>
                <c:ptCount val="4"/>
                <c:pt idx="0">
                  <c:v>19.8</c:v>
                </c:pt>
                <c:pt idx="1">
                  <c:v>19.7</c:v>
                </c:pt>
                <c:pt idx="2">
                  <c:v>2.4</c:v>
                </c:pt>
                <c:pt idx="3">
                  <c:v>14</c:v>
                </c:pt>
              </c:numCache>
            </c:numRef>
          </c:val>
          <c:extLst>
            <c:ext xmlns:c16="http://schemas.microsoft.com/office/drawing/2014/chart" uri="{C3380CC4-5D6E-409C-BE32-E72D297353CC}">
              <c16:uniqueId val="{00000000-4BEF-4BCA-8E8E-9113B3AFFFCA}"/>
            </c:ext>
          </c:extLst>
        </c:ser>
        <c:dLbls>
          <c:showLegendKey val="0"/>
          <c:showVal val="0"/>
          <c:showCatName val="0"/>
          <c:showSerName val="0"/>
          <c:showPercent val="0"/>
          <c:showBubbleSize val="0"/>
        </c:dLbls>
        <c:gapWidth val="150"/>
        <c:axId val="129184512"/>
        <c:axId val="129186048"/>
      </c:barChart>
      <c:catAx>
        <c:axId val="129184512"/>
        <c:scaling>
          <c:orientation val="minMax"/>
        </c:scaling>
        <c:delete val="0"/>
        <c:axPos val="b"/>
        <c:numFmt formatCode="General" sourceLinked="1"/>
        <c:majorTickMark val="out"/>
        <c:minorTickMark val="none"/>
        <c:tickLblPos val="nextTo"/>
        <c:crossAx val="129186048"/>
        <c:crosses val="autoZero"/>
        <c:auto val="1"/>
        <c:lblAlgn val="ctr"/>
        <c:lblOffset val="100"/>
        <c:noMultiLvlLbl val="0"/>
      </c:catAx>
      <c:valAx>
        <c:axId val="129186048"/>
        <c:scaling>
          <c:orientation val="minMax"/>
        </c:scaling>
        <c:delete val="0"/>
        <c:axPos val="l"/>
        <c:majorGridlines/>
        <c:numFmt formatCode="General" sourceLinked="1"/>
        <c:majorTickMark val="out"/>
        <c:minorTickMark val="none"/>
        <c:tickLblPos val="nextTo"/>
        <c:crossAx val="129184512"/>
        <c:crosses val="autoZero"/>
        <c:crossBetween val="between"/>
      </c:valAx>
    </c:plotArea>
    <c:plotVisOnly val="1"/>
    <c:dispBlanksAs val="gap"/>
    <c:showDLblsOverMax val="0"/>
  </c:chart>
  <c:txPr>
    <a:bodyPr/>
    <a:lstStyle/>
    <a:p>
      <a:pPr>
        <a:defRPr sz="2000"/>
      </a:pPr>
      <a:endParaRPr lang="fr-FR"/>
    </a:p>
  </c:tx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dk1" tx1="lt1" bg2="dk2" tx2="lt2" accent1="accent1" accent2="accent2" accent3="accent3" accent4="accent4" accent5="accent5" accent6="accent6" hlink="hlink" folHlink="folHlink"/>
  <c:chart>
    <c:autoTitleDeleted val="0"/>
    <c:plotArea>
      <c:layout/>
      <c:barChart>
        <c:barDir val="col"/>
        <c:grouping val="clustered"/>
        <c:varyColors val="0"/>
        <c:ser>
          <c:idx val="0"/>
          <c:order val="0"/>
          <c:invertIfNegative val="0"/>
          <c:dPt>
            <c:idx val="0"/>
            <c:invertIfNegative val="0"/>
            <c:bubble3D val="0"/>
            <c:spPr>
              <a:solidFill>
                <a:srgbClr val="FF6600"/>
              </a:solidFill>
            </c:spPr>
            <c:extLst>
              <c:ext xmlns:c16="http://schemas.microsoft.com/office/drawing/2014/chart" uri="{C3380CC4-5D6E-409C-BE32-E72D297353CC}">
                <c16:uniqueId val="{00000001-D81C-4223-8EC5-82DD30A43E10}"/>
              </c:ext>
            </c:extLst>
          </c:dPt>
          <c:dPt>
            <c:idx val="1"/>
            <c:invertIfNegative val="0"/>
            <c:bubble3D val="0"/>
            <c:spPr>
              <a:solidFill>
                <a:srgbClr val="0066CC"/>
              </a:solidFill>
            </c:spPr>
            <c:extLst>
              <c:ext xmlns:c16="http://schemas.microsoft.com/office/drawing/2014/chart" uri="{C3380CC4-5D6E-409C-BE32-E72D297353CC}">
                <c16:uniqueId val="{00000003-D81C-4223-8EC5-82DD30A43E10}"/>
              </c:ext>
            </c:extLst>
          </c:dPt>
          <c:dPt>
            <c:idx val="2"/>
            <c:invertIfNegative val="0"/>
            <c:bubble3D val="0"/>
            <c:spPr>
              <a:solidFill>
                <a:srgbClr val="7030A0"/>
              </a:solidFill>
            </c:spPr>
            <c:extLst>
              <c:ext xmlns:c16="http://schemas.microsoft.com/office/drawing/2014/chart" uri="{C3380CC4-5D6E-409C-BE32-E72D297353CC}">
                <c16:uniqueId val="{00000005-D81C-4223-8EC5-82DD30A43E10}"/>
              </c:ext>
            </c:extLst>
          </c:dPt>
          <c:errBars>
            <c:errBarType val="both"/>
            <c:errValType val="cust"/>
            <c:noEndCap val="0"/>
            <c:plus>
              <c:numRef>
                <c:f>BaP!$S$6:$S$8</c:f>
                <c:numCache>
                  <c:formatCode>General</c:formatCode>
                  <c:ptCount val="3"/>
                  <c:pt idx="0">
                    <c:v>3.6437981688164487</c:v>
                  </c:pt>
                  <c:pt idx="1">
                    <c:v>0.95029164101806096</c:v>
                  </c:pt>
                  <c:pt idx="2">
                    <c:v>2.5434114005895112</c:v>
                  </c:pt>
                </c:numCache>
              </c:numRef>
            </c:plus>
            <c:minus>
              <c:numRef>
                <c:f>BaP!$S$6:$S$8</c:f>
                <c:numCache>
                  <c:formatCode>General</c:formatCode>
                  <c:ptCount val="3"/>
                  <c:pt idx="0">
                    <c:v>3.6437981688164487</c:v>
                  </c:pt>
                  <c:pt idx="1">
                    <c:v>0.95029164101806096</c:v>
                  </c:pt>
                  <c:pt idx="2">
                    <c:v>2.5434114005895112</c:v>
                  </c:pt>
                </c:numCache>
              </c:numRef>
            </c:minus>
          </c:errBars>
          <c:cat>
            <c:strRef>
              <c:f>BaP!$N$16:$N$18</c:f>
              <c:strCache>
                <c:ptCount val="3"/>
                <c:pt idx="0">
                  <c:v>Sorft Rush</c:v>
                </c:pt>
                <c:pt idx="1">
                  <c:v>Reed Canarygrass</c:v>
                </c:pt>
                <c:pt idx="2">
                  <c:v>Yellow Flag</c:v>
                </c:pt>
              </c:strCache>
            </c:strRef>
          </c:cat>
          <c:val>
            <c:numRef>
              <c:f>BaP!$R$6:$R$8</c:f>
              <c:numCache>
                <c:formatCode>General</c:formatCode>
                <c:ptCount val="3"/>
                <c:pt idx="0">
                  <c:v>28.942510548523206</c:v>
                </c:pt>
                <c:pt idx="1">
                  <c:v>15.377298336939594</c:v>
                </c:pt>
                <c:pt idx="2">
                  <c:v>21.377851932329662</c:v>
                </c:pt>
              </c:numCache>
            </c:numRef>
          </c:val>
          <c:extLst>
            <c:ext xmlns:c16="http://schemas.microsoft.com/office/drawing/2014/chart" uri="{C3380CC4-5D6E-409C-BE32-E72D297353CC}">
              <c16:uniqueId val="{00000006-D81C-4223-8EC5-82DD30A43E10}"/>
            </c:ext>
          </c:extLst>
        </c:ser>
        <c:ser>
          <c:idx val="1"/>
          <c:order val="1"/>
          <c:tx>
            <c:strRef>
              <c:f>BaP!$N$11</c:f>
              <c:strCache>
                <c:ptCount val="1"/>
                <c:pt idx="0">
                  <c:v>RHIZO Phenanthrene</c:v>
                </c:pt>
              </c:strCache>
            </c:strRef>
          </c:tx>
          <c:invertIfNegative val="0"/>
          <c:dPt>
            <c:idx val="0"/>
            <c:invertIfNegative val="0"/>
            <c:bubble3D val="0"/>
            <c:spPr>
              <a:pattFill prst="lgConfetti">
                <a:fgClr>
                  <a:srgbClr val="FFFFFF"/>
                </a:fgClr>
                <a:bgClr>
                  <a:srgbClr val="FF6600"/>
                </a:bgClr>
              </a:pattFill>
            </c:spPr>
            <c:extLst>
              <c:ext xmlns:c16="http://schemas.microsoft.com/office/drawing/2014/chart" uri="{C3380CC4-5D6E-409C-BE32-E72D297353CC}">
                <c16:uniqueId val="{00000008-D81C-4223-8EC5-82DD30A43E10}"/>
              </c:ext>
            </c:extLst>
          </c:dPt>
          <c:dPt>
            <c:idx val="1"/>
            <c:invertIfNegative val="0"/>
            <c:bubble3D val="0"/>
            <c:spPr>
              <a:pattFill prst="lgConfetti">
                <a:fgClr>
                  <a:srgbClr val="FFFFFF"/>
                </a:fgClr>
                <a:bgClr>
                  <a:srgbClr val="0070C0"/>
                </a:bgClr>
              </a:pattFill>
            </c:spPr>
            <c:extLst>
              <c:ext xmlns:c16="http://schemas.microsoft.com/office/drawing/2014/chart" uri="{C3380CC4-5D6E-409C-BE32-E72D297353CC}">
                <c16:uniqueId val="{0000000A-D81C-4223-8EC5-82DD30A43E10}"/>
              </c:ext>
            </c:extLst>
          </c:dPt>
          <c:dPt>
            <c:idx val="2"/>
            <c:invertIfNegative val="0"/>
            <c:bubble3D val="0"/>
            <c:spPr>
              <a:pattFill prst="lgConfetti">
                <a:fgClr>
                  <a:srgbClr val="FFFFFF"/>
                </a:fgClr>
                <a:bgClr>
                  <a:srgbClr val="7030A0"/>
                </a:bgClr>
              </a:pattFill>
            </c:spPr>
            <c:extLst>
              <c:ext xmlns:c16="http://schemas.microsoft.com/office/drawing/2014/chart" uri="{C3380CC4-5D6E-409C-BE32-E72D297353CC}">
                <c16:uniqueId val="{0000000C-D81C-4223-8EC5-82DD30A43E10}"/>
              </c:ext>
            </c:extLst>
          </c:dPt>
          <c:errBars>
            <c:errBarType val="both"/>
            <c:errValType val="cust"/>
            <c:noEndCap val="0"/>
            <c:plus>
              <c:numRef>
                <c:f>BaP!$S$16:$S$18</c:f>
                <c:numCache>
                  <c:formatCode>General</c:formatCode>
                  <c:ptCount val="3"/>
                  <c:pt idx="0">
                    <c:v>4.5662534751461168</c:v>
                  </c:pt>
                  <c:pt idx="1">
                    <c:v>0.56356294815724139</c:v>
                  </c:pt>
                  <c:pt idx="2">
                    <c:v>0.25867543585334823</c:v>
                  </c:pt>
                </c:numCache>
              </c:numRef>
            </c:plus>
            <c:minus>
              <c:numRef>
                <c:f>BaP!$S$16:$S$18</c:f>
                <c:numCache>
                  <c:formatCode>General</c:formatCode>
                  <c:ptCount val="3"/>
                  <c:pt idx="0">
                    <c:v>4.5662534751461168</c:v>
                  </c:pt>
                  <c:pt idx="1">
                    <c:v>0.56356294815724139</c:v>
                  </c:pt>
                  <c:pt idx="2">
                    <c:v>0.25867543585334823</c:v>
                  </c:pt>
                </c:numCache>
              </c:numRef>
            </c:minus>
          </c:errBars>
          <c:cat>
            <c:strRef>
              <c:f>BaP!$N$16:$N$18</c:f>
              <c:strCache>
                <c:ptCount val="3"/>
                <c:pt idx="0">
                  <c:v>Sorft Rush</c:v>
                </c:pt>
                <c:pt idx="1">
                  <c:v>Reed Canarygrass</c:v>
                </c:pt>
                <c:pt idx="2">
                  <c:v>Yellow Flag</c:v>
                </c:pt>
              </c:strCache>
            </c:strRef>
          </c:cat>
          <c:val>
            <c:numRef>
              <c:f>BaP!$R$16:$R$18</c:f>
              <c:numCache>
                <c:formatCode>General</c:formatCode>
                <c:ptCount val="3"/>
                <c:pt idx="0">
                  <c:v>29.419831223628695</c:v>
                </c:pt>
                <c:pt idx="1">
                  <c:v>7.7027606175588232</c:v>
                </c:pt>
                <c:pt idx="2">
                  <c:v>4.4402193595116151</c:v>
                </c:pt>
              </c:numCache>
            </c:numRef>
          </c:val>
          <c:extLst>
            <c:ext xmlns:c16="http://schemas.microsoft.com/office/drawing/2014/chart" uri="{C3380CC4-5D6E-409C-BE32-E72D297353CC}">
              <c16:uniqueId val="{0000000D-D81C-4223-8EC5-82DD30A43E10}"/>
            </c:ext>
          </c:extLst>
        </c:ser>
        <c:dLbls>
          <c:showLegendKey val="0"/>
          <c:showVal val="0"/>
          <c:showCatName val="0"/>
          <c:showSerName val="0"/>
          <c:showPercent val="0"/>
          <c:showBubbleSize val="0"/>
        </c:dLbls>
        <c:gapWidth val="150"/>
        <c:axId val="130747776"/>
        <c:axId val="130761856"/>
      </c:barChart>
      <c:catAx>
        <c:axId val="130747776"/>
        <c:scaling>
          <c:orientation val="minMax"/>
        </c:scaling>
        <c:delete val="1"/>
        <c:axPos val="b"/>
        <c:numFmt formatCode="General" sourceLinked="0"/>
        <c:majorTickMark val="out"/>
        <c:minorTickMark val="none"/>
        <c:tickLblPos val="nextTo"/>
        <c:crossAx val="130761856"/>
        <c:crosses val="autoZero"/>
        <c:auto val="1"/>
        <c:lblAlgn val="ctr"/>
        <c:lblOffset val="100"/>
        <c:noMultiLvlLbl val="0"/>
      </c:catAx>
      <c:valAx>
        <c:axId val="130761856"/>
        <c:scaling>
          <c:orientation val="minMax"/>
        </c:scaling>
        <c:delete val="0"/>
        <c:axPos val="l"/>
        <c:majorGridlines/>
        <c:numFmt formatCode="General" sourceLinked="1"/>
        <c:majorTickMark val="out"/>
        <c:minorTickMark val="none"/>
        <c:tickLblPos val="nextTo"/>
        <c:crossAx val="130747776"/>
        <c:crosses val="autoZero"/>
        <c:crossBetween val="between"/>
      </c:valAx>
    </c:plotArea>
    <c:plotVisOnly val="1"/>
    <c:dispBlanksAs val="gap"/>
    <c:showDLblsOverMax val="0"/>
  </c:chart>
  <c:txPr>
    <a:bodyPr/>
    <a:lstStyle/>
    <a:p>
      <a:pPr>
        <a:defRPr sz="1800">
          <a:solidFill>
            <a:schemeClr val="bg1"/>
          </a:solidFill>
        </a:defRPr>
      </a:pPr>
      <a:endParaRPr lang="fr-FR"/>
    </a:p>
  </c:txPr>
  <c:externalData r:id="rId2">
    <c:autoUpdate val="0"/>
  </c:externalData>
</c:chartSpace>
</file>

<file path=ppt/comments/comment1.xml><?xml version="1.0" encoding="utf-8"?>
<p:cmLst xmlns:a="http://schemas.openxmlformats.org/drawingml/2006/main" xmlns:r="http://schemas.openxmlformats.org/officeDocument/2006/relationships" xmlns:p="http://schemas.openxmlformats.org/presentationml/2006/main">
  <p:cm authorId="0" dt="2014-09-11T11:51:10.205" idx="1">
    <p:pos x="10" y="10"/>
    <p:text>Indiquer le nombre de véhicules dans agence de l'eau</p:text>
  </p:cm>
</p:cmLst>
</file>

<file path=ppt/drawings/drawing1.xml><?xml version="1.0" encoding="utf-8"?>
<c:userShapes xmlns:c="http://schemas.openxmlformats.org/drawingml/2006/chart">
  <cdr:relSizeAnchor xmlns:cdr="http://schemas.openxmlformats.org/drawingml/2006/chartDrawing">
    <cdr:from>
      <cdr:x>0.64211</cdr:x>
      <cdr:y>0.25214</cdr:y>
    </cdr:from>
    <cdr:to>
      <cdr:x>0.64211</cdr:x>
      <cdr:y>0.71831</cdr:y>
    </cdr:to>
    <cdr:cxnSp macro="">
      <cdr:nvCxnSpPr>
        <cdr:cNvPr id="3" name="Connecteur droit avec flèche 2"/>
        <cdr:cNvCxnSpPr/>
      </cdr:nvCxnSpPr>
      <cdr:spPr>
        <a:xfrm xmlns:a="http://schemas.openxmlformats.org/drawingml/2006/main">
          <a:off x="4392488" y="817903"/>
          <a:ext cx="0" cy="1512168"/>
        </a:xfrm>
        <a:prstGeom xmlns:a="http://schemas.openxmlformats.org/drawingml/2006/main" prst="straightConnector1">
          <a:avLst/>
        </a:prstGeom>
        <a:ln xmlns:a="http://schemas.openxmlformats.org/drawingml/2006/main" w="50800">
          <a:solidFill>
            <a:srgbClr val="FF0000"/>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0B7563-23D2-489A-A606-CCD1609E9930}" type="datetimeFigureOut">
              <a:rPr lang="fr-FR" smtClean="0"/>
              <a:t>06/05/2020</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B2FC547-5CAD-4CBB-9084-07DBA05FFFD9}" type="slidenum">
              <a:rPr lang="fr-FR" smtClean="0"/>
              <a:t>‹N°›</a:t>
            </a:fld>
            <a:endParaRPr lang="fr-FR"/>
          </a:p>
        </p:txBody>
      </p:sp>
    </p:spTree>
    <p:extLst>
      <p:ext uri="{BB962C8B-B14F-4D97-AF65-F5344CB8AC3E}">
        <p14:creationId xmlns:p14="http://schemas.microsoft.com/office/powerpoint/2010/main" val="15494341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La pollution chronique des EP sur voirie fait</a:t>
            </a:r>
            <a:r>
              <a:rPr lang="fr-FR" baseline="0" dirty="0" smtClean="0"/>
              <a:t> souvent l’objet de réponses plutôt théoriques liées à une absence de mesure et de quantification de la pollution. On cherche a affiner les connaissances sur les intrants sur une opération significative. Préciser c’est une thèse.</a:t>
            </a:r>
            <a:endParaRPr lang="fr-FR" dirty="0"/>
          </a:p>
        </p:txBody>
      </p:sp>
      <p:sp>
        <p:nvSpPr>
          <p:cNvPr id="4" name="Espace réservé du numéro de diapositive 3"/>
          <p:cNvSpPr>
            <a:spLocks noGrp="1"/>
          </p:cNvSpPr>
          <p:nvPr>
            <p:ph type="sldNum" sz="quarter" idx="10"/>
          </p:nvPr>
        </p:nvSpPr>
        <p:spPr/>
        <p:txBody>
          <a:bodyPr/>
          <a:lstStyle/>
          <a:p>
            <a:fld id="{FB2FC547-5CAD-4CBB-9084-07DBA05FFFD9}" type="slidenum">
              <a:rPr lang="fr-FR" smtClean="0"/>
              <a:t>2</a:t>
            </a:fld>
            <a:endParaRPr lang="fr-FR"/>
          </a:p>
        </p:txBody>
      </p:sp>
    </p:spTree>
    <p:extLst>
      <p:ext uri="{BB962C8B-B14F-4D97-AF65-F5344CB8AC3E}">
        <p14:creationId xmlns:p14="http://schemas.microsoft.com/office/powerpoint/2010/main" val="24165109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La pollution chronique des EP sur voirie fait</a:t>
            </a:r>
            <a:r>
              <a:rPr lang="fr-FR" baseline="0" dirty="0" smtClean="0"/>
              <a:t> souvent l’objet de réponses plutôt théoriques liées à une absence de mesure et de quantification de la pollution. On cherche a affiner les connaissances sur les intrants sur une opération significative. Préciser c’est une thèse.</a:t>
            </a:r>
            <a:endParaRPr lang="fr-FR" dirty="0"/>
          </a:p>
        </p:txBody>
      </p:sp>
      <p:sp>
        <p:nvSpPr>
          <p:cNvPr id="4" name="Espace réservé du numéro de diapositive 3"/>
          <p:cNvSpPr>
            <a:spLocks noGrp="1"/>
          </p:cNvSpPr>
          <p:nvPr>
            <p:ph type="sldNum" sz="quarter" idx="10"/>
          </p:nvPr>
        </p:nvSpPr>
        <p:spPr/>
        <p:txBody>
          <a:bodyPr/>
          <a:lstStyle/>
          <a:p>
            <a:fld id="{FB2FC547-5CAD-4CBB-9084-07DBA05FFFD9}" type="slidenum">
              <a:rPr lang="fr-FR" smtClean="0"/>
              <a:t>16</a:t>
            </a:fld>
            <a:endParaRPr lang="fr-FR"/>
          </a:p>
        </p:txBody>
      </p:sp>
    </p:spTree>
    <p:extLst>
      <p:ext uri="{BB962C8B-B14F-4D97-AF65-F5344CB8AC3E}">
        <p14:creationId xmlns:p14="http://schemas.microsoft.com/office/powerpoint/2010/main" val="24165109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Les plantes présentent des propriétés génétiques endogènes, biochimiques ou physiologiques qui les placent comme agent idéal pour la remédiation du sol</a:t>
            </a:r>
          </a:p>
          <a:p>
            <a:endParaRPr lang="fr-FR" dirty="0"/>
          </a:p>
        </p:txBody>
      </p:sp>
      <p:sp>
        <p:nvSpPr>
          <p:cNvPr id="4" name="Espace réservé du numéro de diapositive 3"/>
          <p:cNvSpPr>
            <a:spLocks noGrp="1"/>
          </p:cNvSpPr>
          <p:nvPr>
            <p:ph type="sldNum" sz="quarter" idx="10"/>
          </p:nvPr>
        </p:nvSpPr>
        <p:spPr/>
        <p:txBody>
          <a:bodyPr/>
          <a:lstStyle/>
          <a:p>
            <a:fld id="{FB2FC547-5CAD-4CBB-9084-07DBA05FFFD9}" type="slidenum">
              <a:rPr lang="fr-FR" smtClean="0"/>
              <a:t>19</a:t>
            </a:fld>
            <a:endParaRPr lang="fr-FR"/>
          </a:p>
        </p:txBody>
      </p:sp>
    </p:spTree>
    <p:extLst>
      <p:ext uri="{BB962C8B-B14F-4D97-AF65-F5344CB8AC3E}">
        <p14:creationId xmlns:p14="http://schemas.microsoft.com/office/powerpoint/2010/main" val="42799819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On a</a:t>
            </a:r>
            <a:r>
              <a:rPr lang="fr-FR" baseline="0" dirty="0" smtClean="0"/>
              <a:t> pris l’exemple du cadmium car c’est le plus toxique des métaux introduits dans les mésocosmes.</a:t>
            </a:r>
            <a:endParaRPr lang="fr-FR" dirty="0"/>
          </a:p>
        </p:txBody>
      </p:sp>
      <p:sp>
        <p:nvSpPr>
          <p:cNvPr id="4" name="Espace réservé du numéro de diapositive 3"/>
          <p:cNvSpPr>
            <a:spLocks noGrp="1"/>
          </p:cNvSpPr>
          <p:nvPr>
            <p:ph type="sldNum" sz="quarter" idx="10"/>
          </p:nvPr>
        </p:nvSpPr>
        <p:spPr/>
        <p:txBody>
          <a:bodyPr/>
          <a:lstStyle/>
          <a:p>
            <a:fld id="{FB2FC547-5CAD-4CBB-9084-07DBA05FFFD9}" type="slidenum">
              <a:rPr lang="fr-FR" smtClean="0"/>
              <a:t>21</a:t>
            </a:fld>
            <a:endParaRPr lang="fr-FR"/>
          </a:p>
        </p:txBody>
      </p:sp>
    </p:spTree>
    <p:extLst>
      <p:ext uri="{BB962C8B-B14F-4D97-AF65-F5344CB8AC3E}">
        <p14:creationId xmlns:p14="http://schemas.microsoft.com/office/powerpoint/2010/main" val="10308863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On a</a:t>
            </a:r>
            <a:r>
              <a:rPr lang="fr-FR" baseline="0" dirty="0" smtClean="0"/>
              <a:t> pris l’exemple du cadmium car c’est le plus toxique des métaux introduits dans les mésocosmes.</a:t>
            </a:r>
            <a:endParaRPr lang="fr-FR" dirty="0"/>
          </a:p>
        </p:txBody>
      </p:sp>
      <p:sp>
        <p:nvSpPr>
          <p:cNvPr id="4" name="Espace réservé du numéro de diapositive 3"/>
          <p:cNvSpPr>
            <a:spLocks noGrp="1"/>
          </p:cNvSpPr>
          <p:nvPr>
            <p:ph type="sldNum" sz="quarter" idx="10"/>
          </p:nvPr>
        </p:nvSpPr>
        <p:spPr/>
        <p:txBody>
          <a:bodyPr/>
          <a:lstStyle/>
          <a:p>
            <a:fld id="{FB2FC547-5CAD-4CBB-9084-07DBA05FFFD9}" type="slidenum">
              <a:rPr lang="fr-FR" smtClean="0"/>
              <a:t>22</a:t>
            </a:fld>
            <a:endParaRPr lang="fr-FR"/>
          </a:p>
        </p:txBody>
      </p:sp>
    </p:spTree>
    <p:extLst>
      <p:ext uri="{BB962C8B-B14F-4D97-AF65-F5344CB8AC3E}">
        <p14:creationId xmlns:p14="http://schemas.microsoft.com/office/powerpoint/2010/main" val="10308863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EN faisant la même chose dans les racines des plantes on étudie la </a:t>
            </a:r>
            <a:r>
              <a:rPr lang="fr-FR" dirty="0" err="1" smtClean="0"/>
              <a:t>phytostabilisation</a:t>
            </a:r>
            <a:r>
              <a:rPr lang="fr-FR" dirty="0" smtClean="0"/>
              <a:t>.</a:t>
            </a:r>
            <a:endParaRPr lang="fr-FR" dirty="0"/>
          </a:p>
        </p:txBody>
      </p:sp>
      <p:sp>
        <p:nvSpPr>
          <p:cNvPr id="4" name="Espace réservé du numéro de diapositive 3"/>
          <p:cNvSpPr>
            <a:spLocks noGrp="1"/>
          </p:cNvSpPr>
          <p:nvPr>
            <p:ph type="sldNum" sz="quarter" idx="10"/>
          </p:nvPr>
        </p:nvSpPr>
        <p:spPr/>
        <p:txBody>
          <a:bodyPr/>
          <a:lstStyle/>
          <a:p>
            <a:fld id="{FB2FC547-5CAD-4CBB-9084-07DBA05FFFD9}" type="slidenum">
              <a:rPr lang="fr-FR" smtClean="0"/>
              <a:t>24</a:t>
            </a:fld>
            <a:endParaRPr lang="fr-FR"/>
          </a:p>
        </p:txBody>
      </p:sp>
    </p:spTree>
    <p:extLst>
      <p:ext uri="{BB962C8B-B14F-4D97-AF65-F5344CB8AC3E}">
        <p14:creationId xmlns:p14="http://schemas.microsoft.com/office/powerpoint/2010/main" val="15012905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Les plantes présentent des propriétés génétiques endogènes, biochimiques ou physiologiques qui les placent comme agent idéal pour la remédiation du sol</a:t>
            </a:r>
          </a:p>
          <a:p>
            <a:endParaRPr lang="fr-FR" dirty="0"/>
          </a:p>
        </p:txBody>
      </p:sp>
      <p:sp>
        <p:nvSpPr>
          <p:cNvPr id="4" name="Espace réservé du numéro de diapositive 3"/>
          <p:cNvSpPr>
            <a:spLocks noGrp="1"/>
          </p:cNvSpPr>
          <p:nvPr>
            <p:ph type="sldNum" sz="quarter" idx="10"/>
          </p:nvPr>
        </p:nvSpPr>
        <p:spPr/>
        <p:txBody>
          <a:bodyPr/>
          <a:lstStyle/>
          <a:p>
            <a:fld id="{FB2FC547-5CAD-4CBB-9084-07DBA05FFFD9}" type="slidenum">
              <a:rPr lang="fr-FR" smtClean="0"/>
              <a:t>25</a:t>
            </a:fld>
            <a:endParaRPr lang="fr-FR"/>
          </a:p>
        </p:txBody>
      </p:sp>
    </p:spTree>
    <p:extLst>
      <p:ext uri="{BB962C8B-B14F-4D97-AF65-F5344CB8AC3E}">
        <p14:creationId xmlns:p14="http://schemas.microsoft.com/office/powerpoint/2010/main" val="42799819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Les plantes présentent des propriétés génétiques endogènes, biochimiques ou physiologiques qui les placent comme agent idéal pour la remédiation du sol</a:t>
            </a:r>
          </a:p>
          <a:p>
            <a:endParaRPr lang="fr-FR" dirty="0"/>
          </a:p>
        </p:txBody>
      </p:sp>
      <p:sp>
        <p:nvSpPr>
          <p:cNvPr id="4" name="Espace réservé du numéro de diapositive 3"/>
          <p:cNvSpPr>
            <a:spLocks noGrp="1"/>
          </p:cNvSpPr>
          <p:nvPr>
            <p:ph type="sldNum" sz="quarter" idx="10"/>
          </p:nvPr>
        </p:nvSpPr>
        <p:spPr/>
        <p:txBody>
          <a:bodyPr/>
          <a:lstStyle/>
          <a:p>
            <a:fld id="{FB2FC547-5CAD-4CBB-9084-07DBA05FFFD9}" type="slidenum">
              <a:rPr lang="fr-FR" smtClean="0"/>
              <a:t>26</a:t>
            </a:fld>
            <a:endParaRPr lang="fr-FR"/>
          </a:p>
        </p:txBody>
      </p:sp>
    </p:spTree>
    <p:extLst>
      <p:ext uri="{BB962C8B-B14F-4D97-AF65-F5344CB8AC3E}">
        <p14:creationId xmlns:p14="http://schemas.microsoft.com/office/powerpoint/2010/main" val="42799819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Les plantes présentent des propriétés génétiques endogènes, biochimiques ou physiologiques qui les placent comme agent idéal pour la remédiation du sol</a:t>
            </a:r>
          </a:p>
          <a:p>
            <a:endParaRPr lang="fr-FR" dirty="0"/>
          </a:p>
        </p:txBody>
      </p:sp>
      <p:sp>
        <p:nvSpPr>
          <p:cNvPr id="4" name="Espace réservé du numéro de diapositive 3"/>
          <p:cNvSpPr>
            <a:spLocks noGrp="1"/>
          </p:cNvSpPr>
          <p:nvPr>
            <p:ph type="sldNum" sz="quarter" idx="10"/>
          </p:nvPr>
        </p:nvSpPr>
        <p:spPr/>
        <p:txBody>
          <a:bodyPr/>
          <a:lstStyle/>
          <a:p>
            <a:fld id="{FB2FC547-5CAD-4CBB-9084-07DBA05FFFD9}" type="slidenum">
              <a:rPr lang="fr-FR" smtClean="0"/>
              <a:t>27</a:t>
            </a:fld>
            <a:endParaRPr lang="fr-FR"/>
          </a:p>
        </p:txBody>
      </p:sp>
    </p:spTree>
    <p:extLst>
      <p:ext uri="{BB962C8B-B14F-4D97-AF65-F5344CB8AC3E}">
        <p14:creationId xmlns:p14="http://schemas.microsoft.com/office/powerpoint/2010/main" val="42799819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Quelles conclusions peut-on tirer</a:t>
            </a:r>
            <a:r>
              <a:rPr lang="fr-FR" baseline="0" dirty="0" smtClean="0"/>
              <a:t> des deux expériences menées ? </a:t>
            </a:r>
            <a:r>
              <a:rPr lang="fr-FR" sz="1200" i="1" dirty="0" smtClean="0">
                <a:solidFill>
                  <a:prstClr val="black"/>
                </a:solidFill>
              </a:rPr>
              <a:t>Avantage en terme de dépollution où tout va à l’exutoire</a:t>
            </a:r>
            <a:endParaRPr lang="fr-FR" sz="1050" i="1" dirty="0" smtClean="0">
              <a:solidFill>
                <a:prstClr val="black"/>
              </a:solidFill>
            </a:endParaRPr>
          </a:p>
          <a:p>
            <a:endParaRPr lang="fr-FR" dirty="0"/>
          </a:p>
        </p:txBody>
      </p:sp>
      <p:sp>
        <p:nvSpPr>
          <p:cNvPr id="4" name="Espace réservé du numéro de diapositive 3"/>
          <p:cNvSpPr>
            <a:spLocks noGrp="1"/>
          </p:cNvSpPr>
          <p:nvPr>
            <p:ph type="sldNum" sz="quarter" idx="10"/>
          </p:nvPr>
        </p:nvSpPr>
        <p:spPr/>
        <p:txBody>
          <a:bodyPr/>
          <a:lstStyle/>
          <a:p>
            <a:fld id="{FB2FC547-5CAD-4CBB-9084-07DBA05FFFD9}" type="slidenum">
              <a:rPr lang="fr-FR" smtClean="0"/>
              <a:t>28</a:t>
            </a:fld>
            <a:endParaRPr lang="fr-FR"/>
          </a:p>
        </p:txBody>
      </p:sp>
    </p:spTree>
    <p:extLst>
      <p:ext uri="{BB962C8B-B14F-4D97-AF65-F5344CB8AC3E}">
        <p14:creationId xmlns:p14="http://schemas.microsoft.com/office/powerpoint/2010/main" val="37498840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Quelles conclusions peut-on tirer</a:t>
            </a:r>
            <a:r>
              <a:rPr lang="fr-FR" baseline="0" dirty="0" smtClean="0"/>
              <a:t> des deux expériences menées ? </a:t>
            </a:r>
            <a:r>
              <a:rPr lang="fr-FR" sz="1200" i="1" dirty="0" smtClean="0">
                <a:solidFill>
                  <a:prstClr val="black"/>
                </a:solidFill>
              </a:rPr>
              <a:t>Avantage en terme de dépollution où tout va à l’exutoire</a:t>
            </a:r>
            <a:endParaRPr lang="fr-FR" sz="1050" i="1" dirty="0" smtClean="0">
              <a:solidFill>
                <a:prstClr val="black"/>
              </a:solidFill>
            </a:endParaRPr>
          </a:p>
          <a:p>
            <a:endParaRPr lang="fr-FR" dirty="0"/>
          </a:p>
        </p:txBody>
      </p:sp>
      <p:sp>
        <p:nvSpPr>
          <p:cNvPr id="4" name="Espace réservé du numéro de diapositive 3"/>
          <p:cNvSpPr>
            <a:spLocks noGrp="1"/>
          </p:cNvSpPr>
          <p:nvPr>
            <p:ph type="sldNum" sz="quarter" idx="10"/>
          </p:nvPr>
        </p:nvSpPr>
        <p:spPr/>
        <p:txBody>
          <a:bodyPr/>
          <a:lstStyle/>
          <a:p>
            <a:fld id="{FB2FC547-5CAD-4CBB-9084-07DBA05FFFD9}" type="slidenum">
              <a:rPr lang="fr-FR" smtClean="0"/>
              <a:t>29</a:t>
            </a:fld>
            <a:endParaRPr lang="fr-FR"/>
          </a:p>
        </p:txBody>
      </p:sp>
    </p:spTree>
    <p:extLst>
      <p:ext uri="{BB962C8B-B14F-4D97-AF65-F5344CB8AC3E}">
        <p14:creationId xmlns:p14="http://schemas.microsoft.com/office/powerpoint/2010/main" val="37498840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A l’origine, c’est INFRA Services qui a chercher à s’intéresser à la</a:t>
            </a:r>
            <a:r>
              <a:rPr lang="fr-FR" baseline="0" dirty="0" smtClean="0"/>
              <a:t> pollution dans les noues de voiries. Je ne vais pas vous représenter INFRA Services puisque Michel Bénard, le mieux placé pour le faire l’a déjà fait. INFRA Services à alors chercher des partenaires pour travailler sur le projet et 3 institutions d’enseignement ont répondu présents : L’université de Rouen, L’</a:t>
            </a:r>
            <a:r>
              <a:rPr lang="fr-FR" baseline="0" dirty="0" err="1" smtClean="0"/>
              <a:t>Esitpa</a:t>
            </a:r>
            <a:r>
              <a:rPr lang="fr-FR" baseline="0" dirty="0" smtClean="0"/>
              <a:t> qui est une école d’ingénieur en agriculture, et une autre école d’ingénieur, l’INSA, l’institut National des sciences appliquées. Une à deux fois / an, on se réunit tous avec d’autres experts qui vont apporté un regard extérieur sur le projet, M. </a:t>
            </a:r>
            <a:r>
              <a:rPr lang="fr-FR" baseline="0" dirty="0" err="1" smtClean="0"/>
              <a:t>Chaib</a:t>
            </a:r>
            <a:r>
              <a:rPr lang="fr-FR" baseline="0" dirty="0" smtClean="0"/>
              <a:t>, M. </a:t>
            </a:r>
            <a:r>
              <a:rPr lang="fr-FR" baseline="0" dirty="0" err="1" smtClean="0"/>
              <a:t>Ledun</a:t>
            </a:r>
            <a:r>
              <a:rPr lang="fr-FR" baseline="0" dirty="0" smtClean="0"/>
              <a:t> et ou M. </a:t>
            </a:r>
            <a:r>
              <a:rPr lang="fr-FR" baseline="0" dirty="0" err="1" smtClean="0"/>
              <a:t>Ouvry</a:t>
            </a:r>
            <a:r>
              <a:rPr lang="fr-FR" baseline="0" dirty="0" smtClean="0"/>
              <a:t> de l’AREAS, et Madame </a:t>
            </a:r>
            <a:r>
              <a:rPr lang="fr-FR" baseline="0" dirty="0" err="1" smtClean="0"/>
              <a:t>Korboulewsky</a:t>
            </a:r>
            <a:r>
              <a:rPr lang="fr-FR" baseline="0" dirty="0" smtClean="0"/>
              <a:t> de l’IRSTEA, ancien </a:t>
            </a:r>
            <a:r>
              <a:rPr lang="fr-FR" baseline="0" dirty="0" err="1" smtClean="0"/>
              <a:t>cemagref</a:t>
            </a:r>
            <a:r>
              <a:rPr lang="fr-FR" baseline="0" dirty="0" smtClean="0"/>
              <a:t> pour évaluer l’avancée du travail. Toutes les personnes qui ont été sollicités ont répondu présentes d</a:t>
            </a:r>
            <a:r>
              <a:rPr lang="fr-FR" dirty="0" smtClean="0"/>
              <a:t>onc c’est un thème qui fédère, qui intéresse.</a:t>
            </a:r>
            <a:endParaRPr lang="fr-FR" dirty="0"/>
          </a:p>
        </p:txBody>
      </p:sp>
      <p:sp>
        <p:nvSpPr>
          <p:cNvPr id="4" name="Espace réservé du numéro de diapositive 3"/>
          <p:cNvSpPr>
            <a:spLocks noGrp="1"/>
          </p:cNvSpPr>
          <p:nvPr>
            <p:ph type="sldNum" sz="quarter" idx="10"/>
          </p:nvPr>
        </p:nvSpPr>
        <p:spPr/>
        <p:txBody>
          <a:bodyPr/>
          <a:lstStyle/>
          <a:p>
            <a:fld id="{FB2FC547-5CAD-4CBB-9084-07DBA05FFFD9}" type="slidenum">
              <a:rPr lang="fr-FR" smtClean="0"/>
              <a:t>3</a:t>
            </a:fld>
            <a:endParaRPr lang="fr-FR"/>
          </a:p>
        </p:txBody>
      </p:sp>
    </p:spTree>
    <p:extLst>
      <p:ext uri="{BB962C8B-B14F-4D97-AF65-F5344CB8AC3E}">
        <p14:creationId xmlns:p14="http://schemas.microsoft.com/office/powerpoint/2010/main" val="34434047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Voilà, j’ai conclu sur une expérience</a:t>
            </a:r>
            <a:r>
              <a:rPr lang="fr-FR" baseline="0" dirty="0" smtClean="0"/>
              <a:t> assez rigolote pour vous illustrer un peu la diversité des processus de dépollution et la complexité du système. Le sol c’est une matrice environnementale complexe. Si je m’en suis sortie pas trop mal, là vous vous dites bon en fait c’est super simple, le sol il filtre, les plantes elles absorbent et le tour est joué. </a:t>
            </a:r>
            <a:endParaRPr lang="fr-FR" dirty="0"/>
          </a:p>
        </p:txBody>
      </p:sp>
      <p:sp>
        <p:nvSpPr>
          <p:cNvPr id="4" name="Espace réservé du numéro de diapositive 3"/>
          <p:cNvSpPr>
            <a:spLocks noGrp="1"/>
          </p:cNvSpPr>
          <p:nvPr>
            <p:ph type="sldNum" sz="quarter" idx="10"/>
          </p:nvPr>
        </p:nvSpPr>
        <p:spPr/>
        <p:txBody>
          <a:bodyPr/>
          <a:lstStyle/>
          <a:p>
            <a:fld id="{FB2FC547-5CAD-4CBB-9084-07DBA05FFFD9}" type="slidenum">
              <a:rPr lang="fr-FR" smtClean="0"/>
              <a:t>30</a:t>
            </a:fld>
            <a:endParaRPr lang="fr-FR"/>
          </a:p>
        </p:txBody>
      </p:sp>
    </p:spTree>
    <p:extLst>
      <p:ext uri="{BB962C8B-B14F-4D97-AF65-F5344CB8AC3E}">
        <p14:creationId xmlns:p14="http://schemas.microsoft.com/office/powerpoint/2010/main" val="18862089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Voilà, j’ai conclu sur une expérience</a:t>
            </a:r>
            <a:r>
              <a:rPr lang="fr-FR" baseline="0" dirty="0" smtClean="0"/>
              <a:t> assez rigolote pour vous illustrer un peu la diversité des processus de dépollution et la complexité du système. Le sol c’est une matrice environnementale complexe. Si je m’en suis sortie pas trop mal, là vous vous dites bon en fait c’est super simple, le sol il filtre, les plantes elles absorbent et le tour est joué. </a:t>
            </a:r>
            <a:endParaRPr lang="fr-FR" dirty="0"/>
          </a:p>
        </p:txBody>
      </p:sp>
      <p:sp>
        <p:nvSpPr>
          <p:cNvPr id="4" name="Espace réservé du numéro de diapositive 3"/>
          <p:cNvSpPr>
            <a:spLocks noGrp="1"/>
          </p:cNvSpPr>
          <p:nvPr>
            <p:ph type="sldNum" sz="quarter" idx="10"/>
          </p:nvPr>
        </p:nvSpPr>
        <p:spPr/>
        <p:txBody>
          <a:bodyPr/>
          <a:lstStyle/>
          <a:p>
            <a:fld id="{FB2FC547-5CAD-4CBB-9084-07DBA05FFFD9}" type="slidenum">
              <a:rPr lang="fr-FR" smtClean="0"/>
              <a:t>31</a:t>
            </a:fld>
            <a:endParaRPr lang="fr-FR"/>
          </a:p>
        </p:txBody>
      </p:sp>
    </p:spTree>
    <p:extLst>
      <p:ext uri="{BB962C8B-B14F-4D97-AF65-F5344CB8AC3E}">
        <p14:creationId xmlns:p14="http://schemas.microsoft.com/office/powerpoint/2010/main" val="21643593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On a évalué</a:t>
            </a:r>
            <a:r>
              <a:rPr lang="fr-FR" baseline="0" dirty="0" smtClean="0"/>
              <a:t> la qualité des eaux de ruissellement et quantifier les charges polluantes.</a:t>
            </a:r>
            <a:endParaRPr lang="fr-FR" dirty="0"/>
          </a:p>
        </p:txBody>
      </p:sp>
      <p:sp>
        <p:nvSpPr>
          <p:cNvPr id="4" name="Espace réservé du numéro de diapositive 3"/>
          <p:cNvSpPr>
            <a:spLocks noGrp="1"/>
          </p:cNvSpPr>
          <p:nvPr>
            <p:ph type="sldNum" sz="quarter" idx="10"/>
          </p:nvPr>
        </p:nvSpPr>
        <p:spPr/>
        <p:txBody>
          <a:bodyPr/>
          <a:lstStyle/>
          <a:p>
            <a:fld id="{FB2FC547-5CAD-4CBB-9084-07DBA05FFFD9}" type="slidenum">
              <a:rPr lang="fr-FR" smtClean="0"/>
              <a:t>4</a:t>
            </a:fld>
            <a:endParaRPr lang="fr-FR"/>
          </a:p>
        </p:txBody>
      </p:sp>
    </p:spTree>
    <p:extLst>
      <p:ext uri="{BB962C8B-B14F-4D97-AF65-F5344CB8AC3E}">
        <p14:creationId xmlns:p14="http://schemas.microsoft.com/office/powerpoint/2010/main" val="25645605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On a évalué</a:t>
            </a:r>
            <a:r>
              <a:rPr lang="fr-FR" baseline="0" dirty="0" smtClean="0"/>
              <a:t> la qualité des eaux de ruissellement et quantifier les </a:t>
            </a:r>
            <a:r>
              <a:rPr lang="fr-FR" baseline="0" smtClean="0"/>
              <a:t>charges polluantes.</a:t>
            </a:r>
            <a:endParaRPr lang="fr-FR" dirty="0"/>
          </a:p>
        </p:txBody>
      </p:sp>
      <p:sp>
        <p:nvSpPr>
          <p:cNvPr id="4" name="Espace réservé du numéro de diapositive 3"/>
          <p:cNvSpPr>
            <a:spLocks noGrp="1"/>
          </p:cNvSpPr>
          <p:nvPr>
            <p:ph type="sldNum" sz="quarter" idx="10"/>
          </p:nvPr>
        </p:nvSpPr>
        <p:spPr/>
        <p:txBody>
          <a:bodyPr/>
          <a:lstStyle/>
          <a:p>
            <a:fld id="{FB2FC547-5CAD-4CBB-9084-07DBA05FFFD9}" type="slidenum">
              <a:rPr lang="fr-FR" smtClean="0"/>
              <a:t>5</a:t>
            </a:fld>
            <a:endParaRPr lang="fr-FR"/>
          </a:p>
        </p:txBody>
      </p:sp>
    </p:spTree>
    <p:extLst>
      <p:ext uri="{BB962C8B-B14F-4D97-AF65-F5344CB8AC3E}">
        <p14:creationId xmlns:p14="http://schemas.microsoft.com/office/powerpoint/2010/main" val="25645605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La pollution chronique des EP sur voirie fait</a:t>
            </a:r>
            <a:r>
              <a:rPr lang="fr-FR" baseline="0" dirty="0" smtClean="0"/>
              <a:t> souvent l’objet de réponses plutôt théoriques liées à une absence de mesure et de quantification de la pollution. On cherche a affiner les connaissances sur les intrants sur une opération significative. Préciser c’est une thèse.</a:t>
            </a:r>
            <a:endParaRPr lang="fr-FR" dirty="0"/>
          </a:p>
        </p:txBody>
      </p:sp>
      <p:sp>
        <p:nvSpPr>
          <p:cNvPr id="4" name="Espace réservé du numéro de diapositive 3"/>
          <p:cNvSpPr>
            <a:spLocks noGrp="1"/>
          </p:cNvSpPr>
          <p:nvPr>
            <p:ph type="sldNum" sz="quarter" idx="10"/>
          </p:nvPr>
        </p:nvSpPr>
        <p:spPr/>
        <p:txBody>
          <a:bodyPr/>
          <a:lstStyle/>
          <a:p>
            <a:fld id="{FB2FC547-5CAD-4CBB-9084-07DBA05FFFD9}" type="slidenum">
              <a:rPr lang="fr-FR" smtClean="0"/>
              <a:t>6</a:t>
            </a:fld>
            <a:endParaRPr lang="fr-FR"/>
          </a:p>
        </p:txBody>
      </p:sp>
    </p:spTree>
    <p:extLst>
      <p:ext uri="{BB962C8B-B14F-4D97-AF65-F5344CB8AC3E}">
        <p14:creationId xmlns:p14="http://schemas.microsoft.com/office/powerpoint/2010/main" val="24165109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Programme </a:t>
            </a:r>
            <a:r>
              <a:rPr lang="fr-FR" dirty="0" err="1" smtClean="0"/>
              <a:t>EOPLUIEs</a:t>
            </a:r>
            <a:r>
              <a:rPr lang="fr-FR" dirty="0" smtClean="0"/>
              <a:t> = o</a:t>
            </a:r>
            <a:r>
              <a:rPr lang="fr-FR" baseline="0" dirty="0" smtClean="0"/>
              <a:t>n regarde des concentrations sur les zones résidentielles et commerciales de 17 autres études. AJOUTER LES COEFFICIENT (x 1000) et LES HAP</a:t>
            </a:r>
            <a:endParaRPr lang="fr-FR" dirty="0"/>
          </a:p>
        </p:txBody>
      </p:sp>
      <p:sp>
        <p:nvSpPr>
          <p:cNvPr id="4" name="Espace réservé du numéro de diapositive 3"/>
          <p:cNvSpPr>
            <a:spLocks noGrp="1"/>
          </p:cNvSpPr>
          <p:nvPr>
            <p:ph type="sldNum" sz="quarter" idx="10"/>
          </p:nvPr>
        </p:nvSpPr>
        <p:spPr/>
        <p:txBody>
          <a:bodyPr/>
          <a:lstStyle/>
          <a:p>
            <a:fld id="{FB2FC547-5CAD-4CBB-9084-07DBA05FFFD9}" type="slidenum">
              <a:rPr lang="fr-FR" smtClean="0"/>
              <a:t>7</a:t>
            </a:fld>
            <a:endParaRPr lang="fr-FR"/>
          </a:p>
        </p:txBody>
      </p:sp>
    </p:spTree>
    <p:extLst>
      <p:ext uri="{BB962C8B-B14F-4D97-AF65-F5344CB8AC3E}">
        <p14:creationId xmlns:p14="http://schemas.microsoft.com/office/powerpoint/2010/main" val="40006625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Globalement, les concentrations sont</a:t>
            </a:r>
            <a:r>
              <a:rPr lang="fr-FR" baseline="0" dirty="0" smtClean="0"/>
              <a:t> relativement basses par rapport à ce qui est observé sur ce genre de sites</a:t>
            </a:r>
            <a:endParaRPr lang="fr-FR" dirty="0" smtClean="0"/>
          </a:p>
          <a:p>
            <a:r>
              <a:rPr lang="fr-FR" dirty="0" smtClean="0"/>
              <a:t>Les concentrations moyennes évènementielles sont plus faibles que les </a:t>
            </a:r>
            <a:endParaRPr lang="fr-FR" dirty="0"/>
          </a:p>
        </p:txBody>
      </p:sp>
      <p:sp>
        <p:nvSpPr>
          <p:cNvPr id="4" name="Espace réservé du numéro de diapositive 3"/>
          <p:cNvSpPr>
            <a:spLocks noGrp="1"/>
          </p:cNvSpPr>
          <p:nvPr>
            <p:ph type="sldNum" sz="quarter" idx="10"/>
          </p:nvPr>
        </p:nvSpPr>
        <p:spPr/>
        <p:txBody>
          <a:bodyPr/>
          <a:lstStyle/>
          <a:p>
            <a:fld id="{FB2FC547-5CAD-4CBB-9084-07DBA05FFFD9}" type="slidenum">
              <a:rPr lang="fr-FR" smtClean="0"/>
              <a:t>10</a:t>
            </a:fld>
            <a:endParaRPr lang="fr-FR"/>
          </a:p>
        </p:txBody>
      </p:sp>
    </p:spTree>
    <p:extLst>
      <p:ext uri="{BB962C8B-B14F-4D97-AF65-F5344CB8AC3E}">
        <p14:creationId xmlns:p14="http://schemas.microsoft.com/office/powerpoint/2010/main" val="13397556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La pollution chronique des EP sur voirie fait</a:t>
            </a:r>
            <a:r>
              <a:rPr lang="fr-FR" baseline="0" dirty="0" smtClean="0"/>
              <a:t> souvent l’objet de réponses plutôt théoriques liées à une absence de mesure et de quantification de la pollution. On cherche a affiner les connaissances sur les intrants sur une opération significative. Préciser c’est une thèse.</a:t>
            </a:r>
            <a:endParaRPr lang="fr-FR" dirty="0"/>
          </a:p>
        </p:txBody>
      </p:sp>
      <p:sp>
        <p:nvSpPr>
          <p:cNvPr id="4" name="Espace réservé du numéro de diapositive 3"/>
          <p:cNvSpPr>
            <a:spLocks noGrp="1"/>
          </p:cNvSpPr>
          <p:nvPr>
            <p:ph type="sldNum" sz="quarter" idx="10"/>
          </p:nvPr>
        </p:nvSpPr>
        <p:spPr/>
        <p:txBody>
          <a:bodyPr/>
          <a:lstStyle/>
          <a:p>
            <a:fld id="{FB2FC547-5CAD-4CBB-9084-07DBA05FFFD9}" type="slidenum">
              <a:rPr lang="fr-FR" smtClean="0"/>
              <a:t>12</a:t>
            </a:fld>
            <a:endParaRPr lang="fr-FR"/>
          </a:p>
        </p:txBody>
      </p:sp>
    </p:spTree>
    <p:extLst>
      <p:ext uri="{BB962C8B-B14F-4D97-AF65-F5344CB8AC3E}">
        <p14:creationId xmlns:p14="http://schemas.microsoft.com/office/powerpoint/2010/main" val="24165109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mtClean="0"/>
              <a:t>METTRE LES VRAIES VALEURS</a:t>
            </a:r>
            <a:endParaRPr lang="fr-FR"/>
          </a:p>
        </p:txBody>
      </p:sp>
      <p:sp>
        <p:nvSpPr>
          <p:cNvPr id="4" name="Espace réservé du numéro de diapositive 3"/>
          <p:cNvSpPr>
            <a:spLocks noGrp="1"/>
          </p:cNvSpPr>
          <p:nvPr>
            <p:ph type="sldNum" sz="quarter" idx="10"/>
          </p:nvPr>
        </p:nvSpPr>
        <p:spPr/>
        <p:txBody>
          <a:bodyPr/>
          <a:lstStyle/>
          <a:p>
            <a:fld id="{FB2FC547-5CAD-4CBB-9084-07DBA05FFFD9}" type="slidenum">
              <a:rPr lang="fr-FR" smtClean="0"/>
              <a:t>14</a:t>
            </a:fld>
            <a:endParaRPr lang="fr-FR"/>
          </a:p>
        </p:txBody>
      </p:sp>
    </p:spTree>
    <p:extLst>
      <p:ext uri="{BB962C8B-B14F-4D97-AF65-F5344CB8AC3E}">
        <p14:creationId xmlns:p14="http://schemas.microsoft.com/office/powerpoint/2010/main" val="34682601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pic>
        <p:nvPicPr>
          <p:cNvPr id="7" name="Image 11"/>
          <p:cNvPicPr>
            <a:picLocks noChangeAspect="1"/>
          </p:cNvPicPr>
          <p:nvPr/>
        </p:nvPicPr>
        <p:blipFill>
          <a:blip r:embed="rId2" cstate="screen">
            <a:extLst>
              <a:ext uri="{28A0092B-C50C-407E-A947-70E740481C1C}">
                <a14:useLocalDpi xmlns:a14="http://schemas.microsoft.com/office/drawing/2010/main"/>
              </a:ext>
            </a:extLst>
          </a:blip>
          <a:srcRect l="14008" t="34814" r="13277" b="32591"/>
          <a:stretch>
            <a:fillRect/>
          </a:stretch>
        </p:blipFill>
        <p:spPr bwMode="auto">
          <a:xfrm>
            <a:off x="179512" y="6165304"/>
            <a:ext cx="156368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 12"/>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364088" y="6165304"/>
            <a:ext cx="1735137"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S:\LOGOS\LOGO horizontal bleu.jpg"/>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2339752" y="6237312"/>
            <a:ext cx="2637031" cy="404664"/>
          </a:xfrm>
          <a:prstGeom prst="rect">
            <a:avLst/>
          </a:prstGeom>
          <a:noFill/>
        </p:spPr>
      </p:pic>
      <p:pic>
        <p:nvPicPr>
          <p:cNvPr id="1029" name="Picture 5" descr="T:\LOGO et Plan CAD\Nouveau logo CAD\LOGO CAD.jpg"/>
          <p:cNvPicPr>
            <a:picLocks noChangeAspect="1" noChangeArrowheads="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7668344" y="6165304"/>
            <a:ext cx="1259632" cy="509822"/>
          </a:xfrm>
          <a:prstGeom prst="rect">
            <a:avLst/>
          </a:prstGeom>
          <a:noFill/>
        </p:spPr>
      </p:pic>
      <p:grpSp>
        <p:nvGrpSpPr>
          <p:cNvPr id="20" name="Groupe 19"/>
          <p:cNvGrpSpPr/>
          <p:nvPr userDrawn="1"/>
        </p:nvGrpSpPr>
        <p:grpSpPr>
          <a:xfrm>
            <a:off x="0" y="4221088"/>
            <a:ext cx="9171617" cy="1872208"/>
            <a:chOff x="0" y="4077072"/>
            <a:chExt cx="9171617" cy="1872208"/>
          </a:xfrm>
        </p:grpSpPr>
        <p:sp>
          <p:nvSpPr>
            <p:cNvPr id="10" name="Vague 9"/>
            <p:cNvSpPr/>
            <p:nvPr userDrawn="1"/>
          </p:nvSpPr>
          <p:spPr>
            <a:xfrm rot="10964888">
              <a:off x="78" y="4941829"/>
              <a:ext cx="9171539" cy="932135"/>
            </a:xfrm>
            <a:prstGeom prst="wav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4" name="Vague 13"/>
            <p:cNvSpPr/>
            <p:nvPr userDrawn="1"/>
          </p:nvSpPr>
          <p:spPr>
            <a:xfrm rot="10800000">
              <a:off x="0" y="4437112"/>
              <a:ext cx="9144000" cy="720080"/>
            </a:xfrm>
            <a:prstGeom prst="wav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30" name="Picture 6" descr="S:\photos\Photos AEAP\Diverses photos noues\06-06-05 17.JPG"/>
            <p:cNvPicPr>
              <a:picLocks noChangeAspect="1" noChangeArrowheads="1"/>
            </p:cNvPicPr>
            <p:nvPr userDrawn="1"/>
          </p:nvPicPr>
          <p:blipFill>
            <a:blip r:embed="rId6" cstate="screen">
              <a:extLst>
                <a:ext uri="{28A0092B-C50C-407E-A947-70E740481C1C}">
                  <a14:useLocalDpi xmlns:a14="http://schemas.microsoft.com/office/drawing/2010/main"/>
                </a:ext>
              </a:extLst>
            </a:blip>
            <a:srcRect/>
            <a:stretch>
              <a:fillRect/>
            </a:stretch>
          </p:blipFill>
          <p:spPr bwMode="auto">
            <a:xfrm>
              <a:off x="395536" y="4077072"/>
              <a:ext cx="2352663" cy="1872208"/>
            </a:xfrm>
            <a:prstGeom prst="ellipse">
              <a:avLst/>
            </a:prstGeom>
            <a:ln w="63500" cap="rnd">
              <a:solidFill>
                <a:schemeClr val="accent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sp>
        <p:nvSpPr>
          <p:cNvPr id="21" name="Rectangle 20"/>
          <p:cNvSpPr/>
          <p:nvPr userDrawn="1"/>
        </p:nvSpPr>
        <p:spPr>
          <a:xfrm>
            <a:off x="0" y="0"/>
            <a:ext cx="9144000" cy="646331"/>
          </a:xfrm>
          <a:prstGeom prst="rect">
            <a:avLst/>
          </a:prstGeom>
          <a:solidFill>
            <a:srgbClr val="92D050"/>
          </a:solidFill>
        </p:spPr>
        <p:txBody>
          <a:bodyPr wrap="square">
            <a:spAutoFit/>
          </a:bodyPr>
          <a:lstStyle/>
          <a:p>
            <a:pPr algn="ctr">
              <a:defRPr/>
            </a:pPr>
            <a:r>
              <a:rPr lang="fr-FR" altLang="fr-FR" sz="1800" b="1" dirty="0" smtClean="0">
                <a:solidFill>
                  <a:srgbClr val="0066CC"/>
                </a:solidFill>
                <a:latin typeface="Calibri" pitchFamily="34" charset="0"/>
              </a:rPr>
              <a:t>GESTION DES EAUX PLUVIALES, BIODIVERSITE EN VILLE … : LES</a:t>
            </a:r>
            <a:r>
              <a:rPr lang="fr-FR" altLang="fr-FR" sz="1800" b="1" baseline="0" dirty="0" smtClean="0">
                <a:solidFill>
                  <a:srgbClr val="0066CC"/>
                </a:solidFill>
                <a:latin typeface="Calibri" pitchFamily="34" charset="0"/>
              </a:rPr>
              <a:t> NOUES?</a:t>
            </a:r>
          </a:p>
          <a:p>
            <a:pPr algn="ctr">
              <a:defRPr/>
            </a:pPr>
            <a:r>
              <a:rPr lang="fr-FR" altLang="fr-FR" sz="1800" b="1" baseline="0" dirty="0" smtClean="0">
                <a:solidFill>
                  <a:srgbClr val="0066CC"/>
                </a:solidFill>
                <a:latin typeface="Calibri" pitchFamily="34" charset="0"/>
              </a:rPr>
              <a:t>25 SEPTEMBRE 2014 - DOUAI                          </a:t>
            </a:r>
          </a:p>
        </p:txBody>
      </p:sp>
    </p:spTree>
    <p:extLst>
      <p:ext uri="{BB962C8B-B14F-4D97-AF65-F5344CB8AC3E}">
        <p14:creationId xmlns:p14="http://schemas.microsoft.com/office/powerpoint/2010/main" val="257438986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1307925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78600" y="274638"/>
            <a:ext cx="2108200" cy="5448300"/>
          </a:xfrm>
          <a:prstGeom prst="rect">
            <a:avLst/>
          </a:prstGeo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250825" y="274638"/>
            <a:ext cx="6175375" cy="5448300"/>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12594351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15364519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Tree>
    <p:extLst>
      <p:ext uri="{BB962C8B-B14F-4D97-AF65-F5344CB8AC3E}">
        <p14:creationId xmlns:p14="http://schemas.microsoft.com/office/powerpoint/2010/main" val="27998895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Modifiez le style du titre</a:t>
            </a:r>
            <a:endParaRPr lang="fr-FR"/>
          </a:p>
        </p:txBody>
      </p:sp>
      <p:sp>
        <p:nvSpPr>
          <p:cNvPr id="3" name="Espace réservé du contenu 2"/>
          <p:cNvSpPr>
            <a:spLocks noGrp="1"/>
          </p:cNvSpPr>
          <p:nvPr>
            <p:ph sz="half" idx="1"/>
          </p:nvPr>
        </p:nvSpPr>
        <p:spPr>
          <a:xfrm>
            <a:off x="250825" y="119697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441825" y="119697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35156581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3168693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Modifiez le style du titre</a:t>
            </a:r>
            <a:endParaRPr lang="fr-FR"/>
          </a:p>
        </p:txBody>
      </p:sp>
    </p:spTree>
    <p:extLst>
      <p:ext uri="{BB962C8B-B14F-4D97-AF65-F5344CB8AC3E}">
        <p14:creationId xmlns:p14="http://schemas.microsoft.com/office/powerpoint/2010/main" val="26493132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52467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a:prstGeom prst="rect">
            <a:avLst/>
          </a:prstGeo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Tree>
    <p:extLst>
      <p:ext uri="{BB962C8B-B14F-4D97-AF65-F5344CB8AC3E}">
        <p14:creationId xmlns:p14="http://schemas.microsoft.com/office/powerpoint/2010/main" val="11017645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Cliquez sur l'icône pour ajouter une image</a:t>
            </a: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Tree>
    <p:extLst>
      <p:ext uri="{BB962C8B-B14F-4D97-AF65-F5344CB8AC3E}">
        <p14:creationId xmlns:p14="http://schemas.microsoft.com/office/powerpoint/2010/main" val="2900255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Connecteur droit 7"/>
          <p:cNvCxnSpPr/>
          <p:nvPr/>
        </p:nvCxnSpPr>
        <p:spPr>
          <a:xfrm>
            <a:off x="0" y="908050"/>
            <a:ext cx="9144000" cy="0"/>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sp>
        <p:nvSpPr>
          <p:cNvPr id="30739" name="Rectangle 9"/>
          <p:cNvSpPr>
            <a:spLocks noChangeArrowheads="1"/>
          </p:cNvSpPr>
          <p:nvPr/>
        </p:nvSpPr>
        <p:spPr bwMode="auto">
          <a:xfrm>
            <a:off x="227013" y="6369050"/>
            <a:ext cx="86407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defRPr/>
            </a:pPr>
            <a:r>
              <a:rPr lang="fr-FR" altLang="fr-FR" sz="1400" b="1" dirty="0" smtClean="0">
                <a:solidFill>
                  <a:schemeClr val="bg1"/>
                </a:solidFill>
                <a:latin typeface="Calibri" pitchFamily="34" charset="0"/>
              </a:rPr>
              <a:t>INFILTRER LES EAUX PLUVIALES - LES ENJEUX DES ESSAIS DE PERMEABILITE                                      	 19</a:t>
            </a:r>
            <a:r>
              <a:rPr lang="fr-FR" altLang="fr-FR" sz="1400" b="1" baseline="0" dirty="0" smtClean="0">
                <a:solidFill>
                  <a:schemeClr val="bg1"/>
                </a:solidFill>
                <a:latin typeface="Calibri" pitchFamily="34" charset="0"/>
              </a:rPr>
              <a:t> Juin 2014</a:t>
            </a:r>
            <a:endParaRPr lang="fr-FR" altLang="fr-FR" sz="1400" b="1" dirty="0" smtClean="0">
              <a:solidFill>
                <a:schemeClr val="bg1"/>
              </a:solidFill>
              <a:latin typeface="Calibri" pitchFamily="34" charset="0"/>
            </a:endParaRPr>
          </a:p>
        </p:txBody>
      </p:sp>
      <p:sp>
        <p:nvSpPr>
          <p:cNvPr id="1029" name="Espace réservé du texte 2"/>
          <p:cNvSpPr>
            <a:spLocks noGrp="1"/>
          </p:cNvSpPr>
          <p:nvPr>
            <p:ph type="body" idx="1"/>
          </p:nvPr>
        </p:nvSpPr>
        <p:spPr bwMode="auto">
          <a:xfrm>
            <a:off x="250825" y="1196975"/>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smtClean="0"/>
              <a:t>Cliquez pour ajouter du texte</a:t>
            </a:r>
          </a:p>
        </p:txBody>
      </p:sp>
      <p:sp>
        <p:nvSpPr>
          <p:cNvPr id="6" name="ZoneTexte 10"/>
          <p:cNvSpPr txBox="1">
            <a:spLocks noChangeArrowheads="1"/>
          </p:cNvSpPr>
          <p:nvPr userDrawn="1"/>
        </p:nvSpPr>
        <p:spPr bwMode="auto">
          <a:xfrm>
            <a:off x="0" y="6063198"/>
            <a:ext cx="9144000" cy="1161633"/>
          </a:xfrm>
          <a:prstGeom prst="wave">
            <a:avLst/>
          </a:prstGeom>
          <a:solidFill>
            <a:srgbClr val="92D050"/>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l">
              <a:defRPr/>
            </a:pPr>
            <a:r>
              <a:rPr lang="fr-FR" altLang="fr-FR" sz="1600" b="1" dirty="0" smtClean="0">
                <a:solidFill>
                  <a:srgbClr val="0066CC"/>
                </a:solidFill>
                <a:latin typeface="Calibri" pitchFamily="34" charset="0"/>
              </a:rPr>
              <a:t>GESTION DES EAUX PLUVIALES, BIODIVERSITE EN VILLE … : LES</a:t>
            </a:r>
            <a:r>
              <a:rPr lang="fr-FR" altLang="fr-FR" sz="1600" b="1" baseline="0" dirty="0" smtClean="0">
                <a:solidFill>
                  <a:srgbClr val="0066CC"/>
                </a:solidFill>
                <a:latin typeface="Calibri" pitchFamily="34" charset="0"/>
              </a:rPr>
              <a:t> NOUES?                           </a:t>
            </a:r>
          </a:p>
          <a:p>
            <a:pPr algn="l">
              <a:defRPr/>
            </a:pPr>
            <a:r>
              <a:rPr lang="fr-FR" altLang="fr-FR" sz="1600" b="1" baseline="0" dirty="0" smtClean="0">
                <a:solidFill>
                  <a:srgbClr val="0066CC"/>
                </a:solidFill>
                <a:latin typeface="Calibri" pitchFamily="34" charset="0"/>
              </a:rPr>
              <a:t>							  25 SEPTEMBRE 2014 - DOUAI</a:t>
            </a:r>
            <a:endParaRPr lang="fr-FR" altLang="fr-FR" sz="2000" b="1" dirty="0" smtClean="0">
              <a:solidFill>
                <a:srgbClr val="00B050"/>
              </a:solidFill>
              <a:latin typeface="Calibri" pitchFamily="34" charset="0"/>
            </a:endParaRPr>
          </a:p>
        </p:txBody>
      </p:sp>
    </p:spTree>
  </p:cSld>
  <p:clrMap bg1="lt1" tx1="dk1" bg2="lt2" tx2="dk2" accent1="accent1" accent2="accent2" accent3="accent3" accent4="accent4" accent5="accent5" accent6="accent6" hlink="hlink" folHlink="folHlink"/>
  <p:sldLayoutIdLst>
    <p:sldLayoutId id="2147483692"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txStyles>
    <p:titleStyle>
      <a:lvl1pPr algn="l" rtl="0" eaLnBrk="1" fontAlgn="base" hangingPunct="1">
        <a:spcBef>
          <a:spcPct val="0"/>
        </a:spcBef>
        <a:spcAft>
          <a:spcPct val="0"/>
        </a:spcAft>
        <a:defRPr sz="44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Arial" charset="0"/>
          <a:cs typeface="Arial" charset="0"/>
        </a:defRPr>
      </a:lvl2pPr>
      <a:lvl3pPr algn="l" rtl="0" eaLnBrk="1" fontAlgn="base" hangingPunct="1">
        <a:spcBef>
          <a:spcPct val="0"/>
        </a:spcBef>
        <a:spcAft>
          <a:spcPct val="0"/>
        </a:spcAft>
        <a:defRPr sz="4400">
          <a:solidFill>
            <a:schemeClr val="tx1"/>
          </a:solidFill>
          <a:latin typeface="Arial" charset="0"/>
          <a:cs typeface="Arial" charset="0"/>
        </a:defRPr>
      </a:lvl3pPr>
      <a:lvl4pPr algn="l" rtl="0" eaLnBrk="1" fontAlgn="base" hangingPunct="1">
        <a:spcBef>
          <a:spcPct val="0"/>
        </a:spcBef>
        <a:spcAft>
          <a:spcPct val="0"/>
        </a:spcAft>
        <a:defRPr sz="4400">
          <a:solidFill>
            <a:schemeClr val="tx1"/>
          </a:solidFill>
          <a:latin typeface="Arial" charset="0"/>
          <a:cs typeface="Arial" charset="0"/>
        </a:defRPr>
      </a:lvl4pPr>
      <a:lvl5pPr algn="l" rtl="0" eaLnBrk="1" fontAlgn="base" hangingPunct="1">
        <a:spcBef>
          <a:spcPct val="0"/>
        </a:spcBef>
        <a:spcAft>
          <a:spcPct val="0"/>
        </a:spcAft>
        <a:defRPr sz="4400">
          <a:solidFill>
            <a:schemeClr val="tx1"/>
          </a:solidFill>
          <a:latin typeface="Arial" charset="0"/>
          <a:cs typeface="Arial" charset="0"/>
        </a:defRPr>
      </a:lvl5pPr>
      <a:lvl6pPr marL="457200" algn="l" rtl="0" eaLnBrk="1" fontAlgn="base" hangingPunct="1">
        <a:spcBef>
          <a:spcPct val="0"/>
        </a:spcBef>
        <a:spcAft>
          <a:spcPct val="0"/>
        </a:spcAft>
        <a:defRPr sz="4400">
          <a:solidFill>
            <a:schemeClr val="tx1"/>
          </a:solidFill>
          <a:latin typeface="Arial" charset="0"/>
          <a:cs typeface="Arial" charset="0"/>
        </a:defRPr>
      </a:lvl6pPr>
      <a:lvl7pPr marL="914400" algn="l" rtl="0" eaLnBrk="1" fontAlgn="base" hangingPunct="1">
        <a:spcBef>
          <a:spcPct val="0"/>
        </a:spcBef>
        <a:spcAft>
          <a:spcPct val="0"/>
        </a:spcAft>
        <a:defRPr sz="4400">
          <a:solidFill>
            <a:schemeClr val="tx1"/>
          </a:solidFill>
          <a:latin typeface="Arial" charset="0"/>
          <a:cs typeface="Arial" charset="0"/>
        </a:defRPr>
      </a:lvl7pPr>
      <a:lvl8pPr marL="1371600" algn="l" rtl="0" eaLnBrk="1" fontAlgn="base" hangingPunct="1">
        <a:spcBef>
          <a:spcPct val="0"/>
        </a:spcBef>
        <a:spcAft>
          <a:spcPct val="0"/>
        </a:spcAft>
        <a:defRPr sz="4400">
          <a:solidFill>
            <a:schemeClr val="tx1"/>
          </a:solidFill>
          <a:latin typeface="Arial" charset="0"/>
          <a:cs typeface="Arial" charset="0"/>
        </a:defRPr>
      </a:lvl8pPr>
      <a:lvl9pPr marL="1828800" algn="l" rtl="0" eaLnBrk="1" fontAlgn="base" hangingPunct="1">
        <a:spcBef>
          <a:spcPct val="0"/>
        </a:spcBef>
        <a:spcAft>
          <a:spcPct val="0"/>
        </a:spcAft>
        <a:defRPr sz="4400">
          <a:solidFill>
            <a:schemeClr val="tx1"/>
          </a:solidFill>
          <a:latin typeface="Arial" charset="0"/>
          <a:cs typeface="Arial" charset="0"/>
        </a:defRPr>
      </a:lvl9pPr>
    </p:titleStyle>
    <p:bodyStyle>
      <a:lvl1pPr marL="342900" indent="-342900" algn="l" rtl="0" eaLnBrk="1" fontAlgn="base" hangingPunct="1">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2"/>
        </a:buClr>
        <a:buSzPct val="80000"/>
        <a:buFont typeface="Wingdings" pitchFamily="2" charset="2"/>
        <a:buChar char="¨"/>
        <a:defRPr sz="2800">
          <a:solidFill>
            <a:schemeClr val="tx1"/>
          </a:solidFill>
          <a:latin typeface="+mn-lt"/>
          <a:cs typeface="+mn-cs"/>
        </a:defRPr>
      </a:lvl2pPr>
      <a:lvl3pPr marL="1143000" indent="-228600" algn="l" rtl="0" eaLnBrk="1" fontAlgn="base" hangingPunct="1">
        <a:spcBef>
          <a:spcPct val="20000"/>
        </a:spcBef>
        <a:spcAft>
          <a:spcPct val="0"/>
        </a:spcAft>
        <a:buClr>
          <a:schemeClr val="bg2"/>
        </a:buClr>
        <a:buSzPct val="65000"/>
        <a:buFont typeface="Wingdings" pitchFamily="2" charset="2"/>
        <a:buChar char="n"/>
        <a:defRPr sz="2400">
          <a:solidFill>
            <a:schemeClr val="tx1"/>
          </a:solidFill>
          <a:latin typeface="+mn-lt"/>
          <a:cs typeface="+mn-cs"/>
        </a:defRPr>
      </a:lvl3pPr>
      <a:lvl4pPr marL="1600200" indent="-228600" algn="l" rtl="0" eaLnBrk="1" fontAlgn="base" hangingPunct="1">
        <a:spcBef>
          <a:spcPct val="20000"/>
        </a:spcBef>
        <a:spcAft>
          <a:spcPct val="0"/>
        </a:spcAft>
        <a:buClr>
          <a:schemeClr val="accent2"/>
        </a:buClr>
        <a:buSzPct val="70000"/>
        <a:buFont typeface="Wingdings" pitchFamily="2" charset="2"/>
        <a:buChar char="¨"/>
        <a:defRPr sz="2000">
          <a:solidFill>
            <a:schemeClr val="tx1"/>
          </a:solidFill>
          <a:latin typeface="+mn-lt"/>
          <a:cs typeface="+mn-cs"/>
        </a:defRPr>
      </a:lvl4pPr>
      <a:lvl5pPr marL="20574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cs typeface="+mn-cs"/>
        </a:defRPr>
      </a:lvl5pPr>
      <a:lvl6pPr marL="25146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cs typeface="+mn-cs"/>
        </a:defRPr>
      </a:lvl6pPr>
      <a:lvl7pPr marL="29718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cs typeface="+mn-cs"/>
        </a:defRPr>
      </a:lvl7pPr>
      <a:lvl8pPr marL="34290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cs typeface="+mn-cs"/>
        </a:defRPr>
      </a:lvl8pPr>
      <a:lvl9pPr marL="38862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1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8.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8.pn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image" Target="../media/image30.jpeg"/><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 Id="rId9" Type="http://schemas.openxmlformats.org/officeDocument/2006/relationships/image" Target="../media/image37.emf"/></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chart" Target="../charts/chart5.xml"/><Relationship Id="rId4" Type="http://schemas.openxmlformats.org/officeDocument/2006/relationships/image" Target="../media/image13.jpeg"/></Relationships>
</file>

<file path=ppt/slides/_rels/slide2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chart" Target="../charts/chart6.xml"/><Relationship Id="rId4" Type="http://schemas.openxmlformats.org/officeDocument/2006/relationships/image" Target="../media/image13.jpeg"/></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chart" Target="../charts/chart7.xml"/></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27.xml.rels><?xml version="1.0" encoding="UTF-8" standalone="yes"?>
<Relationships xmlns="http://schemas.openxmlformats.org/package/2006/relationships"><Relationship Id="rId3" Type="http://schemas.openxmlformats.org/officeDocument/2006/relationships/chart" Target="../charts/chart8.xml"/><Relationship Id="rId7" Type="http://schemas.openxmlformats.org/officeDocument/2006/relationships/image" Target="../media/image48.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13" Type="http://schemas.microsoft.com/office/2007/relationships/hdphoto" Target="../media/hdphoto2.wdp"/><Relationship Id="rId3" Type="http://schemas.openxmlformats.org/officeDocument/2006/relationships/image" Target="../media/image9.png"/><Relationship Id="rId7" Type="http://schemas.openxmlformats.org/officeDocument/2006/relationships/image" Target="../media/image13.jpeg"/><Relationship Id="rId12"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2.jpeg"/><Relationship Id="rId11" Type="http://schemas.openxmlformats.org/officeDocument/2006/relationships/image" Target="../media/image17.jpeg"/><Relationship Id="rId5" Type="http://schemas.openxmlformats.org/officeDocument/2006/relationships/image" Target="../media/image11.jpeg"/><Relationship Id="rId10" Type="http://schemas.openxmlformats.org/officeDocument/2006/relationships/image" Target="../media/image16.jpeg"/><Relationship Id="rId4" Type="http://schemas.openxmlformats.org/officeDocument/2006/relationships/image" Target="../media/image10.jpeg"/><Relationship Id="rId9" Type="http://schemas.openxmlformats.org/officeDocument/2006/relationships/image" Target="../media/image15.jpeg"/></Relationships>
</file>

<file path=ppt/slides/_rels/slide30.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chart" Target="../charts/chart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980728"/>
            <a:ext cx="9144000" cy="3724096"/>
          </a:xfrm>
          <a:prstGeom prst="rect">
            <a:avLst/>
          </a:prstGeom>
          <a:noFill/>
        </p:spPr>
        <p:txBody>
          <a:bodyPr wrap="square" rtlCol="0">
            <a:spAutoFit/>
          </a:bodyPr>
          <a:lstStyle/>
          <a:p>
            <a:pPr algn="ctr"/>
            <a:r>
              <a:rPr lang="fr-FR" sz="4000" b="1" dirty="0" smtClean="0">
                <a:latin typeface="Calibri" pitchFamily="34" charset="0"/>
                <a:cs typeface="Calibri" pitchFamily="34" charset="0"/>
              </a:rPr>
              <a:t>DEPOLLUTION PAR LES NOUES ?</a:t>
            </a:r>
          </a:p>
          <a:p>
            <a:pPr algn="ctr"/>
            <a:r>
              <a:rPr lang="fr-FR" sz="4000" b="1" dirty="0" smtClean="0">
                <a:latin typeface="Calibri" pitchFamily="34" charset="0"/>
                <a:cs typeface="Calibri" pitchFamily="34" charset="0"/>
              </a:rPr>
              <a:t>Le rôle du sol et des plantes</a:t>
            </a:r>
          </a:p>
          <a:p>
            <a:pPr algn="ctr"/>
            <a:endParaRPr lang="fr-FR" sz="3200" b="1" dirty="0">
              <a:latin typeface="Calibri" pitchFamily="34" charset="0"/>
              <a:cs typeface="Calibri" pitchFamily="34" charset="0"/>
            </a:endParaRPr>
          </a:p>
          <a:p>
            <a:pPr algn="ctr"/>
            <a:r>
              <a:rPr lang="fr-FR" sz="2800" b="1" dirty="0" smtClean="0">
                <a:latin typeface="Calibri" pitchFamily="34" charset="0"/>
                <a:cs typeface="Calibri" pitchFamily="34" charset="0"/>
              </a:rPr>
              <a:t>Marie-Charlotte Leroy</a:t>
            </a:r>
          </a:p>
          <a:p>
            <a:pPr algn="ctr"/>
            <a:r>
              <a:rPr lang="fr-FR" sz="2400" dirty="0" smtClean="0">
                <a:latin typeface="Calibri" pitchFamily="34" charset="0"/>
                <a:cs typeface="Calibri" pitchFamily="34" charset="0"/>
              </a:rPr>
              <a:t>Doctorante – UNIVERSITE DE </a:t>
            </a:r>
            <a:r>
              <a:rPr lang="fr-FR" sz="2400" dirty="0" smtClean="0">
                <a:latin typeface="Calibri" pitchFamily="34" charset="0"/>
                <a:cs typeface="Calibri" pitchFamily="34" charset="0"/>
              </a:rPr>
              <a:t>ROUEN</a:t>
            </a:r>
          </a:p>
          <a:p>
            <a:pPr algn="ctr"/>
            <a:endParaRPr lang="fr-FR" sz="2400" dirty="0">
              <a:latin typeface="Calibri" pitchFamily="34" charset="0"/>
              <a:cs typeface="Calibri" pitchFamily="34" charset="0"/>
            </a:endParaRPr>
          </a:p>
          <a:p>
            <a:pPr algn="ctr"/>
            <a:r>
              <a:rPr lang="fr-FR" i="1" dirty="0" smtClean="0">
                <a:latin typeface="Calibri" pitchFamily="34" charset="0"/>
                <a:cs typeface="Calibri" pitchFamily="34" charset="0"/>
              </a:rPr>
              <a:t>F. </a:t>
            </a:r>
            <a:r>
              <a:rPr lang="fr-FR" i="1" dirty="0" err="1" smtClean="0">
                <a:latin typeface="Calibri" pitchFamily="34" charset="0"/>
                <a:cs typeface="Calibri" pitchFamily="34" charset="0"/>
              </a:rPr>
              <a:t>Portet-Koltalo</a:t>
            </a:r>
            <a:r>
              <a:rPr lang="fr-FR" i="1" dirty="0" smtClean="0">
                <a:latin typeface="Calibri" pitchFamily="34" charset="0"/>
                <a:cs typeface="Calibri" pitchFamily="34" charset="0"/>
              </a:rPr>
              <a:t>, S. Marcotte, M. </a:t>
            </a:r>
            <a:r>
              <a:rPr lang="fr-FR" i="1" dirty="0" err="1" smtClean="0">
                <a:latin typeface="Calibri" pitchFamily="34" charset="0"/>
                <a:cs typeface="Calibri" pitchFamily="34" charset="0"/>
              </a:rPr>
              <a:t>Legras</a:t>
            </a:r>
            <a:r>
              <a:rPr lang="fr-FR" i="1" dirty="0" smtClean="0">
                <a:latin typeface="Calibri" pitchFamily="34" charset="0"/>
                <a:cs typeface="Calibri" pitchFamily="34" charset="0"/>
              </a:rPr>
              <a:t>, F. le </a:t>
            </a:r>
            <a:r>
              <a:rPr lang="fr-FR" i="1" dirty="0" err="1" smtClean="0">
                <a:latin typeface="Calibri" pitchFamily="34" charset="0"/>
                <a:cs typeface="Calibri" pitchFamily="34" charset="0"/>
              </a:rPr>
              <a:t>Derf</a:t>
            </a:r>
            <a:r>
              <a:rPr lang="fr-FR" i="1" dirty="0" smtClean="0">
                <a:latin typeface="Calibri" pitchFamily="34" charset="0"/>
                <a:cs typeface="Calibri" pitchFamily="34" charset="0"/>
              </a:rPr>
              <a:t>, V. </a:t>
            </a:r>
            <a:r>
              <a:rPr lang="fr-FR" i="1" dirty="0" err="1" smtClean="0">
                <a:latin typeface="Calibri" pitchFamily="34" charset="0"/>
                <a:cs typeface="Calibri" pitchFamily="34" charset="0"/>
              </a:rPr>
              <a:t>Moncond’huy</a:t>
            </a:r>
            <a:endParaRPr lang="fr-FR" i="1" dirty="0" smtClean="0">
              <a:latin typeface="Calibri" pitchFamily="34" charset="0"/>
              <a:cs typeface="Calibri" pitchFamily="34" charset="0"/>
            </a:endParaRPr>
          </a:p>
          <a:p>
            <a:pPr algn="ctr"/>
            <a:endParaRPr lang="fr-FR" sz="2400" dirty="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79512" y="188640"/>
            <a:ext cx="8856984" cy="461665"/>
          </a:xfrm>
          <a:prstGeom prst="rect">
            <a:avLst/>
          </a:prstGeom>
          <a:noFill/>
        </p:spPr>
        <p:txBody>
          <a:bodyPr wrap="square" rtlCol="0">
            <a:spAutoFit/>
          </a:bodyPr>
          <a:lstStyle/>
          <a:p>
            <a:pPr algn="ctr"/>
            <a:r>
              <a:rPr lang="fr-FR" sz="2400" b="1" dirty="0" smtClean="0">
                <a:latin typeface="+mn-lt"/>
                <a:cs typeface="Calibri" pitchFamily="34" charset="0"/>
              </a:rPr>
              <a:t>QUALITE DES EAUX DE RUISSELLEMENT ?</a:t>
            </a:r>
            <a:endParaRPr lang="fr-FR" sz="2400" b="1" dirty="0">
              <a:latin typeface="+mn-lt"/>
              <a:cs typeface="Calibri" pitchFamily="34" charset="0"/>
            </a:endParaRPr>
          </a:p>
        </p:txBody>
      </p:sp>
      <p:sp>
        <p:nvSpPr>
          <p:cNvPr id="8" name="Rectangle à coins arrondis 7"/>
          <p:cNvSpPr/>
          <p:nvPr/>
        </p:nvSpPr>
        <p:spPr>
          <a:xfrm>
            <a:off x="279400" y="5060144"/>
            <a:ext cx="8576657" cy="709046"/>
          </a:xfrm>
          <a:prstGeom prst="roundRect">
            <a:avLst/>
          </a:prstGeom>
          <a:solidFill>
            <a:srgbClr val="C2E49C">
              <a:alpha val="78000"/>
            </a:srgb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p:nvSpPr>
        <p:spPr>
          <a:xfrm>
            <a:off x="251520" y="5085184"/>
            <a:ext cx="8604537" cy="646331"/>
          </a:xfrm>
          <a:prstGeom prst="rect">
            <a:avLst/>
          </a:prstGeom>
        </p:spPr>
        <p:txBody>
          <a:bodyPr wrap="square">
            <a:spAutoFit/>
          </a:bodyPr>
          <a:lstStyle/>
          <a:p>
            <a:pPr algn="ctr"/>
            <a:r>
              <a:rPr lang="fr-FR" dirty="0" smtClean="0"/>
              <a:t>Illustration de l’</a:t>
            </a:r>
            <a:r>
              <a:rPr lang="fr-FR" b="1" dirty="0" smtClean="0">
                <a:effectLst>
                  <a:outerShdw blurRad="38100" dist="38100" dir="2700000" algn="tl">
                    <a:srgbClr val="000000">
                      <a:alpha val="43137"/>
                    </a:srgbClr>
                  </a:outerShdw>
                </a:effectLst>
              </a:rPr>
              <a:t>intérêt de la </a:t>
            </a:r>
            <a:r>
              <a:rPr lang="fr-FR" b="1" dirty="0">
                <a:effectLst>
                  <a:outerShdw blurRad="38100" dist="38100" dir="2700000" algn="tl">
                    <a:srgbClr val="000000">
                      <a:alpha val="43137"/>
                    </a:srgbClr>
                  </a:outerShdw>
                </a:effectLst>
              </a:rPr>
              <a:t>g</a:t>
            </a:r>
            <a:r>
              <a:rPr lang="fr-FR" b="1" dirty="0" smtClean="0">
                <a:effectLst>
                  <a:outerShdw blurRad="38100" dist="38100" dir="2700000" algn="tl">
                    <a:srgbClr val="000000">
                      <a:alpha val="43137"/>
                    </a:srgbClr>
                  </a:outerShdw>
                </a:effectLst>
              </a:rPr>
              <a:t>estion intégrée à la source </a:t>
            </a:r>
            <a:r>
              <a:rPr lang="fr-FR" b="1" dirty="0" smtClean="0"/>
              <a:t>: </a:t>
            </a:r>
          </a:p>
          <a:p>
            <a:pPr algn="ctr"/>
            <a:r>
              <a:rPr lang="fr-FR" dirty="0" smtClean="0"/>
              <a:t>l’eau ne se charge pas en polluants car le ruissellement est limité</a:t>
            </a:r>
            <a:endParaRPr lang="fr-FR" dirty="0">
              <a:solidFill>
                <a:prstClr val="black"/>
              </a:solidFill>
            </a:endParaRPr>
          </a:p>
        </p:txBody>
      </p:sp>
      <p:cxnSp>
        <p:nvCxnSpPr>
          <p:cNvPr id="7" name="Connecteur droit avec flèche 6"/>
          <p:cNvCxnSpPr/>
          <p:nvPr/>
        </p:nvCxnSpPr>
        <p:spPr>
          <a:xfrm>
            <a:off x="4510883" y="4477762"/>
            <a:ext cx="0" cy="391398"/>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pic>
        <p:nvPicPr>
          <p:cNvPr id="10" name="Image 9" descr="insa_rouen.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84368" y="620688"/>
            <a:ext cx="1059206" cy="565830"/>
          </a:xfrm>
          <a:prstGeom prst="rect">
            <a:avLst/>
          </a:prstGeom>
        </p:spPr>
      </p:pic>
      <p:sp>
        <p:nvSpPr>
          <p:cNvPr id="11" name="Rectangle à coins arrondis 10"/>
          <p:cNvSpPr/>
          <p:nvPr/>
        </p:nvSpPr>
        <p:spPr>
          <a:xfrm>
            <a:off x="279400" y="1346865"/>
            <a:ext cx="8576657" cy="2154143"/>
          </a:xfrm>
          <a:prstGeom prst="roundRect">
            <a:avLst/>
          </a:prstGeom>
          <a:solidFill>
            <a:srgbClr val="FF6600">
              <a:alpha val="22000"/>
            </a:srgbClr>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p:nvSpPr>
        <p:spPr>
          <a:xfrm>
            <a:off x="394696" y="1124744"/>
            <a:ext cx="2546511" cy="461665"/>
          </a:xfrm>
          <a:prstGeom prst="rect">
            <a:avLst/>
          </a:prstGeom>
          <a:solidFill>
            <a:srgbClr val="FF6600"/>
          </a:solidFill>
        </p:spPr>
        <p:style>
          <a:lnRef idx="0">
            <a:schemeClr val="accent6"/>
          </a:lnRef>
          <a:fillRef idx="3">
            <a:schemeClr val="accent6"/>
          </a:fillRef>
          <a:effectRef idx="3">
            <a:schemeClr val="accent6"/>
          </a:effectRef>
          <a:fontRef idx="minor">
            <a:schemeClr val="lt1"/>
          </a:fontRef>
        </p:style>
        <p:txBody>
          <a:bodyPr wrap="square">
            <a:spAutoFit/>
          </a:bodyPr>
          <a:lstStyle/>
          <a:p>
            <a:pPr algn="ctr"/>
            <a:r>
              <a:rPr lang="fr-FR" sz="2400" dirty="0" smtClean="0">
                <a:latin typeface="+mn-lt"/>
                <a:cs typeface="Calibri" pitchFamily="34" charset="0"/>
              </a:rPr>
              <a:t>CONCLUSIONS</a:t>
            </a:r>
            <a:endParaRPr lang="fr-FR" dirty="0">
              <a:latin typeface="+mn-lt"/>
              <a:cs typeface="Calibri" pitchFamily="34" charset="0"/>
            </a:endParaRPr>
          </a:p>
        </p:txBody>
      </p:sp>
      <p:sp>
        <p:nvSpPr>
          <p:cNvPr id="13" name="Rectangle 12"/>
          <p:cNvSpPr/>
          <p:nvPr/>
        </p:nvSpPr>
        <p:spPr>
          <a:xfrm>
            <a:off x="539552" y="1628800"/>
            <a:ext cx="8316505" cy="1754326"/>
          </a:xfrm>
          <a:prstGeom prst="rect">
            <a:avLst/>
          </a:prstGeom>
        </p:spPr>
        <p:txBody>
          <a:bodyPr wrap="square">
            <a:spAutoFit/>
          </a:bodyPr>
          <a:lstStyle/>
          <a:p>
            <a:r>
              <a:rPr lang="fr-FR" dirty="0">
                <a:solidFill>
                  <a:srgbClr val="FF6600"/>
                </a:solidFill>
              </a:rPr>
              <a:t>❶ </a:t>
            </a:r>
            <a:r>
              <a:rPr lang="fr-FR" dirty="0" smtClean="0"/>
              <a:t>Globalement, </a:t>
            </a:r>
            <a:r>
              <a:rPr lang="fr-FR" b="1" dirty="0" smtClean="0">
                <a:effectLst>
                  <a:outerShdw blurRad="38100" dist="38100" dir="2700000" algn="tl">
                    <a:srgbClr val="000000">
                      <a:alpha val="43137"/>
                    </a:srgbClr>
                  </a:outerShdw>
                </a:effectLst>
              </a:rPr>
              <a:t>concentrations faibles </a:t>
            </a:r>
            <a:r>
              <a:rPr lang="fr-FR" dirty="0" smtClean="0"/>
              <a:t>qui n’atteignent jamais les maxima de ce type de zone</a:t>
            </a:r>
          </a:p>
          <a:p>
            <a:pPr algn="ctr"/>
            <a:endParaRPr lang="fr-FR" sz="900" dirty="0" smtClean="0"/>
          </a:p>
          <a:p>
            <a:r>
              <a:rPr lang="fr-FR" dirty="0" smtClean="0">
                <a:solidFill>
                  <a:srgbClr val="FF6600"/>
                </a:solidFill>
                <a:latin typeface="Calibri"/>
              </a:rPr>
              <a:t>❷ </a:t>
            </a:r>
            <a:r>
              <a:rPr lang="fr-FR" dirty="0" smtClean="0"/>
              <a:t>Moyennes de la </a:t>
            </a:r>
            <a:r>
              <a:rPr lang="fr-FR" b="1" dirty="0" smtClean="0">
                <a:effectLst>
                  <a:outerShdw blurRad="38100" dist="38100" dir="2700000" algn="tl">
                    <a:srgbClr val="000000">
                      <a:alpha val="43137"/>
                    </a:srgbClr>
                  </a:outerShdw>
                </a:effectLst>
              </a:rPr>
              <a:t>DBO, des hydrocarbures et des métaux inférieures </a:t>
            </a:r>
            <a:r>
              <a:rPr lang="fr-FR" dirty="0" smtClean="0"/>
              <a:t>aux moyennes dans ce type de zones</a:t>
            </a:r>
          </a:p>
          <a:p>
            <a:endParaRPr lang="fr-FR" sz="900" dirty="0"/>
          </a:p>
          <a:p>
            <a:r>
              <a:rPr lang="fr-FR" dirty="0" smtClean="0">
                <a:solidFill>
                  <a:srgbClr val="FF6600"/>
                </a:solidFill>
              </a:rPr>
              <a:t>❸ </a:t>
            </a:r>
            <a:r>
              <a:rPr lang="fr-FR" dirty="0" smtClean="0"/>
              <a:t>Concentrations en </a:t>
            </a:r>
            <a:r>
              <a:rPr lang="fr-FR" b="1" dirty="0" smtClean="0">
                <a:effectLst>
                  <a:outerShdw blurRad="38100" dist="38100" dir="2700000" algn="tl">
                    <a:srgbClr val="000000">
                      <a:alpha val="43137"/>
                    </a:srgbClr>
                  </a:outerShdw>
                </a:effectLst>
              </a:rPr>
              <a:t>As et Hg inférieures aux limites de détection</a:t>
            </a:r>
            <a:r>
              <a:rPr lang="fr-FR" dirty="0" smtClean="0">
                <a:solidFill>
                  <a:srgbClr val="FF6600"/>
                </a:solidFill>
              </a:rPr>
              <a:t>.</a:t>
            </a:r>
            <a:endParaRPr lang="fr-FR" dirty="0" smtClean="0"/>
          </a:p>
        </p:txBody>
      </p:sp>
      <p:sp>
        <p:nvSpPr>
          <p:cNvPr id="14" name="ZoneTexte 13"/>
          <p:cNvSpPr txBox="1"/>
          <p:nvPr/>
        </p:nvSpPr>
        <p:spPr>
          <a:xfrm>
            <a:off x="366820" y="3852337"/>
            <a:ext cx="676788" cy="584775"/>
          </a:xfrm>
          <a:prstGeom prst="rect">
            <a:avLst/>
          </a:prstGeom>
          <a:noFill/>
        </p:spPr>
        <p:txBody>
          <a:bodyPr wrap="none" rtlCol="0">
            <a:spAutoFit/>
          </a:bodyPr>
          <a:lstStyle/>
          <a:p>
            <a:r>
              <a:rPr lang="fr-FR" sz="3200" b="1" spc="50" dirty="0" smtClean="0">
                <a:ln w="13500">
                  <a:solidFill>
                    <a:schemeClr val="accent1">
                      <a:shade val="2500"/>
                      <a:alpha val="6500"/>
                    </a:schemeClr>
                  </a:solidFill>
                  <a:prstDash val="solid"/>
                </a:ln>
                <a:solidFill>
                  <a:srgbClr val="FF6600">
                    <a:alpha val="95000"/>
                  </a:srgbClr>
                </a:solidFill>
                <a:effectLst>
                  <a:outerShdw blurRad="38100" dist="38100" dir="2700000" algn="tl">
                    <a:srgbClr val="000000">
                      <a:alpha val="43137"/>
                    </a:srgbClr>
                  </a:outerShdw>
                </a:effectLst>
              </a:rPr>
              <a:t>Or</a:t>
            </a:r>
            <a:endParaRPr lang="fr-FR" sz="3200" b="1" spc="50" dirty="0">
              <a:ln w="13500">
                <a:solidFill>
                  <a:schemeClr val="accent1">
                    <a:shade val="2500"/>
                    <a:alpha val="6500"/>
                  </a:schemeClr>
                </a:solidFill>
                <a:prstDash val="solid"/>
              </a:ln>
              <a:solidFill>
                <a:srgbClr val="FF6600">
                  <a:alpha val="95000"/>
                </a:srgbClr>
              </a:solidFill>
              <a:effectLst>
                <a:outerShdw blurRad="38100" dist="38100" dir="2700000" algn="tl">
                  <a:srgbClr val="000000">
                    <a:alpha val="43137"/>
                  </a:srgbClr>
                </a:outerShdw>
              </a:effectLst>
            </a:endParaRPr>
          </a:p>
        </p:txBody>
      </p:sp>
      <p:sp>
        <p:nvSpPr>
          <p:cNvPr id="15" name="Rectangle 14"/>
          <p:cNvSpPr/>
          <p:nvPr/>
        </p:nvSpPr>
        <p:spPr>
          <a:xfrm>
            <a:off x="971600" y="3862789"/>
            <a:ext cx="7010687" cy="646331"/>
          </a:xfrm>
          <a:prstGeom prst="rect">
            <a:avLst/>
          </a:prstGeom>
        </p:spPr>
        <p:txBody>
          <a:bodyPr wrap="square">
            <a:spAutoFit/>
          </a:bodyPr>
          <a:lstStyle/>
          <a:p>
            <a:pPr algn="ctr"/>
            <a:r>
              <a:rPr lang="fr-FR" dirty="0" smtClean="0"/>
              <a:t>La zone expérimentale présente un trafic élevé</a:t>
            </a:r>
          </a:p>
          <a:p>
            <a:pPr algn="ctr"/>
            <a:r>
              <a:rPr lang="fr-FR" dirty="0" smtClean="0"/>
              <a:t> pour le type de zone (2250 VL/j/sens)</a:t>
            </a:r>
          </a:p>
        </p:txBody>
      </p:sp>
    </p:spTree>
    <p:extLst>
      <p:ext uri="{BB962C8B-B14F-4D97-AF65-F5344CB8AC3E}">
        <p14:creationId xmlns:p14="http://schemas.microsoft.com/office/powerpoint/2010/main" val="39759192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79512" y="188640"/>
            <a:ext cx="8856984" cy="461665"/>
          </a:xfrm>
          <a:prstGeom prst="rect">
            <a:avLst/>
          </a:prstGeom>
          <a:noFill/>
        </p:spPr>
        <p:txBody>
          <a:bodyPr wrap="square" rtlCol="0">
            <a:spAutoFit/>
          </a:bodyPr>
          <a:lstStyle/>
          <a:p>
            <a:pPr algn="ctr"/>
            <a:r>
              <a:rPr lang="fr-FR" sz="2400" b="1" dirty="0" smtClean="0">
                <a:latin typeface="+mn-lt"/>
                <a:cs typeface="Calibri" pitchFamily="34" charset="0"/>
              </a:rPr>
              <a:t>QUALITE DES EAUX DE RUISSELLEMENT ?</a:t>
            </a:r>
            <a:endParaRPr lang="fr-FR" sz="2400" b="1" dirty="0">
              <a:latin typeface="+mn-lt"/>
              <a:cs typeface="Calibri" pitchFamily="34" charset="0"/>
            </a:endParaRPr>
          </a:p>
        </p:txBody>
      </p:sp>
      <p:pic>
        <p:nvPicPr>
          <p:cNvPr id="4" name="Image 3" descr="insa_rouen.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884368" y="620688"/>
            <a:ext cx="1059206" cy="565830"/>
          </a:xfrm>
          <a:prstGeom prst="rect">
            <a:avLst/>
          </a:prstGeom>
        </p:spPr>
      </p:pic>
      <p:sp>
        <p:nvSpPr>
          <p:cNvPr id="5" name="Rectangle 4"/>
          <p:cNvSpPr/>
          <p:nvPr/>
        </p:nvSpPr>
        <p:spPr>
          <a:xfrm>
            <a:off x="873681" y="1486525"/>
            <a:ext cx="7010687" cy="646331"/>
          </a:xfrm>
          <a:prstGeom prst="rect">
            <a:avLst/>
          </a:prstGeom>
        </p:spPr>
        <p:txBody>
          <a:bodyPr wrap="square">
            <a:spAutoFit/>
          </a:bodyPr>
          <a:lstStyle/>
          <a:p>
            <a:pPr algn="ctr"/>
            <a:r>
              <a:rPr lang="fr-FR" dirty="0" smtClean="0"/>
              <a:t>Y </a:t>
            </a:r>
            <a:r>
              <a:rPr lang="fr-FR" dirty="0" err="1" smtClean="0"/>
              <a:t>a-t-il</a:t>
            </a:r>
            <a:r>
              <a:rPr lang="fr-FR" dirty="0" smtClean="0"/>
              <a:t> des corrélations simples entre les charges polluantes et des paramètres tels que le trafic ou la pluviométrie ?</a:t>
            </a:r>
          </a:p>
        </p:txBody>
      </p:sp>
      <p:sp>
        <p:nvSpPr>
          <p:cNvPr id="3" name="ZoneTexte 2"/>
          <p:cNvSpPr txBox="1"/>
          <p:nvPr/>
        </p:nvSpPr>
        <p:spPr>
          <a:xfrm>
            <a:off x="1259632" y="2267580"/>
            <a:ext cx="2390398" cy="369332"/>
          </a:xfrm>
          <a:prstGeom prst="rect">
            <a:avLst/>
          </a:prstGeom>
          <a:noFill/>
        </p:spPr>
        <p:txBody>
          <a:bodyPr wrap="none" rtlCol="0">
            <a:spAutoFit/>
          </a:bodyPr>
          <a:lstStyle/>
          <a:p>
            <a:r>
              <a:rPr lang="fr-FR" u="sng" dirty="0" smtClean="0">
                <a:solidFill>
                  <a:schemeClr val="accent5">
                    <a:lumMod val="50000"/>
                  </a:schemeClr>
                </a:solidFill>
              </a:rPr>
              <a:t>Corrélation au trafic ?</a:t>
            </a:r>
            <a:endParaRPr lang="fr-FR" u="sng" dirty="0">
              <a:solidFill>
                <a:schemeClr val="accent5">
                  <a:lumMod val="50000"/>
                </a:schemeClr>
              </a:solidFill>
            </a:endParaRPr>
          </a:p>
        </p:txBody>
      </p:sp>
      <p:graphicFrame>
        <p:nvGraphicFramePr>
          <p:cNvPr id="9" name="Graphique 8"/>
          <p:cNvGraphicFramePr>
            <a:graphicFrameLocks/>
          </p:cNvGraphicFramePr>
          <p:nvPr>
            <p:extLst>
              <p:ext uri="{D42A27DB-BD31-4B8C-83A1-F6EECF244321}">
                <p14:modId xmlns:p14="http://schemas.microsoft.com/office/powerpoint/2010/main" val="1756949219"/>
              </p:ext>
            </p:extLst>
          </p:nvPr>
        </p:nvGraphicFramePr>
        <p:xfrm>
          <a:off x="335980" y="2769895"/>
          <a:ext cx="5316140" cy="3071834"/>
        </p:xfrm>
        <a:graphic>
          <a:graphicData uri="http://schemas.openxmlformats.org/drawingml/2006/chart">
            <c:chart xmlns:c="http://schemas.openxmlformats.org/drawingml/2006/chart" xmlns:r="http://schemas.openxmlformats.org/officeDocument/2006/relationships" r:id="rId3"/>
          </a:graphicData>
        </a:graphic>
      </p:graphicFrame>
      <p:sp>
        <p:nvSpPr>
          <p:cNvPr id="10" name="ZoneTexte 9"/>
          <p:cNvSpPr txBox="1"/>
          <p:nvPr/>
        </p:nvSpPr>
        <p:spPr>
          <a:xfrm>
            <a:off x="35496" y="2852936"/>
            <a:ext cx="1538626" cy="369332"/>
          </a:xfrm>
          <a:prstGeom prst="rect">
            <a:avLst/>
          </a:prstGeom>
          <a:noFill/>
        </p:spPr>
        <p:txBody>
          <a:bodyPr wrap="none" rtlCol="0">
            <a:spAutoFit/>
          </a:bodyPr>
          <a:lstStyle/>
          <a:p>
            <a:r>
              <a:rPr lang="fr-FR" b="1" i="1" dirty="0" smtClean="0">
                <a:latin typeface="Calibri" panose="020F0502020204030204" pitchFamily="34" charset="0"/>
              </a:rPr>
              <a:t>Concentration</a:t>
            </a:r>
            <a:endParaRPr lang="fr-FR" b="1" i="1" dirty="0">
              <a:latin typeface="Calibri" panose="020F0502020204030204" pitchFamily="34" charset="0"/>
            </a:endParaRPr>
          </a:p>
        </p:txBody>
      </p:sp>
      <p:sp>
        <p:nvSpPr>
          <p:cNvPr id="11" name="ZoneTexte 10"/>
          <p:cNvSpPr txBox="1"/>
          <p:nvPr/>
        </p:nvSpPr>
        <p:spPr>
          <a:xfrm>
            <a:off x="4574344" y="2267580"/>
            <a:ext cx="3788217" cy="369332"/>
          </a:xfrm>
          <a:prstGeom prst="rect">
            <a:avLst/>
          </a:prstGeom>
          <a:noFill/>
        </p:spPr>
        <p:txBody>
          <a:bodyPr wrap="none" rtlCol="0">
            <a:spAutoFit/>
          </a:bodyPr>
          <a:lstStyle/>
          <a:p>
            <a:r>
              <a:rPr lang="fr-FR" dirty="0" smtClean="0"/>
              <a:t>Pas de corrélation linéaire évidente</a:t>
            </a:r>
            <a:endParaRPr lang="fr-FR" dirty="0"/>
          </a:p>
        </p:txBody>
      </p:sp>
      <p:cxnSp>
        <p:nvCxnSpPr>
          <p:cNvPr id="12" name="Connecteur droit avec flèche 11"/>
          <p:cNvCxnSpPr/>
          <p:nvPr/>
        </p:nvCxnSpPr>
        <p:spPr>
          <a:xfrm>
            <a:off x="3779912" y="2452246"/>
            <a:ext cx="599112"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5148064" y="4869160"/>
            <a:ext cx="3888431" cy="984885"/>
          </a:xfrm>
          <a:prstGeom prst="rect">
            <a:avLst/>
          </a:prstGeom>
        </p:spPr>
        <p:txBody>
          <a:bodyPr wrap="square">
            <a:spAutoFit/>
          </a:bodyPr>
          <a:lstStyle/>
          <a:p>
            <a:pPr algn="ctr"/>
            <a:r>
              <a:rPr lang="fr-FR" sz="2000" dirty="0" smtClean="0"/>
              <a:t>Apports atmosphériques </a:t>
            </a:r>
          </a:p>
          <a:p>
            <a:pPr algn="ctr"/>
            <a:r>
              <a:rPr lang="fr-FR" sz="2000" dirty="0"/>
              <a:t>R</a:t>
            </a:r>
            <a:r>
              <a:rPr lang="fr-FR" sz="2000" dirty="0" smtClean="0"/>
              <a:t>elation avec la météorologie </a:t>
            </a:r>
            <a:r>
              <a:rPr lang="fr-FR" dirty="0" smtClean="0"/>
              <a:t>(pluviométrie et durée temps sec)</a:t>
            </a:r>
          </a:p>
        </p:txBody>
      </p:sp>
      <p:pic>
        <p:nvPicPr>
          <p:cNvPr id="16" name="Picture 16" descr="http://2.bp.blogspot.com/--r5cklsU5Us/U1At_So-TkI/AAAAAAAACPM/QKIs-7ZS8Qc/s1600/d3hd34u.pn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l="-1"/>
          <a:stretch/>
        </p:blipFill>
        <p:spPr bwMode="auto">
          <a:xfrm>
            <a:off x="6244940" y="3811362"/>
            <a:ext cx="1495412" cy="106261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323528" y="1084674"/>
            <a:ext cx="7103227" cy="400110"/>
          </a:xfrm>
          <a:prstGeom prst="rect">
            <a:avLst/>
          </a:prstGeom>
        </p:spPr>
        <p:txBody>
          <a:bodyPr wrap="none">
            <a:spAutoFit/>
          </a:bodyPr>
          <a:lstStyle/>
          <a:p>
            <a:r>
              <a:rPr lang="fr-FR" sz="2000" b="1" dirty="0" smtClean="0">
                <a:solidFill>
                  <a:srgbClr val="92D050"/>
                </a:solidFill>
                <a:effectLst>
                  <a:outerShdw blurRad="38100" dist="38100" dir="2700000" algn="tl">
                    <a:srgbClr val="000000">
                      <a:alpha val="43137"/>
                    </a:srgbClr>
                  </a:outerShdw>
                </a:effectLst>
              </a:rPr>
              <a:t>Pour aller plus loin dans la compréhension des intrants :</a:t>
            </a:r>
            <a:endParaRPr lang="fr-FR" sz="2000" dirty="0">
              <a:solidFill>
                <a:srgbClr val="92D05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281256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p:cNvSpPr txBox="1"/>
          <p:nvPr/>
        </p:nvSpPr>
        <p:spPr>
          <a:xfrm>
            <a:off x="2568060" y="1065510"/>
            <a:ext cx="3012052" cy="92333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dirty="0" smtClean="0"/>
              <a:t>Absence de mesure et quantification des polluants dans les EP de voirie</a:t>
            </a:r>
            <a:endParaRPr lang="fr-FR" dirty="0"/>
          </a:p>
        </p:txBody>
      </p:sp>
      <p:sp>
        <p:nvSpPr>
          <p:cNvPr id="2" name="ZoneTexte 1"/>
          <p:cNvSpPr txBox="1"/>
          <p:nvPr/>
        </p:nvSpPr>
        <p:spPr>
          <a:xfrm>
            <a:off x="179512" y="188640"/>
            <a:ext cx="8856984" cy="523220"/>
          </a:xfrm>
          <a:prstGeom prst="rect">
            <a:avLst/>
          </a:prstGeom>
          <a:noFill/>
        </p:spPr>
        <p:txBody>
          <a:bodyPr wrap="square" rtlCol="0">
            <a:spAutoFit/>
          </a:bodyPr>
          <a:lstStyle/>
          <a:p>
            <a:pPr algn="ctr"/>
            <a:r>
              <a:rPr lang="fr-FR" sz="2800" b="1" dirty="0" smtClean="0">
                <a:latin typeface="+mn-lt"/>
                <a:cs typeface="Calibri" pitchFamily="34" charset="0"/>
              </a:rPr>
              <a:t>CONTEXTE et OBJECTIFS</a:t>
            </a:r>
            <a:endParaRPr lang="fr-FR" sz="2800" b="1" dirty="0">
              <a:latin typeface="+mn-lt"/>
              <a:cs typeface="Calibri" pitchFamily="34" charset="0"/>
            </a:endParaRPr>
          </a:p>
        </p:txBody>
      </p:sp>
      <p:sp>
        <p:nvSpPr>
          <p:cNvPr id="4" name="Rectangle avec flèche vers la droite 3"/>
          <p:cNvSpPr/>
          <p:nvPr/>
        </p:nvSpPr>
        <p:spPr>
          <a:xfrm>
            <a:off x="323528" y="1074440"/>
            <a:ext cx="2160240" cy="914400"/>
          </a:xfrm>
          <a:prstGeom prst="rightArrowCallout">
            <a:avLst>
              <a:gd name="adj1" fmla="val 25000"/>
              <a:gd name="adj2" fmla="val 25000"/>
              <a:gd name="adj3" fmla="val 25000"/>
              <a:gd name="adj4" fmla="val 82898"/>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fr-FR" dirty="0" smtClean="0">
                <a:solidFill>
                  <a:schemeClr val="tx1"/>
                </a:solidFill>
              </a:rPr>
              <a:t>Problématique</a:t>
            </a:r>
            <a:endParaRPr lang="fr-FR" dirty="0">
              <a:solidFill>
                <a:schemeClr val="tx1"/>
              </a:solidFill>
            </a:endParaRPr>
          </a:p>
        </p:txBody>
      </p:sp>
      <p:sp>
        <p:nvSpPr>
          <p:cNvPr id="5" name="Rectangle avec flèche vers la droite 4"/>
          <p:cNvSpPr/>
          <p:nvPr/>
        </p:nvSpPr>
        <p:spPr>
          <a:xfrm>
            <a:off x="323528" y="2396495"/>
            <a:ext cx="2160240" cy="914400"/>
          </a:xfrm>
          <a:prstGeom prst="rightArrowCallout">
            <a:avLst>
              <a:gd name="adj1" fmla="val 25000"/>
              <a:gd name="adj2" fmla="val 25000"/>
              <a:gd name="adj3" fmla="val 25000"/>
              <a:gd name="adj4" fmla="val 82898"/>
            </a:avLst>
          </a:prstGeom>
          <a:solidFill>
            <a:srgbClr val="FF6600"/>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fr-FR" dirty="0" smtClean="0">
                <a:solidFill>
                  <a:schemeClr val="tx1"/>
                </a:solidFill>
              </a:rPr>
              <a:t>Objectifs</a:t>
            </a:r>
            <a:endParaRPr lang="fr-FR" dirty="0">
              <a:solidFill>
                <a:schemeClr val="tx1"/>
              </a:solidFill>
            </a:endParaRPr>
          </a:p>
        </p:txBody>
      </p:sp>
      <p:sp>
        <p:nvSpPr>
          <p:cNvPr id="6" name="Rectangle avec flèche vers la droite 5"/>
          <p:cNvSpPr/>
          <p:nvPr/>
        </p:nvSpPr>
        <p:spPr>
          <a:xfrm>
            <a:off x="323528" y="4869161"/>
            <a:ext cx="2160240" cy="914400"/>
          </a:xfrm>
          <a:prstGeom prst="rightArrowCallout">
            <a:avLst>
              <a:gd name="adj1" fmla="val 25000"/>
              <a:gd name="adj2" fmla="val 25000"/>
              <a:gd name="adj3" fmla="val 25000"/>
              <a:gd name="adj4" fmla="val 82898"/>
            </a:avLst>
          </a:prstGeom>
          <a:solidFill>
            <a:srgbClr val="92D050"/>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fr-FR" dirty="0" smtClean="0">
                <a:solidFill>
                  <a:schemeClr val="tx1"/>
                </a:solidFill>
              </a:rPr>
              <a:t>Moyens et mise en œuvre</a:t>
            </a:r>
            <a:endParaRPr lang="fr-FR" dirty="0">
              <a:solidFill>
                <a:schemeClr val="tx1"/>
              </a:solidFill>
            </a:endParaRPr>
          </a:p>
        </p:txBody>
      </p:sp>
      <p:sp>
        <p:nvSpPr>
          <p:cNvPr id="7" name="ZoneTexte 6"/>
          <p:cNvSpPr txBox="1"/>
          <p:nvPr/>
        </p:nvSpPr>
        <p:spPr>
          <a:xfrm>
            <a:off x="6372200" y="1065510"/>
            <a:ext cx="2529690" cy="92333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dirty="0" smtClean="0"/>
              <a:t>Réponse théorique sur la pollution chronique des eaux pluviales</a:t>
            </a:r>
            <a:endParaRPr lang="fr-FR" dirty="0"/>
          </a:p>
        </p:txBody>
      </p:sp>
      <p:sp>
        <p:nvSpPr>
          <p:cNvPr id="9" name="Rectangle avec flèche vers la droite 8"/>
          <p:cNvSpPr/>
          <p:nvPr/>
        </p:nvSpPr>
        <p:spPr>
          <a:xfrm>
            <a:off x="5652120" y="1074440"/>
            <a:ext cx="648072" cy="914400"/>
          </a:xfrm>
          <a:prstGeom prst="rightArrowCallout">
            <a:avLst>
              <a:gd name="adj1" fmla="val 25000"/>
              <a:gd name="adj2" fmla="val 25000"/>
              <a:gd name="adj3" fmla="val 25000"/>
              <a:gd name="adj4" fmla="val 0"/>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fr-FR" dirty="0">
              <a:solidFill>
                <a:schemeClr val="tx1"/>
              </a:solidFill>
            </a:endParaRPr>
          </a:p>
        </p:txBody>
      </p:sp>
      <p:sp>
        <p:nvSpPr>
          <p:cNvPr id="10" name="ZoneTexte 9"/>
          <p:cNvSpPr txBox="1"/>
          <p:nvPr/>
        </p:nvSpPr>
        <p:spPr>
          <a:xfrm>
            <a:off x="2555776" y="2108463"/>
            <a:ext cx="6346114" cy="2400657"/>
          </a:xfrm>
          <a:prstGeom prst="rect">
            <a:avLst/>
          </a:prstGeom>
          <a:ln>
            <a:solidFill>
              <a:srgbClr val="FF66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fr-FR" sz="2000" dirty="0" smtClean="0">
                <a:solidFill>
                  <a:srgbClr val="FF6600"/>
                </a:solidFill>
              </a:rPr>
              <a:t>❶ </a:t>
            </a:r>
            <a:r>
              <a:rPr lang="fr-FR" sz="2000" dirty="0" smtClean="0">
                <a:solidFill>
                  <a:schemeClr val="tx1"/>
                </a:solidFill>
              </a:rPr>
              <a:t>Mieux comprendre les intrants dans les noues </a:t>
            </a:r>
          </a:p>
          <a:p>
            <a:endParaRPr lang="fr-FR" sz="1000" dirty="0" smtClean="0">
              <a:solidFill>
                <a:srgbClr val="FF6600"/>
              </a:solidFill>
            </a:endParaRPr>
          </a:p>
          <a:p>
            <a:r>
              <a:rPr lang="fr-FR" sz="2000" dirty="0" smtClean="0">
                <a:solidFill>
                  <a:schemeClr val="bg1"/>
                </a:solidFill>
              </a:rPr>
              <a:t>❷ </a:t>
            </a:r>
            <a:r>
              <a:rPr lang="fr-FR" sz="2000" b="1" dirty="0" smtClean="0">
                <a:solidFill>
                  <a:srgbClr val="FF0000"/>
                </a:solidFill>
                <a:effectLst>
                  <a:outerShdw blurRad="38100" dist="38100" dir="2700000" algn="tl">
                    <a:srgbClr val="000000">
                      <a:alpha val="43137"/>
                    </a:srgbClr>
                  </a:outerShdw>
                </a:effectLst>
              </a:rPr>
              <a:t>Est-il plus intéressant de planter des macrophytes plutôt que du gazon ?</a:t>
            </a:r>
          </a:p>
          <a:p>
            <a:endParaRPr lang="fr-FR" sz="1000" dirty="0" smtClean="0">
              <a:solidFill>
                <a:srgbClr val="FF6600"/>
              </a:solidFill>
            </a:endParaRPr>
          </a:p>
          <a:p>
            <a:r>
              <a:rPr lang="fr-FR" sz="2000" dirty="0" smtClean="0">
                <a:solidFill>
                  <a:srgbClr val="FF6600"/>
                </a:solidFill>
              </a:rPr>
              <a:t>❸ </a:t>
            </a:r>
            <a:r>
              <a:rPr lang="fr-FR" sz="2000" dirty="0" smtClean="0">
                <a:solidFill>
                  <a:schemeClr val="tx1"/>
                </a:solidFill>
              </a:rPr>
              <a:t>Mieux comprendre les processus de dépollution</a:t>
            </a:r>
          </a:p>
          <a:p>
            <a:endParaRPr lang="fr-FR" sz="1000" dirty="0" smtClean="0">
              <a:solidFill>
                <a:schemeClr val="tx1"/>
              </a:solidFill>
            </a:endParaRPr>
          </a:p>
          <a:p>
            <a:r>
              <a:rPr lang="fr-FR" sz="2000" dirty="0" smtClean="0">
                <a:solidFill>
                  <a:srgbClr val="FF6600"/>
                </a:solidFill>
                <a:latin typeface="Calibri"/>
              </a:rPr>
              <a:t>❹  </a:t>
            </a:r>
            <a:r>
              <a:rPr lang="fr-FR" sz="2000" dirty="0" smtClean="0">
                <a:solidFill>
                  <a:schemeClr val="tx1"/>
                </a:solidFill>
              </a:rPr>
              <a:t>Améliorer la conception des ouvrages pour augmenter les performances de traitement des EP</a:t>
            </a:r>
            <a:endParaRPr lang="fr-FR" sz="2000" dirty="0">
              <a:solidFill>
                <a:schemeClr val="tx1"/>
              </a:solidFill>
            </a:endParaRPr>
          </a:p>
        </p:txBody>
      </p:sp>
      <p:sp>
        <p:nvSpPr>
          <p:cNvPr id="11" name="ZoneTexte 10"/>
          <p:cNvSpPr txBox="1"/>
          <p:nvPr/>
        </p:nvSpPr>
        <p:spPr>
          <a:xfrm>
            <a:off x="2555776" y="2612519"/>
            <a:ext cx="432048" cy="369332"/>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fr-FR" dirty="0" smtClean="0">
                <a:solidFill>
                  <a:srgbClr val="FF6600"/>
                </a:solidFill>
                <a:latin typeface="Calibri"/>
              </a:rPr>
              <a:t>❷</a:t>
            </a:r>
            <a:endParaRPr lang="fr-FR" dirty="0">
              <a:solidFill>
                <a:srgbClr val="FF6600"/>
              </a:solidFill>
            </a:endParaRPr>
          </a:p>
        </p:txBody>
      </p:sp>
      <p:sp>
        <p:nvSpPr>
          <p:cNvPr id="12" name="ZoneTexte 11"/>
          <p:cNvSpPr txBox="1"/>
          <p:nvPr/>
        </p:nvSpPr>
        <p:spPr>
          <a:xfrm>
            <a:off x="2570651" y="4653137"/>
            <a:ext cx="1503435" cy="1354217"/>
          </a:xfrm>
          <a:prstGeom prst="rect">
            <a:avLst/>
          </a:prstGeom>
          <a:ln>
            <a:solidFill>
              <a:srgbClr val="92D05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2000" dirty="0" smtClean="0"/>
              <a:t>Projet R&amp;D de 3 ans</a:t>
            </a:r>
          </a:p>
          <a:p>
            <a:pPr algn="ctr"/>
            <a:endParaRPr lang="fr-FR" sz="1400" dirty="0" smtClean="0"/>
          </a:p>
          <a:p>
            <a:pPr algn="ctr"/>
            <a:endParaRPr lang="fr-FR" sz="2800" dirty="0"/>
          </a:p>
        </p:txBody>
      </p:sp>
      <p:sp>
        <p:nvSpPr>
          <p:cNvPr id="14" name="ZoneTexte 13"/>
          <p:cNvSpPr txBox="1"/>
          <p:nvPr/>
        </p:nvSpPr>
        <p:spPr>
          <a:xfrm>
            <a:off x="4391968" y="4653137"/>
            <a:ext cx="2196240" cy="1361911"/>
          </a:xfrm>
          <a:prstGeom prst="rect">
            <a:avLst/>
          </a:prstGeom>
          <a:ln>
            <a:solidFill>
              <a:srgbClr val="92D05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endParaRPr lang="fr-FR" sz="1100" dirty="0" smtClean="0"/>
          </a:p>
          <a:p>
            <a:pPr algn="ctr"/>
            <a:r>
              <a:rPr lang="fr-FR" sz="2000" dirty="0" smtClean="0"/>
              <a:t>Partenariat, université, écoles et </a:t>
            </a:r>
            <a:r>
              <a:rPr lang="fr-FR" sz="2000" dirty="0"/>
              <a:t>b</a:t>
            </a:r>
            <a:r>
              <a:rPr lang="fr-FR" sz="2000" dirty="0" smtClean="0"/>
              <a:t>ureau d’étude</a:t>
            </a:r>
          </a:p>
          <a:p>
            <a:pPr algn="ctr"/>
            <a:endParaRPr lang="fr-FR" sz="1200" dirty="0" smtClean="0"/>
          </a:p>
        </p:txBody>
      </p:sp>
      <p:sp>
        <p:nvSpPr>
          <p:cNvPr id="15" name="ZoneTexte 14"/>
          <p:cNvSpPr txBox="1"/>
          <p:nvPr/>
        </p:nvSpPr>
        <p:spPr>
          <a:xfrm>
            <a:off x="6876232" y="4653137"/>
            <a:ext cx="2025658" cy="1323439"/>
          </a:xfrm>
          <a:prstGeom prst="rect">
            <a:avLst/>
          </a:prstGeom>
          <a:ln>
            <a:solidFill>
              <a:srgbClr val="92D05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2000" dirty="0" smtClean="0"/>
              <a:t>Expérimentation</a:t>
            </a:r>
          </a:p>
          <a:p>
            <a:pPr algn="ctr"/>
            <a:endParaRPr lang="fr-FR" sz="2000" dirty="0" smtClean="0"/>
          </a:p>
          <a:p>
            <a:pPr algn="ctr"/>
            <a:endParaRPr lang="fr-FR" sz="2000" dirty="0" smtClean="0"/>
          </a:p>
          <a:p>
            <a:pPr algn="ctr"/>
            <a:endParaRPr lang="fr-FR" sz="2000" dirty="0"/>
          </a:p>
        </p:txBody>
      </p:sp>
      <p:sp>
        <p:nvSpPr>
          <p:cNvPr id="16" name="Croix 15"/>
          <p:cNvSpPr/>
          <p:nvPr/>
        </p:nvSpPr>
        <p:spPr>
          <a:xfrm>
            <a:off x="6624000" y="5229233"/>
            <a:ext cx="216000" cy="216000"/>
          </a:xfrm>
          <a:prstGeom prst="plus">
            <a:avLst>
              <a:gd name="adj" fmla="val 34677"/>
            </a:avLst>
          </a:prstGeom>
          <a:solidFill>
            <a:srgbClr val="92D05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p>
        </p:txBody>
      </p:sp>
      <p:sp>
        <p:nvSpPr>
          <p:cNvPr id="13" name="Croix 12"/>
          <p:cNvSpPr/>
          <p:nvPr/>
        </p:nvSpPr>
        <p:spPr>
          <a:xfrm>
            <a:off x="4139976" y="5206736"/>
            <a:ext cx="216000" cy="216000"/>
          </a:xfrm>
          <a:prstGeom prst="plus">
            <a:avLst>
              <a:gd name="adj" fmla="val 34677"/>
            </a:avLst>
          </a:prstGeom>
          <a:solidFill>
            <a:srgbClr val="92D05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p>
        </p:txBody>
      </p:sp>
      <p:pic>
        <p:nvPicPr>
          <p:cNvPr id="18" name="Picture 4" descr="C:\Users\mcharlotte.INFRASERVICE\Documents\R&amp;D_MaJ_131126\Barentin\Photos\120420_prelevement\IMGP5094.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7807667" y="5208651"/>
            <a:ext cx="940797" cy="740629"/>
          </a:xfrm>
          <a:prstGeom prst="rect">
            <a:avLst/>
          </a:prstGeom>
          <a:ln>
            <a:noFill/>
          </a:ln>
          <a:effectLst/>
          <a:extLst>
            <a:ext uri="{909E8E84-426E-40DD-AFC4-6F175D3DCCD1}">
              <a14:hiddenFill xmlns:a14="http://schemas.microsoft.com/office/drawing/2010/main">
                <a:solidFill>
                  <a:srgbClr val="FFFFFF"/>
                </a:solidFill>
              </a14:hiddenFill>
            </a:ext>
          </a:extLst>
        </p:spPr>
      </p:pic>
      <p:pic>
        <p:nvPicPr>
          <p:cNvPr id="19" name="Picture 1"/>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888457" y="5337233"/>
            <a:ext cx="819447" cy="573709"/>
          </a:xfrm>
          <a:prstGeom prst="rect">
            <a:avLst/>
          </a:prstGeom>
          <a:noFill/>
          <a:ln w="9525">
            <a:noFill/>
            <a:miter lim="800000"/>
            <a:headEnd/>
            <a:tailEnd/>
          </a:ln>
          <a:effectLst/>
        </p:spPr>
      </p:pic>
      <p:pic>
        <p:nvPicPr>
          <p:cNvPr id="17" name="Picture 2" descr="I:\R&amp;D\Mesocosmes\installation_mesocosmes\120503_plantation\IMGP5170.JPG"/>
          <p:cNvPicPr>
            <a:picLocks noChangeAspect="1" noChangeArrowheads="1"/>
          </p:cNvPicPr>
          <p:nvPr/>
        </p:nvPicPr>
        <p:blipFill>
          <a:blip r:embed="rId5" cstate="screen">
            <a:extLst>
              <a:ext uri="{BEBA8EAE-BF5A-486C-A8C5-ECC9F3942E4B}">
                <a14:imgProps xmlns:a14="http://schemas.microsoft.com/office/drawing/2010/main">
                  <a14:imgLayer r:embed="rId6">
                    <a14:imgEffect>
                      <a14:brightnessContrast bright="9000" contrast="15000"/>
                    </a14:imgEffect>
                  </a14:imgLayer>
                </a14:imgProps>
              </a:ext>
              <a:ext uri="{28A0092B-C50C-407E-A947-70E740481C1C}">
                <a14:useLocalDpi xmlns:a14="http://schemas.microsoft.com/office/drawing/2010/main"/>
              </a:ext>
            </a:extLst>
          </a:blip>
          <a:srcRect/>
          <a:stretch>
            <a:fillRect/>
          </a:stretch>
        </p:blipFill>
        <p:spPr bwMode="auto">
          <a:xfrm>
            <a:off x="6948264" y="5028600"/>
            <a:ext cx="939541" cy="704656"/>
          </a:xfrm>
          <a:prstGeom prst="rect">
            <a:avLst/>
          </a:prstGeom>
          <a:noFill/>
          <a:effectLst>
            <a:outerShdw blurRad="292100" dist="139700" dir="2700000" algn="tl" rotWithShape="0">
              <a:prstClr val="black">
                <a:alpha val="40000"/>
              </a:prstClr>
            </a:outerShdw>
          </a:effectLst>
          <a:scene3d>
            <a:camera prst="orthographicFront">
              <a:rot lat="0" lon="10800000" rev="0"/>
            </a:camera>
            <a:lightRig rig="threePt" dir="t"/>
          </a:scene3d>
          <a:extLst>
            <a:ext uri="{909E8E84-426E-40DD-AFC4-6F175D3DCCD1}">
              <a14:hiddenFill xmlns:a14="http://schemas.microsoft.com/office/drawing/2010/main">
                <a:solidFill>
                  <a:srgbClr val="FFFFFF"/>
                </a:solidFill>
              </a14:hiddenFill>
            </a:ext>
          </a:extLst>
        </p:spPr>
      </p:pic>
      <p:sp>
        <p:nvSpPr>
          <p:cNvPr id="20" name="Rectangle 19"/>
          <p:cNvSpPr/>
          <p:nvPr/>
        </p:nvSpPr>
        <p:spPr>
          <a:xfrm>
            <a:off x="-100279" y="987115"/>
            <a:ext cx="10297144" cy="108012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Rectangle 20"/>
          <p:cNvSpPr/>
          <p:nvPr/>
        </p:nvSpPr>
        <p:spPr>
          <a:xfrm>
            <a:off x="1" y="4604602"/>
            <a:ext cx="9144000" cy="1416686"/>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1012797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79512" y="188640"/>
            <a:ext cx="8856984" cy="461665"/>
          </a:xfrm>
          <a:prstGeom prst="rect">
            <a:avLst/>
          </a:prstGeom>
          <a:noFill/>
        </p:spPr>
        <p:txBody>
          <a:bodyPr wrap="square" rtlCol="0">
            <a:spAutoFit/>
          </a:bodyPr>
          <a:lstStyle/>
          <a:p>
            <a:pPr algn="ctr"/>
            <a:r>
              <a:rPr lang="fr-FR" sz="2400" b="1" dirty="0" smtClean="0">
                <a:latin typeface="+mn-lt"/>
                <a:cs typeface="Calibri" pitchFamily="34" charset="0"/>
              </a:rPr>
              <a:t>TRAITEMENT DES EAUX PAR INFILTRATION ?</a:t>
            </a:r>
            <a:endParaRPr lang="fr-FR" sz="2400" b="1" dirty="0">
              <a:latin typeface="+mn-lt"/>
              <a:cs typeface="Calibri" pitchFamily="34" charset="0"/>
            </a:endParaRPr>
          </a:p>
        </p:txBody>
      </p:sp>
      <p:pic>
        <p:nvPicPr>
          <p:cNvPr id="10" name="Image 9" descr="insa_rouen.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884368" y="620688"/>
            <a:ext cx="1059206" cy="565830"/>
          </a:xfrm>
          <a:prstGeom prst="rect">
            <a:avLst/>
          </a:prstGeom>
        </p:spPr>
      </p:pic>
      <p:sp>
        <p:nvSpPr>
          <p:cNvPr id="5" name="Rectangle 4"/>
          <p:cNvSpPr/>
          <p:nvPr/>
        </p:nvSpPr>
        <p:spPr>
          <a:xfrm>
            <a:off x="323527" y="980728"/>
            <a:ext cx="8380015" cy="707886"/>
          </a:xfrm>
          <a:prstGeom prst="rect">
            <a:avLst/>
          </a:prstGeom>
        </p:spPr>
        <p:txBody>
          <a:bodyPr wrap="square">
            <a:spAutoFit/>
          </a:bodyPr>
          <a:lstStyle/>
          <a:p>
            <a:pPr algn="ctr"/>
            <a:r>
              <a:rPr lang="fr-FR" sz="2000" b="1" u="sng" dirty="0" smtClean="0"/>
              <a:t>METHODE : </a:t>
            </a:r>
            <a:r>
              <a:rPr lang="fr-FR" sz="2000" dirty="0"/>
              <a:t>Comparaison de la qualité de l’eau de </a:t>
            </a:r>
            <a:r>
              <a:rPr lang="fr-FR" sz="2000" dirty="0" smtClean="0"/>
              <a:t>ruissellement </a:t>
            </a:r>
          </a:p>
          <a:p>
            <a:pPr algn="ctr"/>
            <a:r>
              <a:rPr lang="fr-FR" sz="2000" dirty="0" smtClean="0"/>
              <a:t>brute </a:t>
            </a:r>
            <a:r>
              <a:rPr lang="fr-FR" sz="2000" dirty="0"/>
              <a:t>et </a:t>
            </a:r>
            <a:r>
              <a:rPr lang="fr-FR" sz="2000" dirty="0" smtClean="0"/>
              <a:t>de la même eau de ruissellement après infiltration dans la noue</a:t>
            </a:r>
            <a:endParaRPr lang="fr-FR" sz="2000" dirty="0"/>
          </a:p>
        </p:txBody>
      </p:sp>
      <mc:AlternateContent xmlns:mc="http://schemas.openxmlformats.org/markup-compatibility/2006" xmlns:a14="http://schemas.microsoft.com/office/drawing/2010/main">
        <mc:Choice Requires="a14">
          <p:sp>
            <p:nvSpPr>
              <p:cNvPr id="6" name="ZoneTexte 5"/>
              <p:cNvSpPr txBox="1"/>
              <p:nvPr/>
            </p:nvSpPr>
            <p:spPr>
              <a:xfrm>
                <a:off x="2480128" y="4065798"/>
                <a:ext cx="2136931" cy="731354"/>
              </a:xfrm>
              <a:prstGeom prst="rect">
                <a:avLst/>
              </a:prstGeom>
              <a:noFill/>
              <a:ln>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fr-FR" sz="2000" b="0" i="1" smtClean="0">
                          <a:latin typeface="Cambria Math"/>
                        </a:rPr>
                        <m:t>1−</m:t>
                      </m:r>
                      <m:f>
                        <m:fPr>
                          <m:ctrlPr>
                            <a:rPr lang="fr-FR" sz="2000" b="0" i="1" smtClean="0">
                              <a:latin typeface="Cambria Math" panose="02040503050406030204" pitchFamily="18" charset="0"/>
                            </a:rPr>
                          </m:ctrlPr>
                        </m:fPr>
                        <m:num>
                          <m:sSub>
                            <m:sSubPr>
                              <m:ctrlPr>
                                <a:rPr lang="fr-FR" sz="2000" b="0" i="1" smtClean="0">
                                  <a:latin typeface="Cambria Math" panose="02040503050406030204" pitchFamily="18" charset="0"/>
                                </a:rPr>
                              </m:ctrlPr>
                            </m:sSubPr>
                            <m:e>
                              <m:r>
                                <a:rPr lang="fr-FR" sz="2000" b="0" i="1" smtClean="0">
                                  <a:latin typeface="Cambria Math"/>
                                </a:rPr>
                                <m:t>𝐶</m:t>
                              </m:r>
                            </m:e>
                            <m:sub>
                              <m:r>
                                <a:rPr lang="fr-FR" sz="2000" b="0" i="1" smtClean="0">
                                  <a:latin typeface="Cambria Math"/>
                                </a:rPr>
                                <m:t>𝑖𝑛𝑓𝑖𝑙𝑡𝑟𝑎𝑡𝑖𝑜𝑛</m:t>
                              </m:r>
                            </m:sub>
                          </m:sSub>
                        </m:num>
                        <m:den>
                          <m:sSub>
                            <m:sSubPr>
                              <m:ctrlPr>
                                <a:rPr lang="fr-FR" sz="2000" b="0" i="1" smtClean="0">
                                  <a:latin typeface="Cambria Math" panose="02040503050406030204" pitchFamily="18" charset="0"/>
                                </a:rPr>
                              </m:ctrlPr>
                            </m:sSubPr>
                            <m:e>
                              <m:r>
                                <a:rPr lang="fr-FR" sz="2000" b="0" i="1" smtClean="0">
                                  <a:latin typeface="Cambria Math"/>
                                  <a:ea typeface="Cambria Math"/>
                                </a:rPr>
                                <m:t>∁</m:t>
                              </m:r>
                            </m:e>
                            <m:sub>
                              <m:r>
                                <a:rPr lang="fr-FR" sz="2000" b="0" i="1" smtClean="0">
                                  <a:latin typeface="Cambria Math"/>
                                </a:rPr>
                                <m:t>𝑟𝑢𝑖𝑠𝑠𝑒𝑙𝑙𝑒𝑚𝑒𝑛𝑡</m:t>
                              </m:r>
                            </m:sub>
                          </m:sSub>
                        </m:den>
                      </m:f>
                    </m:oMath>
                  </m:oMathPara>
                </a14:m>
                <a:endParaRPr lang="fr-FR" sz="2000" dirty="0"/>
              </a:p>
            </p:txBody>
          </p:sp>
        </mc:Choice>
        <mc:Fallback xmlns="">
          <p:sp>
            <p:nvSpPr>
              <p:cNvPr id="6" name="ZoneTexte 5"/>
              <p:cNvSpPr txBox="1">
                <a:spLocks noRot="1" noChangeAspect="1" noMove="1" noResize="1" noEditPoints="1" noAdjustHandles="1" noChangeArrowheads="1" noChangeShapeType="1" noTextEdit="1"/>
              </p:cNvSpPr>
              <p:nvPr/>
            </p:nvSpPr>
            <p:spPr>
              <a:xfrm>
                <a:off x="2480128" y="4065798"/>
                <a:ext cx="2136931" cy="731354"/>
              </a:xfrm>
              <a:prstGeom prst="rect">
                <a:avLst/>
              </a:prstGeom>
              <a:blipFill rotWithShape="1">
                <a:blip r:embed="rId3"/>
                <a:stretch>
                  <a:fillRect/>
                </a:stretch>
              </a:blipFill>
              <a:ln>
                <a:solidFill>
                  <a:schemeClr val="tx1"/>
                </a:solidFill>
              </a:ln>
            </p:spPr>
            <p:txBody>
              <a:bodyPr/>
              <a:lstStyle/>
              <a:p>
                <a:r>
                  <a:rPr lang="fr-FR">
                    <a:noFill/>
                  </a:rPr>
                  <a:t> </a:t>
                </a:r>
              </a:p>
            </p:txBody>
          </p:sp>
        </mc:Fallback>
      </mc:AlternateContent>
      <p:sp>
        <p:nvSpPr>
          <p:cNvPr id="7" name="ZoneTexte 6"/>
          <p:cNvSpPr txBox="1"/>
          <p:nvPr/>
        </p:nvSpPr>
        <p:spPr>
          <a:xfrm>
            <a:off x="3878317" y="4953035"/>
            <a:ext cx="2781915" cy="923330"/>
          </a:xfrm>
          <a:prstGeom prst="rect">
            <a:avLst/>
          </a:prstGeom>
          <a:solidFill>
            <a:srgbClr val="92D050">
              <a:alpha val="42000"/>
            </a:srgbClr>
          </a:solidFill>
          <a:ln w="6350">
            <a:noFill/>
          </a:ln>
        </p:spPr>
        <p:txBody>
          <a:bodyPr wrap="none" rtlCol="0">
            <a:spAutoFit/>
          </a:bodyPr>
          <a:lstStyle/>
          <a:p>
            <a:pPr algn="ctr"/>
            <a:r>
              <a:rPr lang="fr-FR" i="1" dirty="0" smtClean="0">
                <a:latin typeface="Cambria Math" pitchFamily="18" charset="0"/>
                <a:ea typeface="Cambria Math" pitchFamily="18" charset="0"/>
              </a:rPr>
              <a:t>Si 0&lt; x &lt;1 </a:t>
            </a:r>
          </a:p>
          <a:p>
            <a:pPr algn="ctr"/>
            <a:r>
              <a:rPr lang="fr-FR" i="1" dirty="0" smtClean="0">
                <a:latin typeface="Cambria Math" pitchFamily="18" charset="0"/>
                <a:ea typeface="Cambria Math" pitchFamily="18" charset="0"/>
              </a:rPr>
              <a:t>Amélioration de la qualité </a:t>
            </a:r>
          </a:p>
          <a:p>
            <a:pPr algn="ctr"/>
            <a:r>
              <a:rPr lang="fr-FR" i="1" dirty="0" smtClean="0">
                <a:latin typeface="Cambria Math" pitchFamily="18" charset="0"/>
                <a:ea typeface="Cambria Math" pitchFamily="18" charset="0"/>
              </a:rPr>
              <a:t>de l’eau par infiltration</a:t>
            </a:r>
          </a:p>
        </p:txBody>
      </p:sp>
      <p:cxnSp>
        <p:nvCxnSpPr>
          <p:cNvPr id="8" name="Connecteur droit avec flèche 7"/>
          <p:cNvCxnSpPr/>
          <p:nvPr/>
        </p:nvCxnSpPr>
        <p:spPr>
          <a:xfrm>
            <a:off x="2169842" y="4489825"/>
            <a:ext cx="1" cy="451343"/>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755576" y="4960586"/>
            <a:ext cx="2194382" cy="923330"/>
          </a:xfrm>
          <a:prstGeom prst="rect">
            <a:avLst/>
          </a:prstGeom>
          <a:solidFill>
            <a:srgbClr val="FF0000">
              <a:alpha val="31000"/>
            </a:srgbClr>
          </a:solidFill>
          <a:ln w="6350">
            <a:noFill/>
          </a:ln>
        </p:spPr>
        <p:txBody>
          <a:bodyPr wrap="none">
            <a:spAutoFit/>
          </a:bodyPr>
          <a:lstStyle/>
          <a:p>
            <a:pPr algn="ctr"/>
            <a:r>
              <a:rPr lang="fr-FR" i="1" dirty="0" smtClean="0">
                <a:latin typeface="Cambria Math" pitchFamily="18" charset="0"/>
                <a:ea typeface="Cambria Math" pitchFamily="18" charset="0"/>
              </a:rPr>
              <a:t>Si &lt;0 </a:t>
            </a:r>
          </a:p>
          <a:p>
            <a:pPr algn="ctr"/>
            <a:r>
              <a:rPr lang="fr-FR" i="1" dirty="0" smtClean="0">
                <a:latin typeface="Cambria Math" pitchFamily="18" charset="0"/>
                <a:ea typeface="Cambria Math" pitchFamily="18" charset="0"/>
              </a:rPr>
              <a:t>Pas d’amélioration </a:t>
            </a:r>
          </a:p>
          <a:p>
            <a:pPr algn="ctr"/>
            <a:r>
              <a:rPr lang="fr-FR" i="1" dirty="0" smtClean="0">
                <a:latin typeface="Cambria Math" pitchFamily="18" charset="0"/>
                <a:ea typeface="Cambria Math" pitchFamily="18" charset="0"/>
              </a:rPr>
              <a:t>de la qualité de l’eau</a:t>
            </a:r>
            <a:endParaRPr lang="fr-FR" i="1" dirty="0">
              <a:latin typeface="Cambria Math" pitchFamily="18" charset="0"/>
              <a:ea typeface="Cambria Math" pitchFamily="18" charset="0"/>
            </a:endParaRPr>
          </a:p>
        </p:txBody>
      </p:sp>
      <p:pic>
        <p:nvPicPr>
          <p:cNvPr id="12" name="Picture 8"/>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67544" y="1689823"/>
            <a:ext cx="3432175" cy="2347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6"/>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3452205" y="1660451"/>
            <a:ext cx="3674769" cy="2348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ctangle 13"/>
          <p:cNvSpPr/>
          <p:nvPr/>
        </p:nvSpPr>
        <p:spPr>
          <a:xfrm>
            <a:off x="606018" y="1689823"/>
            <a:ext cx="355067" cy="20247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5" name="Picture 9"/>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059832" y="3583360"/>
            <a:ext cx="792163"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Accolade fermante 15"/>
          <p:cNvSpPr/>
          <p:nvPr/>
        </p:nvSpPr>
        <p:spPr>
          <a:xfrm>
            <a:off x="6784682" y="1787790"/>
            <a:ext cx="155448" cy="914400"/>
          </a:xfrm>
          <a:prstGeom prst="rightBrace">
            <a:avLst/>
          </a:prstGeom>
          <a:ln w="2540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7" name="ZoneTexte 16"/>
          <p:cNvSpPr txBox="1"/>
          <p:nvPr/>
        </p:nvSpPr>
        <p:spPr>
          <a:xfrm>
            <a:off x="6928698" y="2049082"/>
            <a:ext cx="1556836" cy="369332"/>
          </a:xfrm>
          <a:prstGeom prst="rect">
            <a:avLst/>
          </a:prstGeom>
          <a:noFill/>
        </p:spPr>
        <p:txBody>
          <a:bodyPr wrap="none" rtlCol="0">
            <a:spAutoFit/>
          </a:bodyPr>
          <a:lstStyle/>
          <a:p>
            <a:r>
              <a:rPr lang="fr-FR" dirty="0" smtClean="0">
                <a:solidFill>
                  <a:srgbClr val="7030A0"/>
                </a:solidFill>
              </a:rPr>
              <a:t>Noue plantée</a:t>
            </a:r>
            <a:endParaRPr lang="fr-FR" dirty="0">
              <a:solidFill>
                <a:srgbClr val="7030A0"/>
              </a:solidFill>
            </a:endParaRPr>
          </a:p>
        </p:txBody>
      </p:sp>
      <p:sp>
        <p:nvSpPr>
          <p:cNvPr id="18" name="Accolade fermante 17"/>
          <p:cNvSpPr/>
          <p:nvPr/>
        </p:nvSpPr>
        <p:spPr>
          <a:xfrm>
            <a:off x="6784682" y="2850462"/>
            <a:ext cx="155448" cy="914400"/>
          </a:xfrm>
          <a:prstGeom prst="rightBrace">
            <a:avLst/>
          </a:prstGeom>
          <a:ln w="25400">
            <a:solidFill>
              <a:srgbClr val="993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solidFill>
                <a:srgbClr val="990000"/>
              </a:solidFill>
            </a:endParaRPr>
          </a:p>
        </p:txBody>
      </p:sp>
      <p:sp>
        <p:nvSpPr>
          <p:cNvPr id="19" name="ZoneTexte 18"/>
          <p:cNvSpPr txBox="1"/>
          <p:nvPr/>
        </p:nvSpPr>
        <p:spPr>
          <a:xfrm>
            <a:off x="6928698" y="3111754"/>
            <a:ext cx="1774845" cy="369332"/>
          </a:xfrm>
          <a:prstGeom prst="rect">
            <a:avLst/>
          </a:prstGeom>
          <a:noFill/>
        </p:spPr>
        <p:txBody>
          <a:bodyPr wrap="none" rtlCol="0">
            <a:spAutoFit/>
          </a:bodyPr>
          <a:lstStyle/>
          <a:p>
            <a:r>
              <a:rPr lang="fr-FR" dirty="0" smtClean="0">
                <a:solidFill>
                  <a:srgbClr val="993300"/>
                </a:solidFill>
              </a:rPr>
              <a:t>Noue enherbée</a:t>
            </a:r>
            <a:endParaRPr lang="fr-FR" dirty="0">
              <a:solidFill>
                <a:srgbClr val="993300"/>
              </a:solidFill>
            </a:endParaRPr>
          </a:p>
        </p:txBody>
      </p:sp>
      <p:sp>
        <p:nvSpPr>
          <p:cNvPr id="24" name="ZoneTexte 23"/>
          <p:cNvSpPr txBox="1"/>
          <p:nvPr/>
        </p:nvSpPr>
        <p:spPr>
          <a:xfrm>
            <a:off x="207057" y="2757945"/>
            <a:ext cx="936988" cy="369332"/>
          </a:xfrm>
          <a:prstGeom prst="rect">
            <a:avLst/>
          </a:prstGeom>
          <a:noFill/>
        </p:spPr>
        <p:txBody>
          <a:bodyPr wrap="none" rtlCol="0">
            <a:spAutoFit/>
          </a:bodyPr>
          <a:lstStyle/>
          <a:p>
            <a:r>
              <a:rPr lang="fr-FR" dirty="0" smtClean="0"/>
              <a:t>Fév. 12</a:t>
            </a:r>
            <a:endParaRPr lang="fr-FR" dirty="0"/>
          </a:p>
        </p:txBody>
      </p:sp>
      <p:sp>
        <p:nvSpPr>
          <p:cNvPr id="25" name="ZoneTexte 24"/>
          <p:cNvSpPr txBox="1"/>
          <p:nvPr/>
        </p:nvSpPr>
        <p:spPr>
          <a:xfrm>
            <a:off x="245337" y="2306261"/>
            <a:ext cx="898708" cy="369332"/>
          </a:xfrm>
          <a:prstGeom prst="rect">
            <a:avLst/>
          </a:prstGeom>
          <a:noFill/>
        </p:spPr>
        <p:txBody>
          <a:bodyPr wrap="none" rtlCol="0">
            <a:spAutoFit/>
          </a:bodyPr>
          <a:lstStyle/>
          <a:p>
            <a:r>
              <a:rPr lang="fr-FR" dirty="0" smtClean="0"/>
              <a:t>Avr. 12</a:t>
            </a:r>
            <a:endParaRPr lang="fr-FR" dirty="0"/>
          </a:p>
        </p:txBody>
      </p:sp>
      <p:sp>
        <p:nvSpPr>
          <p:cNvPr id="26" name="ZoneTexte 25"/>
          <p:cNvSpPr txBox="1"/>
          <p:nvPr/>
        </p:nvSpPr>
        <p:spPr>
          <a:xfrm>
            <a:off x="226197" y="1874213"/>
            <a:ext cx="936988" cy="369332"/>
          </a:xfrm>
          <a:prstGeom prst="rect">
            <a:avLst/>
          </a:prstGeom>
          <a:noFill/>
        </p:spPr>
        <p:txBody>
          <a:bodyPr wrap="none" rtlCol="0">
            <a:spAutoFit/>
          </a:bodyPr>
          <a:lstStyle/>
          <a:p>
            <a:r>
              <a:rPr lang="fr-FR" dirty="0" smtClean="0"/>
              <a:t>Fév. 13</a:t>
            </a:r>
            <a:endParaRPr lang="fr-FR" dirty="0"/>
          </a:p>
        </p:txBody>
      </p:sp>
      <p:cxnSp>
        <p:nvCxnSpPr>
          <p:cNvPr id="33" name="Connecteur droit avec flèche 32"/>
          <p:cNvCxnSpPr/>
          <p:nvPr/>
        </p:nvCxnSpPr>
        <p:spPr>
          <a:xfrm>
            <a:off x="4932040" y="4509120"/>
            <a:ext cx="1" cy="451343"/>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Connecteur droit avec flèche 33"/>
          <p:cNvCxnSpPr/>
          <p:nvPr/>
        </p:nvCxnSpPr>
        <p:spPr>
          <a:xfrm flipH="1">
            <a:off x="2169843" y="4489825"/>
            <a:ext cx="310286" cy="0"/>
          </a:xfrm>
          <a:prstGeom prst="straightConnector1">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8" name="Connecteur droit avec flèche 37"/>
          <p:cNvCxnSpPr/>
          <p:nvPr/>
        </p:nvCxnSpPr>
        <p:spPr>
          <a:xfrm flipH="1">
            <a:off x="4621754" y="4509120"/>
            <a:ext cx="310286" cy="0"/>
          </a:xfrm>
          <a:prstGeom prst="straightConnector1">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24502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79512" y="188640"/>
            <a:ext cx="8856984" cy="461665"/>
          </a:xfrm>
          <a:prstGeom prst="rect">
            <a:avLst/>
          </a:prstGeom>
          <a:noFill/>
        </p:spPr>
        <p:txBody>
          <a:bodyPr wrap="square" rtlCol="0">
            <a:spAutoFit/>
          </a:bodyPr>
          <a:lstStyle/>
          <a:p>
            <a:pPr algn="ctr"/>
            <a:r>
              <a:rPr lang="fr-FR" sz="2400" b="1" dirty="0" smtClean="0">
                <a:latin typeface="+mn-lt"/>
                <a:cs typeface="Calibri" pitchFamily="34" charset="0"/>
              </a:rPr>
              <a:t>TRAITEMENT DES EAUX PAR INFILTRATION ?</a:t>
            </a:r>
            <a:endParaRPr lang="fr-FR" sz="2400" b="1" dirty="0">
              <a:latin typeface="+mn-lt"/>
              <a:cs typeface="Calibri" pitchFamily="34" charset="0"/>
            </a:endParaRPr>
          </a:p>
        </p:txBody>
      </p:sp>
      <p:pic>
        <p:nvPicPr>
          <p:cNvPr id="10" name="Image 9" descr="insa_rouen.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84368" y="620688"/>
            <a:ext cx="1059206" cy="565830"/>
          </a:xfrm>
          <a:prstGeom prst="rect">
            <a:avLst/>
          </a:prstGeom>
        </p:spPr>
      </p:pic>
      <p:sp>
        <p:nvSpPr>
          <p:cNvPr id="4" name="Rectangle 3"/>
          <p:cNvSpPr/>
          <p:nvPr/>
        </p:nvSpPr>
        <p:spPr>
          <a:xfrm>
            <a:off x="395536" y="980728"/>
            <a:ext cx="5328592" cy="369332"/>
          </a:xfrm>
          <a:prstGeom prst="rect">
            <a:avLst/>
          </a:prstGeom>
        </p:spPr>
        <p:txBody>
          <a:bodyPr wrap="square">
            <a:spAutoFit/>
          </a:bodyPr>
          <a:lstStyle/>
          <a:p>
            <a:pPr algn="ctr"/>
            <a:r>
              <a:rPr lang="fr-FR" b="1" u="sng" dirty="0" smtClean="0"/>
              <a:t>RESULTATS, toutes analyses confondues :</a:t>
            </a:r>
          </a:p>
        </p:txBody>
      </p:sp>
      <p:sp>
        <p:nvSpPr>
          <p:cNvPr id="6" name="ZoneTexte 5"/>
          <p:cNvSpPr txBox="1"/>
          <p:nvPr/>
        </p:nvSpPr>
        <p:spPr>
          <a:xfrm>
            <a:off x="251520" y="1492916"/>
            <a:ext cx="4112923" cy="1015663"/>
          </a:xfrm>
          <a:prstGeom prst="rect">
            <a:avLst/>
          </a:prstGeom>
          <a:noFill/>
        </p:spPr>
        <p:txBody>
          <a:bodyPr wrap="square" rtlCol="0">
            <a:spAutoFit/>
          </a:bodyPr>
          <a:lstStyle/>
          <a:p>
            <a:pPr algn="ctr"/>
            <a:r>
              <a:rPr lang="fr-FR" sz="2000" dirty="0" smtClean="0"/>
              <a:t>Amélioration de la qualité de l’eau de ruissellement par infiltration</a:t>
            </a:r>
          </a:p>
          <a:p>
            <a:pPr algn="ctr"/>
            <a:r>
              <a:rPr lang="fr-FR" sz="2000" dirty="0"/>
              <a:t>t</a:t>
            </a:r>
            <a:r>
              <a:rPr lang="fr-FR" sz="2000" dirty="0" smtClean="0"/>
              <a:t>outes analyses confondues</a:t>
            </a:r>
            <a:endParaRPr lang="fr-FR" sz="2000" dirty="0"/>
          </a:p>
        </p:txBody>
      </p:sp>
      <p:cxnSp>
        <p:nvCxnSpPr>
          <p:cNvPr id="7" name="Connecteur droit avec flèche 6"/>
          <p:cNvCxnSpPr/>
          <p:nvPr/>
        </p:nvCxnSpPr>
        <p:spPr>
          <a:xfrm flipV="1">
            <a:off x="4284393" y="1628800"/>
            <a:ext cx="444033" cy="379694"/>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ZoneTexte 7"/>
          <p:cNvSpPr txBox="1"/>
          <p:nvPr/>
        </p:nvSpPr>
        <p:spPr>
          <a:xfrm>
            <a:off x="4784567" y="1412776"/>
            <a:ext cx="4116380" cy="400110"/>
          </a:xfrm>
          <a:prstGeom prst="rect">
            <a:avLst/>
          </a:prstGeom>
          <a:noFill/>
        </p:spPr>
        <p:txBody>
          <a:bodyPr wrap="square" rtlCol="0">
            <a:spAutoFit/>
          </a:bodyPr>
          <a:lstStyle/>
          <a:p>
            <a:r>
              <a:rPr lang="fr-FR" sz="2000" dirty="0" smtClean="0">
                <a:solidFill>
                  <a:srgbClr val="7030A0"/>
                </a:solidFill>
              </a:rPr>
              <a:t>67% des cas dans la noue plantée</a:t>
            </a:r>
            <a:endParaRPr lang="fr-FR" sz="2000" dirty="0">
              <a:solidFill>
                <a:srgbClr val="7030A0"/>
              </a:solidFill>
            </a:endParaRPr>
          </a:p>
        </p:txBody>
      </p:sp>
      <p:sp>
        <p:nvSpPr>
          <p:cNvPr id="9" name="ZoneTexte 8"/>
          <p:cNvSpPr txBox="1"/>
          <p:nvPr/>
        </p:nvSpPr>
        <p:spPr>
          <a:xfrm>
            <a:off x="4828872" y="2172926"/>
            <a:ext cx="4073551" cy="400110"/>
          </a:xfrm>
          <a:prstGeom prst="rect">
            <a:avLst/>
          </a:prstGeom>
          <a:noFill/>
        </p:spPr>
        <p:txBody>
          <a:bodyPr wrap="none" rtlCol="0">
            <a:spAutoFit/>
          </a:bodyPr>
          <a:lstStyle/>
          <a:p>
            <a:r>
              <a:rPr lang="fr-FR" sz="2000" dirty="0" smtClean="0">
                <a:solidFill>
                  <a:srgbClr val="993300"/>
                </a:solidFill>
              </a:rPr>
              <a:t>52% des cas dans noue enherbée</a:t>
            </a:r>
            <a:endParaRPr lang="fr-FR" sz="2000" dirty="0">
              <a:solidFill>
                <a:srgbClr val="993300"/>
              </a:solidFill>
            </a:endParaRPr>
          </a:p>
        </p:txBody>
      </p:sp>
      <p:sp>
        <p:nvSpPr>
          <p:cNvPr id="11" name="ZoneTexte 10"/>
          <p:cNvSpPr txBox="1"/>
          <p:nvPr/>
        </p:nvSpPr>
        <p:spPr>
          <a:xfrm>
            <a:off x="5844308" y="1772816"/>
            <a:ext cx="896399" cy="400110"/>
          </a:xfrm>
          <a:prstGeom prst="rect">
            <a:avLst/>
          </a:prstGeom>
          <a:noFill/>
        </p:spPr>
        <p:txBody>
          <a:bodyPr wrap="none" rtlCol="0">
            <a:spAutoFit/>
          </a:bodyPr>
          <a:lstStyle/>
          <a:p>
            <a:r>
              <a:rPr lang="fr-FR" sz="2000" dirty="0" smtClean="0"/>
              <a:t>contre</a:t>
            </a:r>
            <a:endParaRPr lang="fr-FR" sz="2000" dirty="0"/>
          </a:p>
        </p:txBody>
      </p:sp>
      <p:cxnSp>
        <p:nvCxnSpPr>
          <p:cNvPr id="12" name="Connecteur droit avec flèche 11"/>
          <p:cNvCxnSpPr/>
          <p:nvPr/>
        </p:nvCxnSpPr>
        <p:spPr>
          <a:xfrm>
            <a:off x="4301724" y="1996261"/>
            <a:ext cx="442943" cy="338602"/>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ZoneTexte 18"/>
          <p:cNvSpPr txBox="1"/>
          <p:nvPr/>
        </p:nvSpPr>
        <p:spPr>
          <a:xfrm>
            <a:off x="395536" y="2780928"/>
            <a:ext cx="8448441" cy="707886"/>
          </a:xfrm>
          <a:prstGeom prst="rect">
            <a:avLst/>
          </a:prstGeom>
          <a:noFill/>
        </p:spPr>
        <p:txBody>
          <a:bodyPr wrap="square" rtlCol="0">
            <a:spAutoFit/>
          </a:bodyPr>
          <a:lstStyle/>
          <a:p>
            <a:pPr algn="ctr"/>
            <a:r>
              <a:rPr lang="fr-FR" sz="2000" dirty="0" smtClean="0"/>
              <a:t>Dans le cas ou la noue joue son rôle de filtre, les performances d’abattement en charges polluantes peuvent être intéressantes : </a:t>
            </a:r>
            <a:endParaRPr lang="fr-FR" sz="2000" dirty="0"/>
          </a:p>
        </p:txBody>
      </p:sp>
      <p:graphicFrame>
        <p:nvGraphicFramePr>
          <p:cNvPr id="5" name="Tableau 4"/>
          <p:cNvGraphicFramePr>
            <a:graphicFrameLocks noGrp="1"/>
          </p:cNvGraphicFramePr>
          <p:nvPr>
            <p:extLst>
              <p:ext uri="{D42A27DB-BD31-4B8C-83A1-F6EECF244321}">
                <p14:modId xmlns:p14="http://schemas.microsoft.com/office/powerpoint/2010/main" val="753708550"/>
              </p:ext>
            </p:extLst>
          </p:nvPr>
        </p:nvGraphicFramePr>
        <p:xfrm>
          <a:off x="418739" y="3632830"/>
          <a:ext cx="8208912" cy="741680"/>
        </p:xfrm>
        <a:graphic>
          <a:graphicData uri="http://schemas.openxmlformats.org/drawingml/2006/table">
            <a:tbl>
              <a:tblPr firstRow="1" bandRow="1">
                <a:tableStyleId>{5C22544A-7EE6-4342-B048-85BDC9FD1C3A}</a:tableStyleId>
              </a:tblPr>
              <a:tblGrid>
                <a:gridCol w="1368152">
                  <a:extLst>
                    <a:ext uri="{9D8B030D-6E8A-4147-A177-3AD203B41FA5}">
                      <a16:colId xmlns:a16="http://schemas.microsoft.com/office/drawing/2014/main" val="20000"/>
                    </a:ext>
                  </a:extLst>
                </a:gridCol>
                <a:gridCol w="1368152">
                  <a:extLst>
                    <a:ext uri="{9D8B030D-6E8A-4147-A177-3AD203B41FA5}">
                      <a16:colId xmlns:a16="http://schemas.microsoft.com/office/drawing/2014/main" val="20001"/>
                    </a:ext>
                  </a:extLst>
                </a:gridCol>
                <a:gridCol w="1368152">
                  <a:extLst>
                    <a:ext uri="{9D8B030D-6E8A-4147-A177-3AD203B41FA5}">
                      <a16:colId xmlns:a16="http://schemas.microsoft.com/office/drawing/2014/main" val="20002"/>
                    </a:ext>
                  </a:extLst>
                </a:gridCol>
                <a:gridCol w="1368152">
                  <a:extLst>
                    <a:ext uri="{9D8B030D-6E8A-4147-A177-3AD203B41FA5}">
                      <a16:colId xmlns:a16="http://schemas.microsoft.com/office/drawing/2014/main" val="20003"/>
                    </a:ext>
                  </a:extLst>
                </a:gridCol>
                <a:gridCol w="1368152">
                  <a:extLst>
                    <a:ext uri="{9D8B030D-6E8A-4147-A177-3AD203B41FA5}">
                      <a16:colId xmlns:a16="http://schemas.microsoft.com/office/drawing/2014/main" val="20004"/>
                    </a:ext>
                  </a:extLst>
                </a:gridCol>
                <a:gridCol w="1368152">
                  <a:extLst>
                    <a:ext uri="{9D8B030D-6E8A-4147-A177-3AD203B41FA5}">
                      <a16:colId xmlns:a16="http://schemas.microsoft.com/office/drawing/2014/main" val="20005"/>
                    </a:ext>
                  </a:extLst>
                </a:gridCol>
              </a:tblGrid>
              <a:tr h="370840">
                <a:tc>
                  <a:txBody>
                    <a:bodyPr/>
                    <a:lstStyle/>
                    <a:p>
                      <a:pPr algn="ctr"/>
                      <a:r>
                        <a:rPr lang="fr-FR" dirty="0" smtClean="0"/>
                        <a:t>MES</a:t>
                      </a:r>
                      <a:endParaRPr lang="fr-FR" dirty="0"/>
                    </a:p>
                  </a:txBody>
                  <a:tcPr/>
                </a:tc>
                <a:tc>
                  <a:txBody>
                    <a:bodyPr/>
                    <a:lstStyle/>
                    <a:p>
                      <a:pPr algn="ctr"/>
                      <a:r>
                        <a:rPr lang="fr-FR" dirty="0" smtClean="0"/>
                        <a:t>DCO</a:t>
                      </a:r>
                      <a:endParaRPr lang="fr-FR" dirty="0"/>
                    </a:p>
                  </a:txBody>
                  <a:tcPr/>
                </a:tc>
                <a:tc>
                  <a:txBody>
                    <a:bodyPr/>
                    <a:lstStyle/>
                    <a:p>
                      <a:pPr algn="ctr"/>
                      <a:r>
                        <a:rPr lang="fr-FR" dirty="0" smtClean="0"/>
                        <a:t>DBO</a:t>
                      </a:r>
                      <a:endParaRPr lang="fr-FR" dirty="0"/>
                    </a:p>
                  </a:txBody>
                  <a:tcPr/>
                </a:tc>
                <a:tc>
                  <a:txBody>
                    <a:bodyPr/>
                    <a:lstStyle/>
                    <a:p>
                      <a:pPr algn="ctr"/>
                      <a:r>
                        <a:rPr lang="fr-FR" dirty="0" smtClean="0"/>
                        <a:t>Cu</a:t>
                      </a:r>
                      <a:endParaRPr lang="fr-FR" dirty="0"/>
                    </a:p>
                  </a:txBody>
                  <a:tcPr/>
                </a:tc>
                <a:tc>
                  <a:txBody>
                    <a:bodyPr/>
                    <a:lstStyle/>
                    <a:p>
                      <a:pPr algn="ctr"/>
                      <a:r>
                        <a:rPr lang="fr-FR" dirty="0" smtClean="0"/>
                        <a:t>Pb</a:t>
                      </a:r>
                      <a:endParaRPr lang="fr-FR" dirty="0"/>
                    </a:p>
                  </a:txBody>
                  <a:tcPr/>
                </a:tc>
                <a:tc>
                  <a:txBody>
                    <a:bodyPr/>
                    <a:lstStyle/>
                    <a:p>
                      <a:pPr algn="ctr"/>
                      <a:r>
                        <a:rPr lang="fr-FR" dirty="0" smtClean="0"/>
                        <a:t>Zn</a:t>
                      </a:r>
                      <a:endParaRPr lang="fr-FR" dirty="0"/>
                    </a:p>
                  </a:txBody>
                  <a:tcPr/>
                </a:tc>
                <a:extLst>
                  <a:ext uri="{0D108BD9-81ED-4DB2-BD59-A6C34878D82A}">
                    <a16:rowId xmlns:a16="http://schemas.microsoft.com/office/drawing/2014/main" val="10000"/>
                  </a:ext>
                </a:extLst>
              </a:tr>
              <a:tr h="370840">
                <a:tc>
                  <a:txBody>
                    <a:bodyPr/>
                    <a:lstStyle/>
                    <a:p>
                      <a:pPr algn="ctr"/>
                      <a:r>
                        <a:rPr lang="fr-FR" dirty="0" smtClean="0"/>
                        <a:t>28 à</a:t>
                      </a:r>
                      <a:r>
                        <a:rPr lang="fr-FR" baseline="0" dirty="0" smtClean="0"/>
                        <a:t> 77%</a:t>
                      </a:r>
                      <a:endParaRPr lang="fr-FR" dirty="0"/>
                    </a:p>
                  </a:txBody>
                  <a:tcPr/>
                </a:tc>
                <a:tc>
                  <a:txBody>
                    <a:bodyPr/>
                    <a:lstStyle/>
                    <a:p>
                      <a:pPr algn="ctr"/>
                      <a:r>
                        <a:rPr lang="fr-FR" dirty="0" smtClean="0"/>
                        <a:t>12 à 66%</a:t>
                      </a:r>
                      <a:endParaRPr lang="fr-FR" dirty="0"/>
                    </a:p>
                  </a:txBody>
                  <a:tcPr/>
                </a:tc>
                <a:tc>
                  <a:txBody>
                    <a:bodyPr/>
                    <a:lstStyle/>
                    <a:p>
                      <a:pPr algn="ctr"/>
                      <a:r>
                        <a:rPr lang="fr-FR" dirty="0" smtClean="0"/>
                        <a:t>38 à 74%</a:t>
                      </a:r>
                      <a:endParaRPr lang="fr-FR" dirty="0"/>
                    </a:p>
                  </a:txBody>
                  <a:tcPr/>
                </a:tc>
                <a:tc>
                  <a:txBody>
                    <a:bodyPr/>
                    <a:lstStyle/>
                    <a:p>
                      <a:pPr algn="ctr"/>
                      <a:r>
                        <a:rPr lang="fr-FR" dirty="0" smtClean="0"/>
                        <a:t>27 à 79%</a:t>
                      </a:r>
                      <a:endParaRPr lang="fr-FR" dirty="0"/>
                    </a:p>
                  </a:txBody>
                  <a:tcPr/>
                </a:tc>
                <a:tc>
                  <a:txBody>
                    <a:bodyPr/>
                    <a:lstStyle/>
                    <a:p>
                      <a:pPr algn="ctr"/>
                      <a:r>
                        <a:rPr lang="fr-FR" dirty="0" smtClean="0"/>
                        <a:t>11 à 55%</a:t>
                      </a:r>
                      <a:endParaRPr lang="fr-FR" dirty="0"/>
                    </a:p>
                  </a:txBody>
                  <a:tcPr/>
                </a:tc>
                <a:tc>
                  <a:txBody>
                    <a:bodyPr/>
                    <a:lstStyle/>
                    <a:p>
                      <a:pPr algn="ctr"/>
                      <a:r>
                        <a:rPr lang="fr-FR" dirty="0" smtClean="0"/>
                        <a:t>20 à 80%</a:t>
                      </a:r>
                      <a:endParaRPr lang="fr-FR" dirty="0"/>
                    </a:p>
                  </a:txBody>
                  <a:tcPr/>
                </a:tc>
                <a:extLst>
                  <a:ext uri="{0D108BD9-81ED-4DB2-BD59-A6C34878D82A}">
                    <a16:rowId xmlns:a16="http://schemas.microsoft.com/office/drawing/2014/main" val="10001"/>
                  </a:ext>
                </a:extLst>
              </a:tr>
            </a:tbl>
          </a:graphicData>
        </a:graphic>
      </p:graphicFrame>
      <p:sp>
        <p:nvSpPr>
          <p:cNvPr id="20" name="Rectangle à coins arrondis 19"/>
          <p:cNvSpPr/>
          <p:nvPr/>
        </p:nvSpPr>
        <p:spPr>
          <a:xfrm>
            <a:off x="179512" y="4872208"/>
            <a:ext cx="8911615" cy="1077072"/>
          </a:xfrm>
          <a:prstGeom prst="roundRect">
            <a:avLst/>
          </a:prstGeom>
          <a:solidFill>
            <a:srgbClr val="FF6600">
              <a:alpha val="22000"/>
            </a:srgbClr>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Rectangle 20"/>
          <p:cNvSpPr/>
          <p:nvPr/>
        </p:nvSpPr>
        <p:spPr>
          <a:xfrm>
            <a:off x="394696" y="4641375"/>
            <a:ext cx="2546511" cy="461665"/>
          </a:xfrm>
          <a:prstGeom prst="rect">
            <a:avLst/>
          </a:prstGeom>
          <a:solidFill>
            <a:srgbClr val="FF6600"/>
          </a:solidFill>
        </p:spPr>
        <p:style>
          <a:lnRef idx="0">
            <a:schemeClr val="accent6"/>
          </a:lnRef>
          <a:fillRef idx="3">
            <a:schemeClr val="accent6"/>
          </a:fillRef>
          <a:effectRef idx="3">
            <a:schemeClr val="accent6"/>
          </a:effectRef>
          <a:fontRef idx="minor">
            <a:schemeClr val="lt1"/>
          </a:fontRef>
        </p:style>
        <p:txBody>
          <a:bodyPr wrap="square">
            <a:spAutoFit/>
          </a:bodyPr>
          <a:lstStyle/>
          <a:p>
            <a:pPr algn="ctr"/>
            <a:r>
              <a:rPr lang="fr-FR" sz="2400" dirty="0" smtClean="0">
                <a:latin typeface="+mn-lt"/>
                <a:cs typeface="Calibri" pitchFamily="34" charset="0"/>
              </a:rPr>
              <a:t>CONCLUSION</a:t>
            </a:r>
            <a:endParaRPr lang="fr-FR" dirty="0">
              <a:latin typeface="+mn-lt"/>
              <a:cs typeface="Calibri" pitchFamily="34" charset="0"/>
            </a:endParaRPr>
          </a:p>
        </p:txBody>
      </p:sp>
      <p:sp>
        <p:nvSpPr>
          <p:cNvPr id="22" name="ZoneTexte 21"/>
          <p:cNvSpPr txBox="1"/>
          <p:nvPr/>
        </p:nvSpPr>
        <p:spPr>
          <a:xfrm>
            <a:off x="395536" y="5169386"/>
            <a:ext cx="8448441" cy="707886"/>
          </a:xfrm>
          <a:prstGeom prst="rect">
            <a:avLst/>
          </a:prstGeom>
          <a:noFill/>
        </p:spPr>
        <p:txBody>
          <a:bodyPr wrap="square" rtlCol="0">
            <a:spAutoFit/>
          </a:bodyPr>
          <a:lstStyle/>
          <a:p>
            <a:pPr algn="ctr"/>
            <a:r>
              <a:rPr lang="fr-FR" sz="2000" b="1" dirty="0" smtClean="0">
                <a:effectLst>
                  <a:outerShdw blurRad="38100" dist="38100" dir="2700000" algn="tl">
                    <a:srgbClr val="000000">
                      <a:alpha val="43137"/>
                    </a:srgbClr>
                  </a:outerShdw>
                </a:effectLst>
              </a:rPr>
              <a:t>Sans aménagement particulier</a:t>
            </a:r>
            <a:r>
              <a:rPr lang="fr-FR" sz="2000" dirty="0" smtClean="0"/>
              <a:t>, la noue, qui reçoit des quantités faibles en contaminants, </a:t>
            </a:r>
            <a:r>
              <a:rPr lang="fr-FR" sz="2000" b="1" dirty="0" smtClean="0">
                <a:effectLst>
                  <a:outerShdw blurRad="38100" dist="38100" dir="2700000" algn="tl">
                    <a:srgbClr val="000000">
                      <a:alpha val="43137"/>
                    </a:srgbClr>
                  </a:outerShdw>
                </a:effectLst>
              </a:rPr>
              <a:t>peut abattre une partie.de ces charges polluantes</a:t>
            </a:r>
            <a:endParaRPr lang="fr-FR" sz="2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696515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à coins arrondis 22"/>
          <p:cNvSpPr/>
          <p:nvPr/>
        </p:nvSpPr>
        <p:spPr>
          <a:xfrm>
            <a:off x="4407071" y="5498068"/>
            <a:ext cx="4529588" cy="523220"/>
          </a:xfrm>
          <a:prstGeom prst="roundRect">
            <a:avLst/>
          </a:prstGeom>
          <a:solidFill>
            <a:srgbClr val="C2E49C">
              <a:alpha val="78000"/>
            </a:srgb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ZoneTexte 1"/>
          <p:cNvSpPr txBox="1"/>
          <p:nvPr/>
        </p:nvSpPr>
        <p:spPr>
          <a:xfrm>
            <a:off x="179512" y="188640"/>
            <a:ext cx="8856984" cy="461665"/>
          </a:xfrm>
          <a:prstGeom prst="rect">
            <a:avLst/>
          </a:prstGeom>
          <a:noFill/>
        </p:spPr>
        <p:txBody>
          <a:bodyPr wrap="square" rtlCol="0">
            <a:spAutoFit/>
          </a:bodyPr>
          <a:lstStyle/>
          <a:p>
            <a:pPr algn="ctr"/>
            <a:r>
              <a:rPr lang="fr-FR" sz="2400" b="1" dirty="0">
                <a:cs typeface="Calibri" pitchFamily="34" charset="0"/>
              </a:rPr>
              <a:t>POURQUOI UNE 2</a:t>
            </a:r>
            <a:r>
              <a:rPr lang="fr-FR" sz="2400" b="1" baseline="30000" dirty="0">
                <a:cs typeface="Calibri" pitchFamily="34" charset="0"/>
              </a:rPr>
              <a:t>ème</a:t>
            </a:r>
            <a:r>
              <a:rPr lang="fr-FR" sz="2400" b="1" dirty="0">
                <a:cs typeface="Calibri" pitchFamily="34" charset="0"/>
              </a:rPr>
              <a:t> EXPERIENCE ?</a:t>
            </a:r>
            <a:endParaRPr lang="fr-FR" sz="2400" b="1" dirty="0">
              <a:latin typeface="+mn-lt"/>
              <a:cs typeface="Calibri" pitchFamily="34" charset="0"/>
            </a:endParaRPr>
          </a:p>
        </p:txBody>
      </p:sp>
      <p:sp>
        <p:nvSpPr>
          <p:cNvPr id="8" name="Rectangle à coins arrondis 7"/>
          <p:cNvSpPr/>
          <p:nvPr/>
        </p:nvSpPr>
        <p:spPr>
          <a:xfrm>
            <a:off x="1131148" y="1186518"/>
            <a:ext cx="7251481" cy="1594410"/>
          </a:xfrm>
          <a:prstGeom prst="roundRect">
            <a:avLst/>
          </a:prstGeom>
          <a:solidFill>
            <a:srgbClr val="C2E49C">
              <a:alpha val="78000"/>
            </a:srgb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p:cNvSpPr txBox="1"/>
          <p:nvPr/>
        </p:nvSpPr>
        <p:spPr>
          <a:xfrm>
            <a:off x="310842" y="1340768"/>
            <a:ext cx="660758" cy="1015663"/>
          </a:xfrm>
          <a:prstGeom prst="rect">
            <a:avLst/>
          </a:prstGeom>
          <a:noFill/>
        </p:spPr>
        <p:txBody>
          <a:bodyPr wrap="none" rtlCol="0">
            <a:spAutoFit/>
          </a:bodyPr>
          <a:lstStyle/>
          <a:p>
            <a:r>
              <a:rPr lang="fr-FR" sz="6000" b="1" spc="50" dirty="0" smtClean="0">
                <a:ln w="13500">
                  <a:solidFill>
                    <a:schemeClr val="accent1">
                      <a:shade val="2500"/>
                      <a:alpha val="6500"/>
                    </a:schemeClr>
                  </a:solidFill>
                  <a:prstDash val="solid"/>
                </a:ln>
                <a:solidFill>
                  <a:srgbClr val="C2E49C">
                    <a:alpha val="95000"/>
                  </a:srgbClr>
                </a:solidFill>
                <a:effectLst>
                  <a:outerShdw blurRad="38100" dist="38100" dir="2700000" algn="tl">
                    <a:srgbClr val="000000">
                      <a:alpha val="43137"/>
                    </a:srgbClr>
                  </a:outerShdw>
                </a:effectLst>
              </a:rPr>
              <a:t>?</a:t>
            </a:r>
            <a:endParaRPr lang="fr-FR" sz="6000" b="1" spc="50" dirty="0">
              <a:ln w="13500">
                <a:solidFill>
                  <a:schemeClr val="accent1">
                    <a:shade val="2500"/>
                    <a:alpha val="6500"/>
                  </a:schemeClr>
                </a:solidFill>
                <a:prstDash val="solid"/>
              </a:ln>
              <a:solidFill>
                <a:srgbClr val="C2E49C">
                  <a:alpha val="95000"/>
                </a:srgbClr>
              </a:solidFill>
              <a:effectLst>
                <a:outerShdw blurRad="38100" dist="38100" dir="2700000" algn="tl">
                  <a:srgbClr val="000000">
                    <a:alpha val="43137"/>
                  </a:srgbClr>
                </a:outerShdw>
              </a:effectLst>
            </a:endParaRPr>
          </a:p>
        </p:txBody>
      </p:sp>
      <p:sp>
        <p:nvSpPr>
          <p:cNvPr id="11" name="ZoneTexte 10"/>
          <p:cNvSpPr txBox="1"/>
          <p:nvPr/>
        </p:nvSpPr>
        <p:spPr>
          <a:xfrm>
            <a:off x="1259633" y="1364575"/>
            <a:ext cx="7128791" cy="1200329"/>
          </a:xfrm>
          <a:prstGeom prst="rect">
            <a:avLst/>
          </a:prstGeom>
          <a:noFill/>
        </p:spPr>
        <p:txBody>
          <a:bodyPr wrap="square" rtlCol="0">
            <a:spAutoFit/>
          </a:bodyPr>
          <a:lstStyle/>
          <a:p>
            <a:r>
              <a:rPr lang="fr-FR" b="1" dirty="0" smtClean="0"/>
              <a:t>Quels processus ont permis d’améliorer la qualité des eaux ?</a:t>
            </a:r>
          </a:p>
          <a:p>
            <a:endParaRPr lang="fr-FR" b="1" dirty="0" smtClean="0"/>
          </a:p>
          <a:p>
            <a:r>
              <a:rPr lang="fr-FR" dirty="0" smtClean="0"/>
              <a:t>Comment concevoir les noues pour favoriser ces processus et </a:t>
            </a:r>
          </a:p>
          <a:p>
            <a:r>
              <a:rPr lang="fr-FR" dirty="0"/>
              <a:t> </a:t>
            </a:r>
            <a:r>
              <a:rPr lang="fr-FR" dirty="0" smtClean="0"/>
              <a:t>                                         augmenter les performances des noues ?</a:t>
            </a:r>
          </a:p>
        </p:txBody>
      </p:sp>
      <p:sp>
        <p:nvSpPr>
          <p:cNvPr id="13" name="ZoneTexte 12"/>
          <p:cNvSpPr txBox="1"/>
          <p:nvPr/>
        </p:nvSpPr>
        <p:spPr>
          <a:xfrm>
            <a:off x="2737822" y="3213963"/>
            <a:ext cx="5554726" cy="400110"/>
          </a:xfrm>
          <a:prstGeom prst="rect">
            <a:avLst/>
          </a:prstGeom>
          <a:noFill/>
        </p:spPr>
        <p:txBody>
          <a:bodyPr wrap="none" rtlCol="0">
            <a:spAutoFit/>
          </a:bodyPr>
          <a:lstStyle/>
          <a:p>
            <a:r>
              <a:rPr lang="fr-FR" sz="2000" b="1" dirty="0" smtClean="0"/>
              <a:t>Analyses du sol et des plantes dans la noue</a:t>
            </a:r>
          </a:p>
        </p:txBody>
      </p:sp>
      <p:sp>
        <p:nvSpPr>
          <p:cNvPr id="14" name="ZoneTexte 13"/>
          <p:cNvSpPr txBox="1"/>
          <p:nvPr/>
        </p:nvSpPr>
        <p:spPr>
          <a:xfrm>
            <a:off x="340708" y="3932476"/>
            <a:ext cx="1351652" cy="707886"/>
          </a:xfrm>
          <a:prstGeom prst="rect">
            <a:avLst/>
          </a:prstGeom>
          <a:noFill/>
        </p:spPr>
        <p:txBody>
          <a:bodyPr wrap="none" rtlCol="0">
            <a:spAutoFit/>
          </a:bodyPr>
          <a:lstStyle/>
          <a:p>
            <a:r>
              <a:rPr lang="fr-FR" sz="4000" b="1" spc="50" dirty="0" smtClean="0">
                <a:ln w="13500">
                  <a:solidFill>
                    <a:schemeClr val="accent1">
                      <a:shade val="2500"/>
                      <a:alpha val="6500"/>
                    </a:schemeClr>
                  </a:solidFill>
                  <a:prstDash val="solid"/>
                </a:ln>
                <a:solidFill>
                  <a:srgbClr val="C2E49C">
                    <a:alpha val="95000"/>
                  </a:srgbClr>
                </a:solidFill>
                <a:effectLst>
                  <a:outerShdw blurRad="38100" dist="38100" dir="2700000" algn="tl">
                    <a:srgbClr val="000000">
                      <a:alpha val="43137"/>
                    </a:srgbClr>
                  </a:outerShdw>
                </a:effectLst>
              </a:rPr>
              <a:t>Mais</a:t>
            </a:r>
            <a:endParaRPr lang="fr-FR" sz="4000" b="1" spc="50" dirty="0">
              <a:ln w="13500">
                <a:solidFill>
                  <a:schemeClr val="accent1">
                    <a:shade val="2500"/>
                    <a:alpha val="6500"/>
                  </a:schemeClr>
                </a:solidFill>
                <a:prstDash val="solid"/>
              </a:ln>
              <a:solidFill>
                <a:srgbClr val="C2E49C">
                  <a:alpha val="95000"/>
                </a:srgbClr>
              </a:solidFill>
              <a:effectLst>
                <a:outerShdw blurRad="38100" dist="38100" dir="2700000" algn="tl">
                  <a:srgbClr val="000000">
                    <a:alpha val="43137"/>
                  </a:srgbClr>
                </a:outerShdw>
              </a:effectLst>
            </a:endParaRPr>
          </a:p>
        </p:txBody>
      </p:sp>
      <p:sp>
        <p:nvSpPr>
          <p:cNvPr id="15" name="Flèche à angle droit 14"/>
          <p:cNvSpPr/>
          <p:nvPr/>
        </p:nvSpPr>
        <p:spPr>
          <a:xfrm rot="5400000">
            <a:off x="2067131" y="2864115"/>
            <a:ext cx="609861" cy="731520"/>
          </a:xfrm>
          <a:prstGeom prst="bentUpArrow">
            <a:avLst/>
          </a:prstGeom>
          <a:solidFill>
            <a:srgbClr val="C2E49C"/>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fr-FR"/>
          </a:p>
        </p:txBody>
      </p:sp>
      <p:sp>
        <p:nvSpPr>
          <p:cNvPr id="16" name="Rectangle 15"/>
          <p:cNvSpPr/>
          <p:nvPr/>
        </p:nvSpPr>
        <p:spPr>
          <a:xfrm>
            <a:off x="1763688" y="3861048"/>
            <a:ext cx="3081460" cy="1261884"/>
          </a:xfrm>
          <a:prstGeom prst="rect">
            <a:avLst/>
          </a:prstGeom>
          <a:noFill/>
          <a:ln>
            <a:noFill/>
          </a:ln>
        </p:spPr>
        <p:txBody>
          <a:bodyPr wrap="square">
            <a:spAutoFit/>
          </a:bodyPr>
          <a:lstStyle/>
          <a:p>
            <a:pPr algn="ctr"/>
            <a:r>
              <a:rPr lang="fr-FR" sz="2000" b="1" dirty="0" smtClean="0"/>
              <a:t>Faible contamination dans la noue</a:t>
            </a:r>
          </a:p>
          <a:p>
            <a:pPr algn="ctr"/>
            <a:r>
              <a:rPr lang="fr-FR" dirty="0" smtClean="0"/>
              <a:t>(Certains polluants &lt; aux limites de quantification)</a:t>
            </a:r>
          </a:p>
        </p:txBody>
      </p:sp>
      <p:sp>
        <p:nvSpPr>
          <p:cNvPr id="17" name="Rectangle 16"/>
          <p:cNvSpPr/>
          <p:nvPr/>
        </p:nvSpPr>
        <p:spPr>
          <a:xfrm>
            <a:off x="5696298" y="3924925"/>
            <a:ext cx="3240360" cy="1015663"/>
          </a:xfrm>
          <a:prstGeom prst="rect">
            <a:avLst/>
          </a:prstGeom>
          <a:noFill/>
          <a:ln>
            <a:noFill/>
          </a:ln>
        </p:spPr>
        <p:txBody>
          <a:bodyPr wrap="square">
            <a:spAutoFit/>
          </a:bodyPr>
          <a:lstStyle/>
          <a:p>
            <a:pPr algn="ctr"/>
            <a:r>
              <a:rPr lang="fr-FR" sz="2000" dirty="0" smtClean="0"/>
              <a:t>Impossible de suivre les contaminants directement dans la noue</a:t>
            </a:r>
          </a:p>
        </p:txBody>
      </p:sp>
      <p:sp>
        <p:nvSpPr>
          <p:cNvPr id="18" name="Rectangle 17"/>
          <p:cNvSpPr/>
          <p:nvPr/>
        </p:nvSpPr>
        <p:spPr>
          <a:xfrm>
            <a:off x="4407071" y="5498068"/>
            <a:ext cx="4536503" cy="523220"/>
          </a:xfrm>
          <a:prstGeom prst="rect">
            <a:avLst/>
          </a:prstGeom>
          <a:noFill/>
          <a:ln>
            <a:noFill/>
          </a:ln>
        </p:spPr>
        <p:txBody>
          <a:bodyPr wrap="square">
            <a:spAutoFit/>
          </a:bodyPr>
          <a:lstStyle/>
          <a:p>
            <a:pPr algn="ctr"/>
            <a:r>
              <a:rPr lang="fr-FR" sz="2800" b="1" dirty="0" smtClean="0">
                <a:effectLst>
                  <a:outerShdw blurRad="38100" dist="38100" dir="2700000" algn="tl">
                    <a:srgbClr val="000000">
                      <a:alpha val="43137"/>
                    </a:srgbClr>
                  </a:outerShdw>
                </a:effectLst>
              </a:rPr>
              <a:t>Mésocosmes contaminés</a:t>
            </a:r>
          </a:p>
        </p:txBody>
      </p:sp>
      <p:sp>
        <p:nvSpPr>
          <p:cNvPr id="21" name="Flèche droite 20"/>
          <p:cNvSpPr/>
          <p:nvPr/>
        </p:nvSpPr>
        <p:spPr>
          <a:xfrm>
            <a:off x="4948457" y="4161484"/>
            <a:ext cx="770420" cy="302710"/>
          </a:xfrm>
          <a:prstGeom prst="rightArrow">
            <a:avLst/>
          </a:prstGeom>
          <a:solidFill>
            <a:srgbClr val="C2E49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effectLst>
                <a:outerShdw blurRad="38100" dist="38100" dir="2700000" algn="tl">
                  <a:srgbClr val="000000">
                    <a:alpha val="43137"/>
                  </a:srgbClr>
                </a:outerShdw>
              </a:effectLst>
            </a:endParaRPr>
          </a:p>
        </p:txBody>
      </p:sp>
      <p:sp>
        <p:nvSpPr>
          <p:cNvPr id="24" name="Flèche droite 23"/>
          <p:cNvSpPr/>
          <p:nvPr/>
        </p:nvSpPr>
        <p:spPr>
          <a:xfrm rot="5400000">
            <a:off x="6901142" y="4988290"/>
            <a:ext cx="540970" cy="302710"/>
          </a:xfrm>
          <a:prstGeom prst="rightArrow">
            <a:avLst/>
          </a:prstGeom>
          <a:solidFill>
            <a:srgbClr val="C2E49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082318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p:cNvSpPr txBox="1"/>
          <p:nvPr/>
        </p:nvSpPr>
        <p:spPr>
          <a:xfrm>
            <a:off x="2568060" y="1065510"/>
            <a:ext cx="3012052" cy="92333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dirty="0" smtClean="0"/>
              <a:t>Absence de mesure et quantification des polluants dans les EP de voirie</a:t>
            </a:r>
            <a:endParaRPr lang="fr-FR" dirty="0"/>
          </a:p>
        </p:txBody>
      </p:sp>
      <p:sp>
        <p:nvSpPr>
          <p:cNvPr id="2" name="ZoneTexte 1"/>
          <p:cNvSpPr txBox="1"/>
          <p:nvPr/>
        </p:nvSpPr>
        <p:spPr>
          <a:xfrm>
            <a:off x="179512" y="188640"/>
            <a:ext cx="8856984" cy="523220"/>
          </a:xfrm>
          <a:prstGeom prst="rect">
            <a:avLst/>
          </a:prstGeom>
          <a:noFill/>
        </p:spPr>
        <p:txBody>
          <a:bodyPr wrap="square" rtlCol="0">
            <a:spAutoFit/>
          </a:bodyPr>
          <a:lstStyle/>
          <a:p>
            <a:pPr algn="ctr"/>
            <a:r>
              <a:rPr lang="fr-FR" sz="2800" b="1" dirty="0" smtClean="0">
                <a:latin typeface="+mn-lt"/>
                <a:cs typeface="Calibri" pitchFamily="34" charset="0"/>
              </a:rPr>
              <a:t>CONTEXTE et OBJECTIFS</a:t>
            </a:r>
            <a:endParaRPr lang="fr-FR" sz="2800" b="1" dirty="0">
              <a:latin typeface="+mn-lt"/>
              <a:cs typeface="Calibri" pitchFamily="34" charset="0"/>
            </a:endParaRPr>
          </a:p>
        </p:txBody>
      </p:sp>
      <p:sp>
        <p:nvSpPr>
          <p:cNvPr id="4" name="Rectangle avec flèche vers la droite 3"/>
          <p:cNvSpPr/>
          <p:nvPr/>
        </p:nvSpPr>
        <p:spPr>
          <a:xfrm>
            <a:off x="323528" y="1074440"/>
            <a:ext cx="2160240" cy="914400"/>
          </a:xfrm>
          <a:prstGeom prst="rightArrowCallout">
            <a:avLst>
              <a:gd name="adj1" fmla="val 25000"/>
              <a:gd name="adj2" fmla="val 25000"/>
              <a:gd name="adj3" fmla="val 25000"/>
              <a:gd name="adj4" fmla="val 82898"/>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fr-FR" dirty="0" smtClean="0">
                <a:solidFill>
                  <a:schemeClr val="tx1"/>
                </a:solidFill>
              </a:rPr>
              <a:t>Problématique</a:t>
            </a:r>
            <a:endParaRPr lang="fr-FR" dirty="0">
              <a:solidFill>
                <a:schemeClr val="tx1"/>
              </a:solidFill>
            </a:endParaRPr>
          </a:p>
        </p:txBody>
      </p:sp>
      <p:sp>
        <p:nvSpPr>
          <p:cNvPr id="5" name="Rectangle avec flèche vers la droite 4"/>
          <p:cNvSpPr/>
          <p:nvPr/>
        </p:nvSpPr>
        <p:spPr>
          <a:xfrm>
            <a:off x="323528" y="2396495"/>
            <a:ext cx="2160240" cy="914400"/>
          </a:xfrm>
          <a:prstGeom prst="rightArrowCallout">
            <a:avLst>
              <a:gd name="adj1" fmla="val 25000"/>
              <a:gd name="adj2" fmla="val 25000"/>
              <a:gd name="adj3" fmla="val 25000"/>
              <a:gd name="adj4" fmla="val 82898"/>
            </a:avLst>
          </a:prstGeom>
          <a:solidFill>
            <a:srgbClr val="FF6600"/>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fr-FR" dirty="0" smtClean="0">
                <a:solidFill>
                  <a:schemeClr val="tx1"/>
                </a:solidFill>
              </a:rPr>
              <a:t>Objectifs</a:t>
            </a:r>
            <a:endParaRPr lang="fr-FR" dirty="0">
              <a:solidFill>
                <a:schemeClr val="tx1"/>
              </a:solidFill>
            </a:endParaRPr>
          </a:p>
        </p:txBody>
      </p:sp>
      <p:sp>
        <p:nvSpPr>
          <p:cNvPr id="6" name="Rectangle avec flèche vers la droite 5"/>
          <p:cNvSpPr/>
          <p:nvPr/>
        </p:nvSpPr>
        <p:spPr>
          <a:xfrm>
            <a:off x="323528" y="4869161"/>
            <a:ext cx="2160240" cy="914400"/>
          </a:xfrm>
          <a:prstGeom prst="rightArrowCallout">
            <a:avLst>
              <a:gd name="adj1" fmla="val 25000"/>
              <a:gd name="adj2" fmla="val 25000"/>
              <a:gd name="adj3" fmla="val 25000"/>
              <a:gd name="adj4" fmla="val 82898"/>
            </a:avLst>
          </a:prstGeom>
          <a:solidFill>
            <a:srgbClr val="92D050"/>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fr-FR" dirty="0" smtClean="0">
                <a:solidFill>
                  <a:schemeClr val="tx1"/>
                </a:solidFill>
              </a:rPr>
              <a:t>Moyens et mise en œuvre</a:t>
            </a:r>
            <a:endParaRPr lang="fr-FR" dirty="0">
              <a:solidFill>
                <a:schemeClr val="tx1"/>
              </a:solidFill>
            </a:endParaRPr>
          </a:p>
        </p:txBody>
      </p:sp>
      <p:sp>
        <p:nvSpPr>
          <p:cNvPr id="7" name="ZoneTexte 6"/>
          <p:cNvSpPr txBox="1"/>
          <p:nvPr/>
        </p:nvSpPr>
        <p:spPr>
          <a:xfrm>
            <a:off x="6372200" y="1065510"/>
            <a:ext cx="2529690" cy="92333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dirty="0" smtClean="0"/>
              <a:t>Réponse théorique sur la pollution chronique des eaux pluviales</a:t>
            </a:r>
            <a:endParaRPr lang="fr-FR" dirty="0"/>
          </a:p>
        </p:txBody>
      </p:sp>
      <p:sp>
        <p:nvSpPr>
          <p:cNvPr id="9" name="Rectangle avec flèche vers la droite 8"/>
          <p:cNvSpPr/>
          <p:nvPr/>
        </p:nvSpPr>
        <p:spPr>
          <a:xfrm>
            <a:off x="5652120" y="1074440"/>
            <a:ext cx="648072" cy="914400"/>
          </a:xfrm>
          <a:prstGeom prst="rightArrowCallout">
            <a:avLst>
              <a:gd name="adj1" fmla="val 25000"/>
              <a:gd name="adj2" fmla="val 25000"/>
              <a:gd name="adj3" fmla="val 25000"/>
              <a:gd name="adj4" fmla="val 0"/>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fr-FR" dirty="0">
              <a:solidFill>
                <a:schemeClr val="tx1"/>
              </a:solidFill>
            </a:endParaRPr>
          </a:p>
        </p:txBody>
      </p:sp>
      <p:sp>
        <p:nvSpPr>
          <p:cNvPr id="10" name="ZoneTexte 9"/>
          <p:cNvSpPr txBox="1"/>
          <p:nvPr/>
        </p:nvSpPr>
        <p:spPr>
          <a:xfrm>
            <a:off x="2555776" y="2108463"/>
            <a:ext cx="6346114" cy="2400657"/>
          </a:xfrm>
          <a:prstGeom prst="rect">
            <a:avLst/>
          </a:prstGeom>
          <a:ln>
            <a:solidFill>
              <a:srgbClr val="FF66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fr-FR" sz="2000" dirty="0" smtClean="0">
                <a:solidFill>
                  <a:srgbClr val="FF6600"/>
                </a:solidFill>
              </a:rPr>
              <a:t>❶ </a:t>
            </a:r>
            <a:r>
              <a:rPr lang="fr-FR" sz="2000" dirty="0" smtClean="0">
                <a:solidFill>
                  <a:schemeClr val="tx1"/>
                </a:solidFill>
              </a:rPr>
              <a:t>Mieux comprendre les intrants dans les noues </a:t>
            </a:r>
          </a:p>
          <a:p>
            <a:endParaRPr lang="fr-FR" sz="1000" dirty="0" smtClean="0">
              <a:solidFill>
                <a:srgbClr val="FF6600"/>
              </a:solidFill>
            </a:endParaRPr>
          </a:p>
          <a:p>
            <a:r>
              <a:rPr lang="fr-FR" sz="2000" dirty="0" smtClean="0">
                <a:solidFill>
                  <a:schemeClr val="bg1"/>
                </a:solidFill>
              </a:rPr>
              <a:t>❷ </a:t>
            </a:r>
            <a:r>
              <a:rPr lang="fr-FR" sz="2000" b="1" dirty="0" smtClean="0">
                <a:solidFill>
                  <a:srgbClr val="FF0000"/>
                </a:solidFill>
                <a:effectLst>
                  <a:outerShdw blurRad="38100" dist="38100" dir="2700000" algn="tl">
                    <a:srgbClr val="000000">
                      <a:alpha val="43137"/>
                    </a:srgbClr>
                  </a:outerShdw>
                </a:effectLst>
              </a:rPr>
              <a:t>Est-il plus intéressant de planter des macrophytes plutôt que du gazon ?</a:t>
            </a:r>
          </a:p>
          <a:p>
            <a:endParaRPr lang="fr-FR" sz="1000" dirty="0" smtClean="0">
              <a:solidFill>
                <a:srgbClr val="FF6600"/>
              </a:solidFill>
            </a:endParaRPr>
          </a:p>
          <a:p>
            <a:r>
              <a:rPr lang="fr-FR" sz="2000" dirty="0" smtClean="0">
                <a:solidFill>
                  <a:srgbClr val="FF6600"/>
                </a:solidFill>
              </a:rPr>
              <a:t>❸ </a:t>
            </a:r>
            <a:r>
              <a:rPr lang="fr-FR" sz="1900" b="1" dirty="0" smtClean="0">
                <a:solidFill>
                  <a:srgbClr val="FF0000"/>
                </a:solidFill>
                <a:effectLst>
                  <a:outerShdw blurRad="38100" dist="38100" dir="2700000" algn="tl">
                    <a:srgbClr val="000000">
                      <a:alpha val="43137"/>
                    </a:srgbClr>
                  </a:outerShdw>
                </a:effectLst>
              </a:rPr>
              <a:t>Mieux comprendre les processus de dépollution</a:t>
            </a:r>
          </a:p>
          <a:p>
            <a:endParaRPr lang="fr-FR" sz="1000" dirty="0" smtClean="0">
              <a:solidFill>
                <a:schemeClr val="tx1"/>
              </a:solidFill>
            </a:endParaRPr>
          </a:p>
          <a:p>
            <a:r>
              <a:rPr lang="fr-FR" sz="2000" dirty="0" smtClean="0">
                <a:solidFill>
                  <a:srgbClr val="FF6600"/>
                </a:solidFill>
                <a:latin typeface="Calibri"/>
              </a:rPr>
              <a:t>❹  </a:t>
            </a:r>
            <a:r>
              <a:rPr lang="fr-FR" sz="2000" dirty="0" smtClean="0">
                <a:solidFill>
                  <a:schemeClr val="tx1"/>
                </a:solidFill>
              </a:rPr>
              <a:t>Améliorer la conception des ouvrages pour augmenter les performances de traitement des EP</a:t>
            </a:r>
            <a:endParaRPr lang="fr-FR" sz="2000" dirty="0">
              <a:solidFill>
                <a:schemeClr val="tx1"/>
              </a:solidFill>
            </a:endParaRPr>
          </a:p>
        </p:txBody>
      </p:sp>
      <p:sp>
        <p:nvSpPr>
          <p:cNvPr id="11" name="ZoneTexte 10"/>
          <p:cNvSpPr txBox="1"/>
          <p:nvPr/>
        </p:nvSpPr>
        <p:spPr>
          <a:xfrm>
            <a:off x="2555776" y="2612519"/>
            <a:ext cx="432048" cy="369332"/>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fr-FR" dirty="0" smtClean="0">
                <a:solidFill>
                  <a:srgbClr val="FF6600"/>
                </a:solidFill>
                <a:latin typeface="Calibri"/>
              </a:rPr>
              <a:t>❷</a:t>
            </a:r>
            <a:endParaRPr lang="fr-FR" dirty="0">
              <a:solidFill>
                <a:srgbClr val="FF6600"/>
              </a:solidFill>
            </a:endParaRPr>
          </a:p>
        </p:txBody>
      </p:sp>
      <p:sp>
        <p:nvSpPr>
          <p:cNvPr id="12" name="ZoneTexte 11"/>
          <p:cNvSpPr txBox="1"/>
          <p:nvPr/>
        </p:nvSpPr>
        <p:spPr>
          <a:xfrm>
            <a:off x="2570651" y="4653137"/>
            <a:ext cx="1503435" cy="1354217"/>
          </a:xfrm>
          <a:prstGeom prst="rect">
            <a:avLst/>
          </a:prstGeom>
          <a:ln>
            <a:solidFill>
              <a:srgbClr val="92D05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2000" dirty="0" smtClean="0"/>
              <a:t>Projet R&amp;D de 3 ans</a:t>
            </a:r>
          </a:p>
          <a:p>
            <a:pPr algn="ctr"/>
            <a:endParaRPr lang="fr-FR" sz="1400" dirty="0" smtClean="0"/>
          </a:p>
          <a:p>
            <a:pPr algn="ctr"/>
            <a:endParaRPr lang="fr-FR" sz="2800" dirty="0"/>
          </a:p>
        </p:txBody>
      </p:sp>
      <p:sp>
        <p:nvSpPr>
          <p:cNvPr id="14" name="ZoneTexte 13"/>
          <p:cNvSpPr txBox="1"/>
          <p:nvPr/>
        </p:nvSpPr>
        <p:spPr>
          <a:xfrm>
            <a:off x="4391968" y="4653137"/>
            <a:ext cx="2196240" cy="1361911"/>
          </a:xfrm>
          <a:prstGeom prst="rect">
            <a:avLst/>
          </a:prstGeom>
          <a:ln>
            <a:solidFill>
              <a:srgbClr val="92D05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endParaRPr lang="fr-FR" sz="1100" dirty="0" smtClean="0"/>
          </a:p>
          <a:p>
            <a:pPr algn="ctr"/>
            <a:r>
              <a:rPr lang="fr-FR" sz="2000" dirty="0" smtClean="0"/>
              <a:t>Partenariat, université, écoles et </a:t>
            </a:r>
            <a:r>
              <a:rPr lang="fr-FR" sz="2000" dirty="0"/>
              <a:t>b</a:t>
            </a:r>
            <a:r>
              <a:rPr lang="fr-FR" sz="2000" dirty="0" smtClean="0"/>
              <a:t>ureau d’étude</a:t>
            </a:r>
          </a:p>
          <a:p>
            <a:pPr algn="ctr"/>
            <a:endParaRPr lang="fr-FR" sz="1200" dirty="0" smtClean="0"/>
          </a:p>
        </p:txBody>
      </p:sp>
      <p:sp>
        <p:nvSpPr>
          <p:cNvPr id="15" name="ZoneTexte 14"/>
          <p:cNvSpPr txBox="1"/>
          <p:nvPr/>
        </p:nvSpPr>
        <p:spPr>
          <a:xfrm>
            <a:off x="6876232" y="4653137"/>
            <a:ext cx="2025658" cy="1354217"/>
          </a:xfrm>
          <a:prstGeom prst="rect">
            <a:avLst/>
          </a:prstGeom>
          <a:ln w="63500">
            <a:solidFill>
              <a:srgbClr val="FF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b="1" dirty="0" smtClean="0">
                <a:solidFill>
                  <a:srgbClr val="FF0000"/>
                </a:solidFill>
              </a:rPr>
              <a:t>Expérimentation</a:t>
            </a:r>
          </a:p>
          <a:p>
            <a:pPr algn="ctr"/>
            <a:endParaRPr lang="fr-FR" sz="2000" dirty="0" smtClean="0"/>
          </a:p>
          <a:p>
            <a:pPr algn="ctr"/>
            <a:endParaRPr lang="fr-FR" sz="2000" dirty="0" smtClean="0"/>
          </a:p>
          <a:p>
            <a:pPr algn="ctr"/>
            <a:endParaRPr lang="fr-FR" sz="2400" dirty="0"/>
          </a:p>
        </p:txBody>
      </p:sp>
      <p:sp>
        <p:nvSpPr>
          <p:cNvPr id="16" name="Croix 15"/>
          <p:cNvSpPr/>
          <p:nvPr/>
        </p:nvSpPr>
        <p:spPr>
          <a:xfrm>
            <a:off x="6624000" y="5229233"/>
            <a:ext cx="216000" cy="216000"/>
          </a:xfrm>
          <a:prstGeom prst="plus">
            <a:avLst>
              <a:gd name="adj" fmla="val 34677"/>
            </a:avLst>
          </a:prstGeom>
          <a:solidFill>
            <a:srgbClr val="92D05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p>
        </p:txBody>
      </p:sp>
      <p:sp>
        <p:nvSpPr>
          <p:cNvPr id="13" name="Croix 12"/>
          <p:cNvSpPr/>
          <p:nvPr/>
        </p:nvSpPr>
        <p:spPr>
          <a:xfrm>
            <a:off x="4139976" y="5206736"/>
            <a:ext cx="216000" cy="216000"/>
          </a:xfrm>
          <a:prstGeom prst="plus">
            <a:avLst>
              <a:gd name="adj" fmla="val 34677"/>
            </a:avLst>
          </a:prstGeom>
          <a:solidFill>
            <a:srgbClr val="92D05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p>
        </p:txBody>
      </p:sp>
      <p:pic>
        <p:nvPicPr>
          <p:cNvPr id="18" name="Picture 4" descr="C:\Users\mcharlotte.INFRASERVICE\Documents\R&amp;D_MaJ_131126\Barentin\Photos\120420_prelevement\IMGP5094.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7807667" y="5208651"/>
            <a:ext cx="940797" cy="740629"/>
          </a:xfrm>
          <a:prstGeom prst="rect">
            <a:avLst/>
          </a:prstGeom>
          <a:ln>
            <a:noFill/>
          </a:ln>
          <a:effectLst>
            <a:outerShdw blurRad="292100" dist="1397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9" name="Picture 1"/>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888457" y="5337233"/>
            <a:ext cx="819447" cy="573709"/>
          </a:xfrm>
          <a:prstGeom prst="rect">
            <a:avLst/>
          </a:prstGeom>
          <a:noFill/>
          <a:ln w="9525">
            <a:noFill/>
            <a:miter lim="800000"/>
            <a:headEnd/>
            <a:tailEnd/>
          </a:ln>
          <a:effectLst>
            <a:outerShdw blurRad="292100" dist="139700" dir="2700000" algn="tl" rotWithShape="0">
              <a:prstClr val="black">
                <a:alpha val="40000"/>
              </a:prstClr>
            </a:outerShdw>
          </a:effectLst>
        </p:spPr>
      </p:pic>
      <p:pic>
        <p:nvPicPr>
          <p:cNvPr id="17" name="Picture 2" descr="I:\R&amp;D\Mesocosmes\installation_mesocosmes\120503_plantation\IMGP5170.JPG"/>
          <p:cNvPicPr>
            <a:picLocks noChangeAspect="1" noChangeArrowheads="1"/>
          </p:cNvPicPr>
          <p:nvPr/>
        </p:nvPicPr>
        <p:blipFill>
          <a:blip r:embed="rId5" cstate="screen">
            <a:extLst>
              <a:ext uri="{BEBA8EAE-BF5A-486C-A8C5-ECC9F3942E4B}">
                <a14:imgProps xmlns:a14="http://schemas.microsoft.com/office/drawing/2010/main">
                  <a14:imgLayer r:embed="rId6">
                    <a14:imgEffect>
                      <a14:brightnessContrast bright="9000" contrast="15000"/>
                    </a14:imgEffect>
                  </a14:imgLayer>
                </a14:imgProps>
              </a:ext>
              <a:ext uri="{28A0092B-C50C-407E-A947-70E740481C1C}">
                <a14:useLocalDpi xmlns:a14="http://schemas.microsoft.com/office/drawing/2010/main"/>
              </a:ext>
            </a:extLst>
          </a:blip>
          <a:srcRect/>
          <a:stretch>
            <a:fillRect/>
          </a:stretch>
        </p:blipFill>
        <p:spPr bwMode="auto">
          <a:xfrm>
            <a:off x="6948264" y="5028600"/>
            <a:ext cx="939541" cy="704656"/>
          </a:xfrm>
          <a:prstGeom prst="rect">
            <a:avLst/>
          </a:prstGeom>
          <a:noFill/>
          <a:effectLst>
            <a:outerShdw blurRad="292100" dist="139700" dir="2700000" algn="tl" rotWithShape="0">
              <a:prstClr val="black">
                <a:alpha val="40000"/>
              </a:prstClr>
            </a:outerShdw>
          </a:effectLst>
          <a:scene3d>
            <a:camera prst="orthographicFront">
              <a:rot lat="0" lon="10800000" rev="0"/>
            </a:camera>
            <a:lightRig rig="threePt" dir="t"/>
          </a:scene3d>
          <a:extLst>
            <a:ext uri="{909E8E84-426E-40DD-AFC4-6F175D3DCCD1}">
              <a14:hiddenFill xmlns:a14="http://schemas.microsoft.com/office/drawing/2010/main">
                <a:solidFill>
                  <a:srgbClr val="FFFFFF"/>
                </a:solidFill>
              </a14:hiddenFill>
            </a:ext>
          </a:extLst>
        </p:spPr>
      </p:pic>
      <p:sp>
        <p:nvSpPr>
          <p:cNvPr id="20" name="Rectangle 19"/>
          <p:cNvSpPr/>
          <p:nvPr/>
        </p:nvSpPr>
        <p:spPr>
          <a:xfrm>
            <a:off x="-180528" y="980728"/>
            <a:ext cx="10297144" cy="108012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Rectangle 2"/>
          <p:cNvSpPr/>
          <p:nvPr/>
        </p:nvSpPr>
        <p:spPr>
          <a:xfrm>
            <a:off x="6948264" y="5028600"/>
            <a:ext cx="939541" cy="7046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3786716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R&amp;D_MaJ_140725\campagnes\T4_140519\140519_Photos\IMGP7052.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51520" y="1048985"/>
            <a:ext cx="5628117" cy="4221088"/>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p:cNvSpPr txBox="1"/>
          <p:nvPr/>
        </p:nvSpPr>
        <p:spPr>
          <a:xfrm>
            <a:off x="179512" y="188640"/>
            <a:ext cx="8856984" cy="523220"/>
          </a:xfrm>
          <a:prstGeom prst="rect">
            <a:avLst/>
          </a:prstGeom>
          <a:noFill/>
        </p:spPr>
        <p:txBody>
          <a:bodyPr wrap="square" rtlCol="0">
            <a:spAutoFit/>
          </a:bodyPr>
          <a:lstStyle/>
          <a:p>
            <a:pPr algn="ctr"/>
            <a:r>
              <a:rPr lang="fr-FR" sz="2800" b="1" dirty="0" smtClean="0">
                <a:latin typeface="+mn-lt"/>
                <a:cs typeface="Calibri" pitchFamily="34" charset="0"/>
              </a:rPr>
              <a:t>MESOCOSMES CONTAMINES</a:t>
            </a:r>
            <a:endParaRPr lang="fr-FR" sz="2800" b="1" dirty="0">
              <a:latin typeface="+mn-lt"/>
              <a:cs typeface="Calibri" pitchFamily="34" charset="0"/>
            </a:endParaRPr>
          </a:p>
        </p:txBody>
      </p:sp>
      <p:sp>
        <p:nvSpPr>
          <p:cNvPr id="5" name="ZoneTexte 4"/>
          <p:cNvSpPr txBox="1"/>
          <p:nvPr/>
        </p:nvSpPr>
        <p:spPr>
          <a:xfrm>
            <a:off x="6074484" y="3038422"/>
            <a:ext cx="2988960" cy="646331"/>
          </a:xfrm>
          <a:prstGeom prst="rect">
            <a:avLst/>
          </a:prstGeom>
          <a:noFill/>
        </p:spPr>
        <p:txBody>
          <a:bodyPr wrap="square" rtlCol="0">
            <a:spAutoFit/>
          </a:bodyPr>
          <a:lstStyle/>
          <a:p>
            <a:r>
              <a:rPr lang="fr-FR" sz="2000" dirty="0" smtClean="0">
                <a:solidFill>
                  <a:prstClr val="black"/>
                </a:solidFill>
              </a:rPr>
              <a:t>Baldingère faux-roseau</a:t>
            </a:r>
          </a:p>
          <a:p>
            <a:pPr algn="r"/>
            <a:r>
              <a:rPr lang="fr-FR" sz="1600" i="1" dirty="0" smtClean="0">
                <a:solidFill>
                  <a:prstClr val="black"/>
                </a:solidFill>
              </a:rPr>
              <a:t>Phalaris </a:t>
            </a:r>
            <a:r>
              <a:rPr lang="fr-FR" sz="1600" i="1" dirty="0" err="1" smtClean="0">
                <a:solidFill>
                  <a:prstClr val="black"/>
                </a:solidFill>
              </a:rPr>
              <a:t>arundinaceae</a:t>
            </a:r>
            <a:endParaRPr lang="fr-FR" sz="1600" i="1" dirty="0">
              <a:solidFill>
                <a:prstClr val="black"/>
              </a:solidFill>
            </a:endParaRPr>
          </a:p>
        </p:txBody>
      </p:sp>
      <p:sp>
        <p:nvSpPr>
          <p:cNvPr id="6" name="ZoneTexte 5"/>
          <p:cNvSpPr txBox="1"/>
          <p:nvPr/>
        </p:nvSpPr>
        <p:spPr>
          <a:xfrm>
            <a:off x="6111116" y="3787030"/>
            <a:ext cx="2448272" cy="646331"/>
          </a:xfrm>
          <a:prstGeom prst="rect">
            <a:avLst/>
          </a:prstGeom>
          <a:noFill/>
        </p:spPr>
        <p:txBody>
          <a:bodyPr wrap="square" rtlCol="0">
            <a:spAutoFit/>
          </a:bodyPr>
          <a:lstStyle/>
          <a:p>
            <a:r>
              <a:rPr lang="fr-FR" sz="2000" dirty="0" smtClean="0">
                <a:solidFill>
                  <a:prstClr val="black"/>
                </a:solidFill>
              </a:rPr>
              <a:t>Iris des marais</a:t>
            </a:r>
          </a:p>
          <a:p>
            <a:pPr algn="r"/>
            <a:r>
              <a:rPr lang="fr-FR" sz="1600" i="1" dirty="0" smtClean="0">
                <a:solidFill>
                  <a:prstClr val="black"/>
                </a:solidFill>
              </a:rPr>
              <a:t>Iris pseudacorus</a:t>
            </a:r>
            <a:endParaRPr lang="fr-FR" sz="1600" i="1" dirty="0">
              <a:solidFill>
                <a:prstClr val="black"/>
              </a:solidFill>
            </a:endParaRPr>
          </a:p>
        </p:txBody>
      </p:sp>
      <p:sp>
        <p:nvSpPr>
          <p:cNvPr id="7" name="ZoneTexte 6"/>
          <p:cNvSpPr txBox="1"/>
          <p:nvPr/>
        </p:nvSpPr>
        <p:spPr>
          <a:xfrm>
            <a:off x="6098718" y="1985089"/>
            <a:ext cx="2316654" cy="646331"/>
          </a:xfrm>
          <a:prstGeom prst="rect">
            <a:avLst/>
          </a:prstGeom>
          <a:noFill/>
        </p:spPr>
        <p:txBody>
          <a:bodyPr wrap="square" rtlCol="0">
            <a:spAutoFit/>
          </a:bodyPr>
          <a:lstStyle/>
          <a:p>
            <a:r>
              <a:rPr lang="fr-FR" sz="2000" dirty="0" smtClean="0">
                <a:solidFill>
                  <a:prstClr val="black"/>
                </a:solidFill>
              </a:rPr>
              <a:t>Jonc commun</a:t>
            </a:r>
          </a:p>
          <a:p>
            <a:pPr algn="r"/>
            <a:r>
              <a:rPr lang="fr-FR" sz="1600" i="1" dirty="0" smtClean="0">
                <a:solidFill>
                  <a:prstClr val="black"/>
                </a:solidFill>
              </a:rPr>
              <a:t>Juncus effusus</a:t>
            </a:r>
            <a:endParaRPr lang="fr-FR" sz="1600" i="1" dirty="0">
              <a:solidFill>
                <a:prstClr val="black"/>
              </a:solidFill>
            </a:endParaRPr>
          </a:p>
        </p:txBody>
      </p:sp>
      <p:cxnSp>
        <p:nvCxnSpPr>
          <p:cNvPr id="8" name="Connecteur droit avec flèche 7"/>
          <p:cNvCxnSpPr/>
          <p:nvPr/>
        </p:nvCxnSpPr>
        <p:spPr>
          <a:xfrm flipH="1" flipV="1">
            <a:off x="4362225" y="4851652"/>
            <a:ext cx="1712259" cy="24528"/>
          </a:xfrm>
          <a:prstGeom prst="straightConnector1">
            <a:avLst/>
          </a:prstGeom>
          <a:ln w="254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9" name="Connecteur droit avec flèche 8"/>
          <p:cNvCxnSpPr/>
          <p:nvPr/>
        </p:nvCxnSpPr>
        <p:spPr>
          <a:xfrm flipH="1">
            <a:off x="5119902" y="4001313"/>
            <a:ext cx="991215" cy="0"/>
          </a:xfrm>
          <a:prstGeom prst="straightConnector1">
            <a:avLst/>
          </a:prstGeom>
          <a:ln w="254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10" name="Connecteur droit avec flèche 9"/>
          <p:cNvCxnSpPr/>
          <p:nvPr/>
        </p:nvCxnSpPr>
        <p:spPr>
          <a:xfrm flipH="1">
            <a:off x="5512713" y="3237041"/>
            <a:ext cx="598404" cy="0"/>
          </a:xfrm>
          <a:prstGeom prst="straightConnector1">
            <a:avLst/>
          </a:prstGeom>
          <a:ln w="254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13" name="Connecteur droit avec flèche 12"/>
          <p:cNvCxnSpPr/>
          <p:nvPr/>
        </p:nvCxnSpPr>
        <p:spPr>
          <a:xfrm>
            <a:off x="5152029" y="2189374"/>
            <a:ext cx="1" cy="576064"/>
          </a:xfrm>
          <a:prstGeom prst="straightConnector1">
            <a:avLst/>
          </a:prstGeom>
          <a:ln w="254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14" name="Connecteur droit avec flèche 13"/>
          <p:cNvCxnSpPr/>
          <p:nvPr/>
        </p:nvCxnSpPr>
        <p:spPr>
          <a:xfrm flipV="1">
            <a:off x="1214572" y="4649385"/>
            <a:ext cx="648072" cy="864096"/>
          </a:xfrm>
          <a:prstGeom prst="straightConnector1">
            <a:avLst/>
          </a:prstGeom>
          <a:ln w="254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15" name="Connecteur droit avec flèche 14"/>
          <p:cNvCxnSpPr/>
          <p:nvPr/>
        </p:nvCxnSpPr>
        <p:spPr>
          <a:xfrm flipV="1">
            <a:off x="3158788" y="4925236"/>
            <a:ext cx="385884" cy="588245"/>
          </a:xfrm>
          <a:prstGeom prst="straightConnector1">
            <a:avLst/>
          </a:prstGeom>
          <a:ln w="254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32" name="Connecteur droit avec flèche 31"/>
          <p:cNvCxnSpPr/>
          <p:nvPr/>
        </p:nvCxnSpPr>
        <p:spPr>
          <a:xfrm flipH="1">
            <a:off x="5152030" y="2189374"/>
            <a:ext cx="959086" cy="0"/>
          </a:xfrm>
          <a:prstGeom prst="straightConnector1">
            <a:avLst/>
          </a:prstGeom>
          <a:ln w="25400">
            <a:solidFill>
              <a:srgbClr val="92D050"/>
            </a:solidFill>
            <a:tailEnd type="none"/>
          </a:ln>
        </p:spPr>
        <p:style>
          <a:lnRef idx="1">
            <a:schemeClr val="accent1"/>
          </a:lnRef>
          <a:fillRef idx="0">
            <a:schemeClr val="accent1"/>
          </a:fillRef>
          <a:effectRef idx="0">
            <a:schemeClr val="accent1"/>
          </a:effectRef>
          <a:fontRef idx="minor">
            <a:schemeClr val="tx1"/>
          </a:fontRef>
        </p:style>
      </p:cxnSp>
      <p:sp>
        <p:nvSpPr>
          <p:cNvPr id="34" name="ZoneTexte 33"/>
          <p:cNvSpPr txBox="1"/>
          <p:nvPr/>
        </p:nvSpPr>
        <p:spPr>
          <a:xfrm>
            <a:off x="6111116" y="4651126"/>
            <a:ext cx="2448272" cy="646331"/>
          </a:xfrm>
          <a:prstGeom prst="rect">
            <a:avLst/>
          </a:prstGeom>
          <a:noFill/>
        </p:spPr>
        <p:txBody>
          <a:bodyPr wrap="square" rtlCol="0">
            <a:spAutoFit/>
          </a:bodyPr>
          <a:lstStyle/>
          <a:p>
            <a:r>
              <a:rPr lang="fr-FR" sz="2000" dirty="0" smtClean="0">
                <a:solidFill>
                  <a:prstClr val="black"/>
                </a:solidFill>
              </a:rPr>
              <a:t>Herbe</a:t>
            </a:r>
          </a:p>
          <a:p>
            <a:pPr algn="r"/>
            <a:r>
              <a:rPr lang="fr-FR" sz="1600" i="1" dirty="0" err="1" smtClean="0">
                <a:solidFill>
                  <a:prstClr val="black"/>
                </a:solidFill>
              </a:rPr>
              <a:t>Festuca</a:t>
            </a:r>
            <a:r>
              <a:rPr lang="fr-FR" sz="1600" i="1" dirty="0" smtClean="0">
                <a:solidFill>
                  <a:prstClr val="black"/>
                </a:solidFill>
              </a:rPr>
              <a:t>, </a:t>
            </a:r>
            <a:r>
              <a:rPr lang="fr-FR" sz="1600" i="1" dirty="0" err="1" smtClean="0">
                <a:solidFill>
                  <a:prstClr val="black"/>
                </a:solidFill>
              </a:rPr>
              <a:t>Lolium</a:t>
            </a:r>
            <a:endParaRPr lang="fr-FR" sz="1600" i="1" dirty="0">
              <a:solidFill>
                <a:prstClr val="black"/>
              </a:solidFill>
            </a:endParaRPr>
          </a:p>
        </p:txBody>
      </p:sp>
      <p:sp>
        <p:nvSpPr>
          <p:cNvPr id="38" name="ZoneTexte 37"/>
          <p:cNvSpPr txBox="1"/>
          <p:nvPr/>
        </p:nvSpPr>
        <p:spPr>
          <a:xfrm>
            <a:off x="251520" y="5549170"/>
            <a:ext cx="2316654" cy="400110"/>
          </a:xfrm>
          <a:prstGeom prst="rect">
            <a:avLst/>
          </a:prstGeom>
          <a:noFill/>
        </p:spPr>
        <p:txBody>
          <a:bodyPr wrap="square" rtlCol="0">
            <a:spAutoFit/>
          </a:bodyPr>
          <a:lstStyle/>
          <a:p>
            <a:r>
              <a:rPr lang="fr-FR" sz="2000" dirty="0" smtClean="0">
                <a:solidFill>
                  <a:prstClr val="black"/>
                </a:solidFill>
              </a:rPr>
              <a:t>CONTAMINE</a:t>
            </a:r>
            <a:endParaRPr lang="fr-FR" sz="1600" i="1" dirty="0">
              <a:solidFill>
                <a:prstClr val="black"/>
              </a:solidFill>
            </a:endParaRPr>
          </a:p>
        </p:txBody>
      </p:sp>
      <p:sp>
        <p:nvSpPr>
          <p:cNvPr id="39" name="ZoneTexte 38"/>
          <p:cNvSpPr txBox="1"/>
          <p:nvPr/>
        </p:nvSpPr>
        <p:spPr>
          <a:xfrm>
            <a:off x="2123728" y="5457418"/>
            <a:ext cx="2196244" cy="707886"/>
          </a:xfrm>
          <a:prstGeom prst="rect">
            <a:avLst/>
          </a:prstGeom>
          <a:noFill/>
        </p:spPr>
        <p:txBody>
          <a:bodyPr wrap="square" rtlCol="0">
            <a:spAutoFit/>
          </a:bodyPr>
          <a:lstStyle/>
          <a:p>
            <a:pPr algn="ctr"/>
            <a:r>
              <a:rPr lang="fr-FR" sz="2000" dirty="0" smtClean="0">
                <a:solidFill>
                  <a:prstClr val="black"/>
                </a:solidFill>
              </a:rPr>
              <a:t>TEMOINS </a:t>
            </a:r>
          </a:p>
          <a:p>
            <a:pPr algn="ctr"/>
            <a:r>
              <a:rPr lang="fr-FR" sz="2000" dirty="0" smtClean="0">
                <a:solidFill>
                  <a:prstClr val="black"/>
                </a:solidFill>
              </a:rPr>
              <a:t>(Non contaminé)</a:t>
            </a:r>
            <a:endParaRPr lang="fr-FR" sz="1600" i="1" dirty="0">
              <a:solidFill>
                <a:prstClr val="black"/>
              </a:solidFill>
            </a:endParaRPr>
          </a:p>
        </p:txBody>
      </p:sp>
      <p:pic>
        <p:nvPicPr>
          <p:cNvPr id="40" name="Image 3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80855" y="692696"/>
            <a:ext cx="846900" cy="598735"/>
          </a:xfrm>
          <a:prstGeom prst="rect">
            <a:avLst/>
          </a:prstGeom>
        </p:spPr>
      </p:pic>
    </p:spTree>
    <p:extLst>
      <p:ext uri="{BB962C8B-B14F-4D97-AF65-F5344CB8AC3E}">
        <p14:creationId xmlns:p14="http://schemas.microsoft.com/office/powerpoint/2010/main" val="37386032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à coins arrondis 43"/>
          <p:cNvSpPr/>
          <p:nvPr/>
        </p:nvSpPr>
        <p:spPr>
          <a:xfrm>
            <a:off x="179512" y="3795137"/>
            <a:ext cx="8911615" cy="2154143"/>
          </a:xfrm>
          <a:prstGeom prst="roundRect">
            <a:avLst/>
          </a:prstGeom>
          <a:solidFill>
            <a:srgbClr val="FF6600">
              <a:alpha val="22000"/>
            </a:srgbClr>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Rectangle à coins arrondis 42"/>
          <p:cNvSpPr/>
          <p:nvPr/>
        </p:nvSpPr>
        <p:spPr>
          <a:xfrm>
            <a:off x="160376" y="1346865"/>
            <a:ext cx="8911615" cy="2082135"/>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ZoneTexte 1"/>
          <p:cNvSpPr txBox="1"/>
          <p:nvPr/>
        </p:nvSpPr>
        <p:spPr>
          <a:xfrm>
            <a:off x="179512" y="188640"/>
            <a:ext cx="8856984" cy="523220"/>
          </a:xfrm>
          <a:prstGeom prst="rect">
            <a:avLst/>
          </a:prstGeom>
          <a:noFill/>
        </p:spPr>
        <p:txBody>
          <a:bodyPr wrap="square" rtlCol="0">
            <a:spAutoFit/>
          </a:bodyPr>
          <a:lstStyle/>
          <a:p>
            <a:pPr algn="ctr"/>
            <a:r>
              <a:rPr lang="fr-FR" sz="2800" b="1" dirty="0" smtClean="0">
                <a:latin typeface="+mn-lt"/>
                <a:cs typeface="Calibri" pitchFamily="34" charset="0"/>
              </a:rPr>
              <a:t>MESOCOSMES CONTAMINES</a:t>
            </a:r>
            <a:endParaRPr lang="fr-FR" sz="2800" b="1" dirty="0">
              <a:latin typeface="+mn-lt"/>
              <a:cs typeface="Calibri" pitchFamily="34" charset="0"/>
            </a:endParaRPr>
          </a:p>
        </p:txBody>
      </p:sp>
      <p:pic>
        <p:nvPicPr>
          <p:cNvPr id="5" name="Picture 2" descr="I:\R&amp;D\Mesocosmes\contamination\photos_photographe\_DSC0948.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236296" y="404664"/>
            <a:ext cx="1681653" cy="2527229"/>
          </a:xfrm>
          <a:prstGeom prst="rect">
            <a:avLst/>
          </a:prstGeom>
          <a:ln>
            <a:noFill/>
          </a:ln>
          <a:effectLst/>
          <a:extLst>
            <a:ext uri="{909E8E84-426E-40DD-AFC4-6F175D3DCCD1}">
              <a14:hiddenFill xmlns:a14="http://schemas.microsoft.com/office/drawing/2010/main">
                <a:solidFill>
                  <a:srgbClr val="FFFFFF"/>
                </a:solidFill>
              </a14:hiddenFill>
            </a:ext>
          </a:extLst>
        </p:spPr>
      </p:pic>
      <p:sp>
        <p:nvSpPr>
          <p:cNvPr id="6" name="ZoneTexte 5"/>
          <p:cNvSpPr txBox="1"/>
          <p:nvPr/>
        </p:nvSpPr>
        <p:spPr>
          <a:xfrm>
            <a:off x="2951312" y="1114291"/>
            <a:ext cx="1297150" cy="400110"/>
          </a:xfrm>
          <a:prstGeom prst="rect">
            <a:avLst/>
          </a:prstGeom>
          <a:solidFill>
            <a:schemeClr val="bg1"/>
          </a:solidFill>
          <a:ln w="25400">
            <a:solidFill>
              <a:schemeClr val="accent1">
                <a:shade val="50000"/>
              </a:schemeClr>
            </a:solidFill>
          </a:ln>
        </p:spPr>
        <p:txBody>
          <a:bodyPr wrap="none" rtlCol="0">
            <a:spAutoFit/>
          </a:bodyPr>
          <a:lstStyle/>
          <a:p>
            <a:r>
              <a:rPr lang="fr-FR" sz="2000" dirty="0" smtClean="0">
                <a:solidFill>
                  <a:prstClr val="black"/>
                </a:solidFill>
              </a:rPr>
              <a:t>Juin 2012</a:t>
            </a:r>
          </a:p>
        </p:txBody>
      </p:sp>
      <p:graphicFrame>
        <p:nvGraphicFramePr>
          <p:cNvPr id="7" name="Tableau 6"/>
          <p:cNvGraphicFramePr>
            <a:graphicFrameLocks noGrp="1"/>
          </p:cNvGraphicFramePr>
          <p:nvPr>
            <p:extLst>
              <p:ext uri="{D42A27DB-BD31-4B8C-83A1-F6EECF244321}">
                <p14:modId xmlns:p14="http://schemas.microsoft.com/office/powerpoint/2010/main" val="865882284"/>
              </p:ext>
            </p:extLst>
          </p:nvPr>
        </p:nvGraphicFramePr>
        <p:xfrm>
          <a:off x="251520" y="1628800"/>
          <a:ext cx="6840760" cy="1615592"/>
        </p:xfrm>
        <a:graphic>
          <a:graphicData uri="http://schemas.openxmlformats.org/drawingml/2006/table">
            <a:tbl>
              <a:tblPr firstRow="1" bandRow="1">
                <a:tableStyleId>{5C22544A-7EE6-4342-B048-85BDC9FD1C3A}</a:tableStyleId>
              </a:tblPr>
              <a:tblGrid>
                <a:gridCol w="648072">
                  <a:extLst>
                    <a:ext uri="{9D8B030D-6E8A-4147-A177-3AD203B41FA5}">
                      <a16:colId xmlns:a16="http://schemas.microsoft.com/office/drawing/2014/main" val="20000"/>
                    </a:ext>
                  </a:extLst>
                </a:gridCol>
                <a:gridCol w="628136">
                  <a:extLst>
                    <a:ext uri="{9D8B030D-6E8A-4147-A177-3AD203B41FA5}">
                      <a16:colId xmlns:a16="http://schemas.microsoft.com/office/drawing/2014/main" val="20001"/>
                    </a:ext>
                  </a:extLst>
                </a:gridCol>
                <a:gridCol w="735675">
                  <a:extLst>
                    <a:ext uri="{9D8B030D-6E8A-4147-A177-3AD203B41FA5}">
                      <a16:colId xmlns:a16="http://schemas.microsoft.com/office/drawing/2014/main" val="20002"/>
                    </a:ext>
                  </a:extLst>
                </a:gridCol>
                <a:gridCol w="1692052">
                  <a:extLst>
                    <a:ext uri="{9D8B030D-6E8A-4147-A177-3AD203B41FA5}">
                      <a16:colId xmlns:a16="http://schemas.microsoft.com/office/drawing/2014/main" val="20003"/>
                    </a:ext>
                  </a:extLst>
                </a:gridCol>
                <a:gridCol w="1178828">
                  <a:extLst>
                    <a:ext uri="{9D8B030D-6E8A-4147-A177-3AD203B41FA5}">
                      <a16:colId xmlns:a16="http://schemas.microsoft.com/office/drawing/2014/main" val="20004"/>
                    </a:ext>
                  </a:extLst>
                </a:gridCol>
                <a:gridCol w="1957997">
                  <a:extLst>
                    <a:ext uri="{9D8B030D-6E8A-4147-A177-3AD203B41FA5}">
                      <a16:colId xmlns:a16="http://schemas.microsoft.com/office/drawing/2014/main" val="20005"/>
                    </a:ext>
                  </a:extLst>
                </a:gridCol>
              </a:tblGrid>
              <a:tr h="487756">
                <a:tc gridSpan="3">
                  <a:txBody>
                    <a:bodyPr/>
                    <a:lstStyle/>
                    <a:p>
                      <a:pPr algn="ctr"/>
                      <a:r>
                        <a:rPr lang="fr-FR" b="1" dirty="0" smtClean="0">
                          <a:solidFill>
                            <a:schemeClr val="tx1"/>
                          </a:solidFill>
                          <a:latin typeface="+mn-lt"/>
                        </a:rPr>
                        <a:t>Métaux</a:t>
                      </a:r>
                      <a:r>
                        <a:rPr lang="fr-FR" b="1" baseline="0" dirty="0" smtClean="0">
                          <a:solidFill>
                            <a:schemeClr val="tx1"/>
                          </a:solidFill>
                          <a:latin typeface="+mn-lt"/>
                        </a:rPr>
                        <a:t> lourds</a:t>
                      </a:r>
                      <a:endParaRPr lang="fr-FR" b="1" dirty="0" smtClean="0">
                        <a:solidFill>
                          <a:schemeClr val="tx1"/>
                        </a:solidFill>
                        <a:latin typeface="+mn-lt"/>
                      </a:endParaRPr>
                    </a:p>
                    <a:p>
                      <a:pPr algn="ctr"/>
                      <a:r>
                        <a:rPr lang="fr-FR" b="0" dirty="0" smtClean="0">
                          <a:solidFill>
                            <a:schemeClr val="tx1"/>
                          </a:solidFill>
                          <a:latin typeface="+mn-lt"/>
                        </a:rPr>
                        <a:t>(mg/kg</a:t>
                      </a:r>
                      <a:r>
                        <a:rPr lang="fr-FR" b="0" baseline="0" dirty="0" smtClean="0">
                          <a:solidFill>
                            <a:schemeClr val="tx1"/>
                          </a:solidFill>
                          <a:latin typeface="+mn-lt"/>
                        </a:rPr>
                        <a:t> sol TFS)</a:t>
                      </a:r>
                      <a:endParaRPr lang="fr-FR" b="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fr-FR" dirty="0"/>
                    </a:p>
                  </a:txBody>
                  <a:tcPr/>
                </a:tc>
                <a:tc hMerge="1">
                  <a:txBody>
                    <a:bodyPr/>
                    <a:lstStyle/>
                    <a:p>
                      <a:endParaRPr lang="fr-FR" dirty="0"/>
                    </a:p>
                  </a:txBody>
                  <a:tcPr/>
                </a:tc>
                <a:tc gridSpan="3">
                  <a:txBody>
                    <a:bodyPr/>
                    <a:lstStyle/>
                    <a:p>
                      <a:pPr algn="ctr"/>
                      <a:r>
                        <a:rPr lang="fr-FR" b="1" dirty="0" smtClean="0">
                          <a:solidFill>
                            <a:schemeClr val="tx1"/>
                          </a:solidFill>
                          <a:latin typeface="+mn-lt"/>
                        </a:rPr>
                        <a:t>Hydrocarbures aromatiques polycycliques</a:t>
                      </a:r>
                      <a:endParaRPr lang="fr-FR" b="1" baseline="0" dirty="0" smtClean="0">
                        <a:solidFill>
                          <a:schemeClr val="tx1"/>
                        </a:solidFill>
                        <a:latin typeface="+mn-lt"/>
                      </a:endParaRPr>
                    </a:p>
                    <a:p>
                      <a:pPr algn="ctr"/>
                      <a:r>
                        <a:rPr lang="fr-FR" b="0" dirty="0" smtClean="0">
                          <a:solidFill>
                            <a:schemeClr val="tx1"/>
                          </a:solidFill>
                          <a:latin typeface="+mn-lt"/>
                        </a:rPr>
                        <a:t>(mg/kg</a:t>
                      </a:r>
                      <a:r>
                        <a:rPr lang="fr-FR" b="0" baseline="0" dirty="0" smtClean="0">
                          <a:solidFill>
                            <a:schemeClr val="tx1"/>
                          </a:solidFill>
                          <a:latin typeface="+mn-lt"/>
                        </a:rPr>
                        <a:t> sol TFS)</a:t>
                      </a:r>
                      <a:endParaRPr lang="fr-FR" b="0" dirty="0" smtClean="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10000"/>
                  </a:ext>
                </a:extLst>
              </a:tr>
              <a:tr h="487756">
                <a:tc>
                  <a:txBody>
                    <a:bodyPr/>
                    <a:lstStyle/>
                    <a:p>
                      <a:pPr algn="ctr"/>
                      <a:r>
                        <a:rPr lang="fr-FR" b="0" dirty="0" smtClean="0">
                          <a:solidFill>
                            <a:schemeClr val="tx1"/>
                          </a:solidFill>
                          <a:latin typeface="+mn-lt"/>
                        </a:rPr>
                        <a:t>Cd</a:t>
                      </a:r>
                      <a:endParaRPr lang="fr-FR" b="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b="0" dirty="0" smtClean="0">
                          <a:solidFill>
                            <a:schemeClr val="tx1"/>
                          </a:solidFill>
                          <a:latin typeface="+mn-lt"/>
                        </a:rPr>
                        <a:t>Pb</a:t>
                      </a:r>
                      <a:endParaRPr lang="fr-FR" b="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b="0" dirty="0" smtClean="0">
                          <a:solidFill>
                            <a:schemeClr val="tx1"/>
                          </a:solidFill>
                          <a:latin typeface="+mn-lt"/>
                        </a:rPr>
                        <a:t>Zn</a:t>
                      </a:r>
                      <a:endParaRPr lang="fr-FR" b="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b="0" dirty="0" err="1" smtClean="0">
                          <a:solidFill>
                            <a:schemeClr val="tx1"/>
                          </a:solidFill>
                          <a:latin typeface="+mn-lt"/>
                        </a:rPr>
                        <a:t>Phenanthrene</a:t>
                      </a:r>
                      <a:endParaRPr lang="fr-FR" b="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b="0" dirty="0" err="1" smtClean="0">
                          <a:solidFill>
                            <a:schemeClr val="tx1"/>
                          </a:solidFill>
                          <a:latin typeface="+mn-lt"/>
                        </a:rPr>
                        <a:t>Pyrene</a:t>
                      </a:r>
                      <a:endParaRPr lang="fr-FR" b="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b="0" dirty="0" err="1" smtClean="0">
                          <a:solidFill>
                            <a:schemeClr val="tx1"/>
                          </a:solidFill>
                          <a:latin typeface="+mn-lt"/>
                        </a:rPr>
                        <a:t>Benzo</a:t>
                      </a:r>
                      <a:r>
                        <a:rPr lang="fr-FR" b="0" dirty="0" smtClean="0">
                          <a:solidFill>
                            <a:schemeClr val="tx1"/>
                          </a:solidFill>
                          <a:latin typeface="+mn-lt"/>
                        </a:rPr>
                        <a:t>[a]</a:t>
                      </a:r>
                      <a:r>
                        <a:rPr lang="fr-FR" b="0" dirty="0" err="1" smtClean="0">
                          <a:solidFill>
                            <a:schemeClr val="tx1"/>
                          </a:solidFill>
                          <a:latin typeface="+mn-lt"/>
                        </a:rPr>
                        <a:t>pyrene</a:t>
                      </a:r>
                      <a:endParaRPr lang="fr-FR" b="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87756">
                <a:tc>
                  <a:txBody>
                    <a:bodyPr/>
                    <a:lstStyle/>
                    <a:p>
                      <a:pPr algn="ctr"/>
                      <a:r>
                        <a:rPr lang="fr-FR" b="0" dirty="0" smtClean="0">
                          <a:solidFill>
                            <a:schemeClr val="tx1"/>
                          </a:solidFill>
                          <a:latin typeface="+mn-lt"/>
                        </a:rPr>
                        <a:t>2</a:t>
                      </a:r>
                      <a:endParaRPr lang="fr-FR" b="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b="0" dirty="0" smtClean="0">
                          <a:solidFill>
                            <a:schemeClr val="tx1"/>
                          </a:solidFill>
                          <a:latin typeface="+mn-lt"/>
                        </a:rPr>
                        <a:t>100</a:t>
                      </a:r>
                      <a:endParaRPr lang="fr-FR" b="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b="0" dirty="0" smtClean="0">
                          <a:solidFill>
                            <a:schemeClr val="tx1"/>
                          </a:solidFill>
                          <a:latin typeface="+mn-lt"/>
                        </a:rPr>
                        <a:t>300</a:t>
                      </a:r>
                      <a:endParaRPr lang="fr-FR" b="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b="0" dirty="0" smtClean="0">
                          <a:solidFill>
                            <a:schemeClr val="tx1"/>
                          </a:solidFill>
                          <a:latin typeface="+mn-lt"/>
                        </a:rPr>
                        <a:t>10</a:t>
                      </a:r>
                      <a:endParaRPr lang="fr-FR" b="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b="0" dirty="0" smtClean="0">
                          <a:solidFill>
                            <a:schemeClr val="tx1"/>
                          </a:solidFill>
                          <a:latin typeface="+mn-lt"/>
                        </a:rPr>
                        <a:t>10</a:t>
                      </a:r>
                      <a:endParaRPr lang="fr-FR" b="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b="0" dirty="0" smtClean="0">
                          <a:solidFill>
                            <a:schemeClr val="tx1"/>
                          </a:solidFill>
                          <a:latin typeface="+mn-lt"/>
                        </a:rPr>
                        <a:t>10</a:t>
                      </a:r>
                      <a:endParaRPr lang="fr-FR" b="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sp>
        <p:nvSpPr>
          <p:cNvPr id="9" name="Rectangle 8"/>
          <p:cNvSpPr/>
          <p:nvPr/>
        </p:nvSpPr>
        <p:spPr>
          <a:xfrm>
            <a:off x="394696" y="3573016"/>
            <a:ext cx="2546511" cy="461665"/>
          </a:xfrm>
          <a:prstGeom prst="rect">
            <a:avLst/>
          </a:prstGeom>
          <a:solidFill>
            <a:srgbClr val="FF6600"/>
          </a:solidFill>
        </p:spPr>
        <p:style>
          <a:lnRef idx="0">
            <a:schemeClr val="accent6"/>
          </a:lnRef>
          <a:fillRef idx="3">
            <a:schemeClr val="accent6"/>
          </a:fillRef>
          <a:effectRef idx="3">
            <a:schemeClr val="accent6"/>
          </a:effectRef>
          <a:fontRef idx="minor">
            <a:schemeClr val="lt1"/>
          </a:fontRef>
        </p:style>
        <p:txBody>
          <a:bodyPr wrap="square">
            <a:spAutoFit/>
          </a:bodyPr>
          <a:lstStyle/>
          <a:p>
            <a:pPr algn="ctr"/>
            <a:r>
              <a:rPr lang="fr-FR" sz="2400" dirty="0" smtClean="0">
                <a:latin typeface="+mn-lt"/>
                <a:cs typeface="Calibri" pitchFamily="34" charset="0"/>
              </a:rPr>
              <a:t>Prélèvements</a:t>
            </a:r>
            <a:endParaRPr lang="fr-FR" dirty="0">
              <a:latin typeface="+mn-lt"/>
              <a:cs typeface="Calibri" pitchFamily="34" charset="0"/>
            </a:endParaRPr>
          </a:p>
        </p:txBody>
      </p:sp>
      <p:pic>
        <p:nvPicPr>
          <p:cNvPr id="11" name="Picture 2" descr="I:\R&amp;D\campagnes\T2_130603\photos\IMGP6529.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rot="16200000">
            <a:off x="3967547" y="4374104"/>
            <a:ext cx="1378245" cy="1270821"/>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Connecteur droit avec flèche 12"/>
          <p:cNvCxnSpPr/>
          <p:nvPr/>
        </p:nvCxnSpPr>
        <p:spPr>
          <a:xfrm flipH="1" flipV="1">
            <a:off x="2515113" y="4581128"/>
            <a:ext cx="350798" cy="18413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4" name="Picture 14" descr="https://encrypted-tbn1.gstatic.com/images?q=tbn:ANd9GcQTZldDT6iKYbsehuzTLuVgXLGy0xoQFfK0qTXZKY8LGZHL5tMXVw"/>
          <p:cNvPicPr>
            <a:picLocks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2941208" y="4725144"/>
            <a:ext cx="478664" cy="474566"/>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Connecteur droit avec flèche 14"/>
          <p:cNvCxnSpPr/>
          <p:nvPr/>
        </p:nvCxnSpPr>
        <p:spPr>
          <a:xfrm flipH="1">
            <a:off x="2515113" y="5026492"/>
            <a:ext cx="350796" cy="27471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Ellipse 15"/>
          <p:cNvSpPr/>
          <p:nvPr/>
        </p:nvSpPr>
        <p:spPr>
          <a:xfrm>
            <a:off x="4499992" y="4416379"/>
            <a:ext cx="360040" cy="360040"/>
          </a:xfrm>
          <a:prstGeom prst="ellipse">
            <a:avLst/>
          </a:prstGeom>
          <a:solidFill>
            <a:schemeClr val="bg1">
              <a:alpha val="49000"/>
            </a:schemeClr>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8" name="ZoneTexte 17"/>
          <p:cNvSpPr txBox="1"/>
          <p:nvPr/>
        </p:nvSpPr>
        <p:spPr>
          <a:xfrm>
            <a:off x="2137646" y="4190528"/>
            <a:ext cx="543739" cy="369332"/>
          </a:xfrm>
          <a:prstGeom prst="rect">
            <a:avLst/>
          </a:prstGeom>
          <a:noFill/>
        </p:spPr>
        <p:txBody>
          <a:bodyPr wrap="none" rtlCol="0">
            <a:spAutoFit/>
          </a:bodyPr>
          <a:lstStyle/>
          <a:p>
            <a:r>
              <a:rPr lang="fr-FR" b="1" dirty="0" smtClean="0">
                <a:effectLst>
                  <a:outerShdw blurRad="38100" dist="38100" dir="2700000" algn="tl">
                    <a:srgbClr val="000000">
                      <a:alpha val="43137"/>
                    </a:srgbClr>
                  </a:outerShdw>
                </a:effectLst>
              </a:rPr>
              <a:t>Sol</a:t>
            </a:r>
            <a:endParaRPr lang="fr-FR" b="1" dirty="0">
              <a:effectLst>
                <a:outerShdw blurRad="38100" dist="38100" dir="2700000" algn="tl">
                  <a:srgbClr val="000000">
                    <a:alpha val="43137"/>
                  </a:srgbClr>
                </a:outerShdw>
              </a:effectLst>
            </a:endParaRPr>
          </a:p>
        </p:txBody>
      </p:sp>
      <p:sp>
        <p:nvSpPr>
          <p:cNvPr id="20" name="Ellipse 19"/>
          <p:cNvSpPr/>
          <p:nvPr/>
        </p:nvSpPr>
        <p:spPr>
          <a:xfrm>
            <a:off x="4499992" y="5112043"/>
            <a:ext cx="360040" cy="360040"/>
          </a:xfrm>
          <a:prstGeom prst="ellipse">
            <a:avLst/>
          </a:prstGeom>
          <a:solidFill>
            <a:schemeClr val="bg1">
              <a:alpha val="49000"/>
            </a:schemeClr>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2" name="ZoneTexte 21"/>
          <p:cNvSpPr txBox="1"/>
          <p:nvPr/>
        </p:nvSpPr>
        <p:spPr>
          <a:xfrm>
            <a:off x="6588224" y="3862789"/>
            <a:ext cx="2364750" cy="646331"/>
          </a:xfrm>
          <a:prstGeom prst="rect">
            <a:avLst/>
          </a:prstGeom>
          <a:noFill/>
        </p:spPr>
        <p:txBody>
          <a:bodyPr wrap="none" rtlCol="0">
            <a:spAutoFit/>
          </a:bodyPr>
          <a:lstStyle/>
          <a:p>
            <a:pPr algn="ctr"/>
            <a:r>
              <a:rPr lang="fr-FR" b="1" dirty="0" smtClean="0">
                <a:effectLst>
                  <a:outerShdw blurRad="38100" dist="38100" dir="2700000" algn="tl">
                    <a:srgbClr val="000000">
                      <a:alpha val="43137"/>
                    </a:srgbClr>
                  </a:outerShdw>
                </a:effectLst>
              </a:rPr>
              <a:t>Parties aériennes </a:t>
            </a:r>
          </a:p>
          <a:p>
            <a:pPr algn="ctr"/>
            <a:r>
              <a:rPr lang="fr-FR" dirty="0" smtClean="0"/>
              <a:t>(tiges, feuilles, fleurs)</a:t>
            </a:r>
            <a:endParaRPr lang="fr-FR" dirty="0"/>
          </a:p>
        </p:txBody>
      </p:sp>
      <p:sp>
        <p:nvSpPr>
          <p:cNvPr id="23" name="ZoneTexte 22"/>
          <p:cNvSpPr txBox="1"/>
          <p:nvPr/>
        </p:nvSpPr>
        <p:spPr>
          <a:xfrm>
            <a:off x="5697170" y="5229200"/>
            <a:ext cx="2403222" cy="646331"/>
          </a:xfrm>
          <a:prstGeom prst="rect">
            <a:avLst/>
          </a:prstGeom>
          <a:noFill/>
        </p:spPr>
        <p:txBody>
          <a:bodyPr wrap="none" rtlCol="0">
            <a:spAutoFit/>
          </a:bodyPr>
          <a:lstStyle/>
          <a:p>
            <a:pPr algn="ctr"/>
            <a:r>
              <a:rPr lang="fr-FR" b="1" dirty="0" smtClean="0">
                <a:effectLst>
                  <a:outerShdw blurRad="38100" dist="38100" dir="2700000" algn="tl">
                    <a:srgbClr val="000000">
                      <a:alpha val="43137"/>
                    </a:srgbClr>
                  </a:outerShdw>
                </a:effectLst>
              </a:rPr>
              <a:t>Parties souterraines</a:t>
            </a:r>
          </a:p>
          <a:p>
            <a:pPr algn="ctr"/>
            <a:r>
              <a:rPr lang="fr-FR" b="1" dirty="0" smtClean="0">
                <a:effectLst>
                  <a:outerShdw blurRad="38100" dist="38100" dir="2700000" algn="tl">
                    <a:srgbClr val="000000">
                      <a:alpha val="43137"/>
                    </a:srgbClr>
                  </a:outerShdw>
                </a:effectLst>
              </a:rPr>
              <a:t> </a:t>
            </a:r>
            <a:r>
              <a:rPr lang="fr-FR" dirty="0" smtClean="0"/>
              <a:t>(racines, rhizomes)</a:t>
            </a:r>
            <a:endParaRPr lang="fr-FR" dirty="0"/>
          </a:p>
        </p:txBody>
      </p:sp>
      <p:pic>
        <p:nvPicPr>
          <p:cNvPr id="24" name="Picture 3" descr="C:\Users\mcharlotte.INFRASERVICE\Documents\R&amp;D_MaJ_131126\campagnes\T2_130603\photos\IMGP6550.JPG"/>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rot="16200000">
            <a:off x="8120495" y="5095847"/>
            <a:ext cx="748415" cy="720078"/>
          </a:xfrm>
          <a:prstGeom prst="rect">
            <a:avLst/>
          </a:prstGeom>
          <a:ln>
            <a:noFill/>
          </a:ln>
          <a:effectLst/>
          <a:extLst>
            <a:ext uri="{909E8E84-426E-40DD-AFC4-6F175D3DCCD1}">
              <a14:hiddenFill xmlns:a14="http://schemas.microsoft.com/office/drawing/2010/main">
                <a:solidFill>
                  <a:srgbClr val="FFFFFF"/>
                </a:solidFill>
              </a14:hiddenFill>
            </a:ext>
          </a:extLst>
        </p:spPr>
      </p:pic>
      <p:pic>
        <p:nvPicPr>
          <p:cNvPr id="25" name="Picture 4" descr="C:\Users\mcharlotte.INFRASERVICE\Documents\R&amp;D_MaJ_131126\campagnes\T2_130603\photos\IMGP6547.JPG"/>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6956070" y="4483630"/>
            <a:ext cx="814529" cy="673562"/>
          </a:xfrm>
          <a:prstGeom prst="rect">
            <a:avLst/>
          </a:prstGeom>
          <a:ln>
            <a:noFill/>
          </a:ln>
          <a:effectLst/>
          <a:extLst>
            <a:ext uri="{909E8E84-426E-40DD-AFC4-6F175D3DCCD1}">
              <a14:hiddenFill xmlns:a14="http://schemas.microsoft.com/office/drawing/2010/main">
                <a:solidFill>
                  <a:srgbClr val="FFFFFF"/>
                </a:solidFill>
              </a14:hiddenFill>
            </a:ext>
          </a:extLst>
        </p:spPr>
      </p:pic>
      <p:pic>
        <p:nvPicPr>
          <p:cNvPr id="26" name="Picture 2" descr="C:\Users\mcharlotte.INFRASERVICE\Documents\R&amp;D_MaJ_131126\campagnes\T2_130603\photos\IMGP6523.JPG"/>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1262189" y="4171184"/>
            <a:ext cx="915811" cy="747572"/>
          </a:xfrm>
          <a:prstGeom prst="rect">
            <a:avLst/>
          </a:prstGeom>
          <a:ln>
            <a:noFill/>
          </a:ln>
          <a:effectLst/>
          <a:extLst>
            <a:ext uri="{909E8E84-426E-40DD-AFC4-6F175D3DCCD1}">
              <a14:hiddenFill xmlns:a14="http://schemas.microsoft.com/office/drawing/2010/main">
                <a:solidFill>
                  <a:srgbClr val="FFFFFF"/>
                </a:solidFill>
              </a14:hiddenFill>
            </a:ext>
          </a:extLst>
        </p:spPr>
      </p:pic>
      <p:pic>
        <p:nvPicPr>
          <p:cNvPr id="27" name="Picture 2" descr="C:\Users\mcharlotte.INFRASERVICE\Documents\R&amp;D_MaJ_131126\campagnes\T2_130603\photos\IMGP6537.JPG"/>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395536" y="5059913"/>
            <a:ext cx="976126" cy="817359"/>
          </a:xfrm>
          <a:prstGeom prst="rect">
            <a:avLst/>
          </a:prstGeom>
          <a:ln>
            <a:noFill/>
          </a:ln>
          <a:effectLst/>
          <a:extLst>
            <a:ext uri="{909E8E84-426E-40DD-AFC4-6F175D3DCCD1}">
              <a14:hiddenFill xmlns:a14="http://schemas.microsoft.com/office/drawing/2010/main">
                <a:solidFill>
                  <a:srgbClr val="FFFFFF"/>
                </a:solidFill>
              </a14:hiddenFill>
            </a:ext>
          </a:extLst>
        </p:spPr>
      </p:pic>
      <p:cxnSp>
        <p:nvCxnSpPr>
          <p:cNvPr id="28" name="Connecteur droit avec flèche 27"/>
          <p:cNvCxnSpPr>
            <a:endCxn id="22" idx="1"/>
          </p:cNvCxnSpPr>
          <p:nvPr/>
        </p:nvCxnSpPr>
        <p:spPr>
          <a:xfrm flipV="1">
            <a:off x="6217307" y="4185955"/>
            <a:ext cx="370917" cy="23042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Connecteur droit avec flèche 28"/>
          <p:cNvCxnSpPr/>
          <p:nvPr/>
        </p:nvCxnSpPr>
        <p:spPr>
          <a:xfrm>
            <a:off x="6217307" y="4962427"/>
            <a:ext cx="227215" cy="37943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30" name="Picture 15"/>
          <p:cNvPicPr preferRelativeResize="0">
            <a:picLocks noChangeAspect="1" noChangeArrowheads="1"/>
          </p:cNvPicPr>
          <p:nvPr/>
        </p:nvPicPr>
        <p:blipFill>
          <a:blip r:embed="rId9" cstate="screen">
            <a:lum bright="16000" contrast="42000"/>
            <a:extLst>
              <a:ext uri="{28A0092B-C50C-407E-A947-70E740481C1C}">
                <a14:useLocalDpi xmlns:a14="http://schemas.microsoft.com/office/drawing/2010/main"/>
              </a:ext>
            </a:extLst>
          </a:blip>
          <a:srcRect/>
          <a:stretch>
            <a:fillRect/>
          </a:stretch>
        </p:blipFill>
        <p:spPr bwMode="auto">
          <a:xfrm>
            <a:off x="5796136" y="4278286"/>
            <a:ext cx="512469" cy="718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Freeform 2"/>
          <p:cNvSpPr>
            <a:spLocks/>
          </p:cNvSpPr>
          <p:nvPr/>
        </p:nvSpPr>
        <p:spPr bwMode="auto">
          <a:xfrm rot="15239394" flipH="1">
            <a:off x="4960089" y="3975335"/>
            <a:ext cx="545030" cy="1068305"/>
          </a:xfrm>
          <a:custGeom>
            <a:avLst/>
            <a:gdLst>
              <a:gd name="T0" fmla="*/ 602 w 1633"/>
              <a:gd name="T1" fmla="*/ 0 h 4010"/>
              <a:gd name="T2" fmla="*/ 463 w 1633"/>
              <a:gd name="T3" fmla="*/ 129 h 4010"/>
              <a:gd name="T4" fmla="*/ 323 w 1633"/>
              <a:gd name="T5" fmla="*/ 292 h 4010"/>
              <a:gd name="T6" fmla="*/ 140 w 1633"/>
              <a:gd name="T7" fmla="*/ 613 h 4010"/>
              <a:gd name="T8" fmla="*/ 86 w 1633"/>
              <a:gd name="T9" fmla="*/ 806 h 4010"/>
              <a:gd name="T10" fmla="*/ 22 w 1633"/>
              <a:gd name="T11" fmla="*/ 1032 h 4010"/>
              <a:gd name="T12" fmla="*/ 0 w 1633"/>
              <a:gd name="T13" fmla="*/ 1225 h 4010"/>
              <a:gd name="T14" fmla="*/ 0 w 1633"/>
              <a:gd name="T15" fmla="*/ 1462 h 4010"/>
              <a:gd name="T16" fmla="*/ 11 w 1633"/>
              <a:gd name="T17" fmla="*/ 1730 h 4010"/>
              <a:gd name="T18" fmla="*/ 76 w 1633"/>
              <a:gd name="T19" fmla="*/ 2149 h 4010"/>
              <a:gd name="T20" fmla="*/ 226 w 1633"/>
              <a:gd name="T21" fmla="*/ 2687 h 4010"/>
              <a:gd name="T22" fmla="*/ 387 w 1633"/>
              <a:gd name="T23" fmla="*/ 3052 h 4010"/>
              <a:gd name="T24" fmla="*/ 559 w 1633"/>
              <a:gd name="T25" fmla="*/ 3417 h 4010"/>
              <a:gd name="T26" fmla="*/ 753 w 1633"/>
              <a:gd name="T27" fmla="*/ 3717 h 4010"/>
              <a:gd name="T28" fmla="*/ 463 w 1633"/>
              <a:gd name="T29" fmla="*/ 3845 h 4010"/>
              <a:gd name="T30" fmla="*/ 1408 w 1633"/>
              <a:gd name="T31" fmla="*/ 4010 h 4010"/>
              <a:gd name="T32" fmla="*/ 1633 w 1633"/>
              <a:gd name="T33" fmla="*/ 3260 h 4010"/>
              <a:gd name="T34" fmla="*/ 1344 w 1633"/>
              <a:gd name="T35" fmla="*/ 3385 h 4010"/>
              <a:gd name="T36" fmla="*/ 1140 w 1633"/>
              <a:gd name="T37" fmla="*/ 3149 h 4010"/>
              <a:gd name="T38" fmla="*/ 882 w 1633"/>
              <a:gd name="T39" fmla="*/ 2794 h 4010"/>
              <a:gd name="T40" fmla="*/ 720 w 1633"/>
              <a:gd name="T41" fmla="*/ 2504 h 4010"/>
              <a:gd name="T42" fmla="*/ 538 w 1633"/>
              <a:gd name="T43" fmla="*/ 2117 h 4010"/>
              <a:gd name="T44" fmla="*/ 409 w 1633"/>
              <a:gd name="T45" fmla="*/ 1784 h 4010"/>
              <a:gd name="T46" fmla="*/ 323 w 1633"/>
              <a:gd name="T47" fmla="*/ 1419 h 4010"/>
              <a:gd name="T48" fmla="*/ 301 w 1633"/>
              <a:gd name="T49" fmla="*/ 1053 h 4010"/>
              <a:gd name="T50" fmla="*/ 323 w 1633"/>
              <a:gd name="T51" fmla="*/ 699 h 4010"/>
              <a:gd name="T52" fmla="*/ 377 w 1633"/>
              <a:gd name="T53" fmla="*/ 484 h 4010"/>
              <a:gd name="T54" fmla="*/ 463 w 1633"/>
              <a:gd name="T55" fmla="*/ 292 h 4010"/>
              <a:gd name="T56" fmla="*/ 602 w 1633"/>
              <a:gd name="T57" fmla="*/ 0 h 40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633" h="4010">
                <a:moveTo>
                  <a:pt x="602" y="0"/>
                </a:moveTo>
                <a:lnTo>
                  <a:pt x="463" y="129"/>
                </a:lnTo>
                <a:lnTo>
                  <a:pt x="323" y="292"/>
                </a:lnTo>
                <a:lnTo>
                  <a:pt x="140" y="613"/>
                </a:lnTo>
                <a:lnTo>
                  <a:pt x="86" y="806"/>
                </a:lnTo>
                <a:lnTo>
                  <a:pt x="22" y="1032"/>
                </a:lnTo>
                <a:lnTo>
                  <a:pt x="0" y="1225"/>
                </a:lnTo>
                <a:lnTo>
                  <a:pt x="0" y="1462"/>
                </a:lnTo>
                <a:lnTo>
                  <a:pt x="11" y="1730"/>
                </a:lnTo>
                <a:lnTo>
                  <a:pt x="76" y="2149"/>
                </a:lnTo>
                <a:lnTo>
                  <a:pt x="226" y="2687"/>
                </a:lnTo>
                <a:lnTo>
                  <a:pt x="387" y="3052"/>
                </a:lnTo>
                <a:lnTo>
                  <a:pt x="559" y="3417"/>
                </a:lnTo>
                <a:lnTo>
                  <a:pt x="753" y="3717"/>
                </a:lnTo>
                <a:lnTo>
                  <a:pt x="463" y="3845"/>
                </a:lnTo>
                <a:lnTo>
                  <a:pt x="1408" y="4010"/>
                </a:lnTo>
                <a:lnTo>
                  <a:pt x="1633" y="3260"/>
                </a:lnTo>
                <a:lnTo>
                  <a:pt x="1344" y="3385"/>
                </a:lnTo>
                <a:lnTo>
                  <a:pt x="1140" y="3149"/>
                </a:lnTo>
                <a:lnTo>
                  <a:pt x="882" y="2794"/>
                </a:lnTo>
                <a:lnTo>
                  <a:pt x="720" y="2504"/>
                </a:lnTo>
                <a:lnTo>
                  <a:pt x="538" y="2117"/>
                </a:lnTo>
                <a:lnTo>
                  <a:pt x="409" y="1784"/>
                </a:lnTo>
                <a:lnTo>
                  <a:pt x="323" y="1419"/>
                </a:lnTo>
                <a:lnTo>
                  <a:pt x="301" y="1053"/>
                </a:lnTo>
                <a:lnTo>
                  <a:pt x="323" y="699"/>
                </a:lnTo>
                <a:lnTo>
                  <a:pt x="377" y="484"/>
                </a:lnTo>
                <a:lnTo>
                  <a:pt x="463" y="292"/>
                </a:lnTo>
                <a:lnTo>
                  <a:pt x="602" y="0"/>
                </a:lnTo>
                <a:close/>
              </a:path>
            </a:pathLst>
          </a:custGeom>
          <a:solidFill>
            <a:srgbClr val="FF6600">
              <a:alpha val="70000"/>
            </a:srgbClr>
          </a:solidFill>
          <a:ln>
            <a:noFill/>
          </a:ln>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33" name="Freeform 2"/>
          <p:cNvSpPr>
            <a:spLocks/>
          </p:cNvSpPr>
          <p:nvPr/>
        </p:nvSpPr>
        <p:spPr bwMode="auto">
          <a:xfrm rot="5400000" flipH="1">
            <a:off x="3804782" y="4605998"/>
            <a:ext cx="596873" cy="1225595"/>
          </a:xfrm>
          <a:custGeom>
            <a:avLst/>
            <a:gdLst>
              <a:gd name="T0" fmla="*/ 602 w 1633"/>
              <a:gd name="T1" fmla="*/ 0 h 4010"/>
              <a:gd name="T2" fmla="*/ 463 w 1633"/>
              <a:gd name="T3" fmla="*/ 129 h 4010"/>
              <a:gd name="T4" fmla="*/ 323 w 1633"/>
              <a:gd name="T5" fmla="*/ 292 h 4010"/>
              <a:gd name="T6" fmla="*/ 140 w 1633"/>
              <a:gd name="T7" fmla="*/ 613 h 4010"/>
              <a:gd name="T8" fmla="*/ 86 w 1633"/>
              <a:gd name="T9" fmla="*/ 806 h 4010"/>
              <a:gd name="T10" fmla="*/ 22 w 1633"/>
              <a:gd name="T11" fmla="*/ 1032 h 4010"/>
              <a:gd name="T12" fmla="*/ 0 w 1633"/>
              <a:gd name="T13" fmla="*/ 1225 h 4010"/>
              <a:gd name="T14" fmla="*/ 0 w 1633"/>
              <a:gd name="T15" fmla="*/ 1462 h 4010"/>
              <a:gd name="T16" fmla="*/ 11 w 1633"/>
              <a:gd name="T17" fmla="*/ 1730 h 4010"/>
              <a:gd name="T18" fmla="*/ 76 w 1633"/>
              <a:gd name="T19" fmla="*/ 2149 h 4010"/>
              <a:gd name="T20" fmla="*/ 226 w 1633"/>
              <a:gd name="T21" fmla="*/ 2687 h 4010"/>
              <a:gd name="T22" fmla="*/ 387 w 1633"/>
              <a:gd name="T23" fmla="*/ 3052 h 4010"/>
              <a:gd name="T24" fmla="*/ 559 w 1633"/>
              <a:gd name="T25" fmla="*/ 3417 h 4010"/>
              <a:gd name="T26" fmla="*/ 753 w 1633"/>
              <a:gd name="T27" fmla="*/ 3717 h 4010"/>
              <a:gd name="T28" fmla="*/ 463 w 1633"/>
              <a:gd name="T29" fmla="*/ 3845 h 4010"/>
              <a:gd name="T30" fmla="*/ 1408 w 1633"/>
              <a:gd name="T31" fmla="*/ 4010 h 4010"/>
              <a:gd name="T32" fmla="*/ 1633 w 1633"/>
              <a:gd name="T33" fmla="*/ 3260 h 4010"/>
              <a:gd name="T34" fmla="*/ 1344 w 1633"/>
              <a:gd name="T35" fmla="*/ 3385 h 4010"/>
              <a:gd name="T36" fmla="*/ 1140 w 1633"/>
              <a:gd name="T37" fmla="*/ 3149 h 4010"/>
              <a:gd name="T38" fmla="*/ 882 w 1633"/>
              <a:gd name="T39" fmla="*/ 2794 h 4010"/>
              <a:gd name="T40" fmla="*/ 720 w 1633"/>
              <a:gd name="T41" fmla="*/ 2504 h 4010"/>
              <a:gd name="T42" fmla="*/ 538 w 1633"/>
              <a:gd name="T43" fmla="*/ 2117 h 4010"/>
              <a:gd name="T44" fmla="*/ 409 w 1633"/>
              <a:gd name="T45" fmla="*/ 1784 h 4010"/>
              <a:gd name="T46" fmla="*/ 323 w 1633"/>
              <a:gd name="T47" fmla="*/ 1419 h 4010"/>
              <a:gd name="T48" fmla="*/ 301 w 1633"/>
              <a:gd name="T49" fmla="*/ 1053 h 4010"/>
              <a:gd name="T50" fmla="*/ 323 w 1633"/>
              <a:gd name="T51" fmla="*/ 699 h 4010"/>
              <a:gd name="T52" fmla="*/ 377 w 1633"/>
              <a:gd name="T53" fmla="*/ 484 h 4010"/>
              <a:gd name="T54" fmla="*/ 463 w 1633"/>
              <a:gd name="T55" fmla="*/ 292 h 4010"/>
              <a:gd name="T56" fmla="*/ 602 w 1633"/>
              <a:gd name="T57" fmla="*/ 0 h 40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633" h="4010">
                <a:moveTo>
                  <a:pt x="602" y="0"/>
                </a:moveTo>
                <a:lnTo>
                  <a:pt x="463" y="129"/>
                </a:lnTo>
                <a:lnTo>
                  <a:pt x="323" y="292"/>
                </a:lnTo>
                <a:lnTo>
                  <a:pt x="140" y="613"/>
                </a:lnTo>
                <a:lnTo>
                  <a:pt x="86" y="806"/>
                </a:lnTo>
                <a:lnTo>
                  <a:pt x="22" y="1032"/>
                </a:lnTo>
                <a:lnTo>
                  <a:pt x="0" y="1225"/>
                </a:lnTo>
                <a:lnTo>
                  <a:pt x="0" y="1462"/>
                </a:lnTo>
                <a:lnTo>
                  <a:pt x="11" y="1730"/>
                </a:lnTo>
                <a:lnTo>
                  <a:pt x="76" y="2149"/>
                </a:lnTo>
                <a:lnTo>
                  <a:pt x="226" y="2687"/>
                </a:lnTo>
                <a:lnTo>
                  <a:pt x="387" y="3052"/>
                </a:lnTo>
                <a:lnTo>
                  <a:pt x="559" y="3417"/>
                </a:lnTo>
                <a:lnTo>
                  <a:pt x="753" y="3717"/>
                </a:lnTo>
                <a:lnTo>
                  <a:pt x="463" y="3845"/>
                </a:lnTo>
                <a:lnTo>
                  <a:pt x="1408" y="4010"/>
                </a:lnTo>
                <a:lnTo>
                  <a:pt x="1633" y="3260"/>
                </a:lnTo>
                <a:lnTo>
                  <a:pt x="1344" y="3385"/>
                </a:lnTo>
                <a:lnTo>
                  <a:pt x="1140" y="3149"/>
                </a:lnTo>
                <a:lnTo>
                  <a:pt x="882" y="2794"/>
                </a:lnTo>
                <a:lnTo>
                  <a:pt x="720" y="2504"/>
                </a:lnTo>
                <a:lnTo>
                  <a:pt x="538" y="2117"/>
                </a:lnTo>
                <a:lnTo>
                  <a:pt x="409" y="1784"/>
                </a:lnTo>
                <a:lnTo>
                  <a:pt x="323" y="1419"/>
                </a:lnTo>
                <a:lnTo>
                  <a:pt x="301" y="1053"/>
                </a:lnTo>
                <a:lnTo>
                  <a:pt x="323" y="699"/>
                </a:lnTo>
                <a:lnTo>
                  <a:pt x="377" y="484"/>
                </a:lnTo>
                <a:lnTo>
                  <a:pt x="463" y="292"/>
                </a:lnTo>
                <a:lnTo>
                  <a:pt x="602" y="0"/>
                </a:lnTo>
                <a:close/>
              </a:path>
            </a:pathLst>
          </a:custGeom>
          <a:solidFill>
            <a:srgbClr val="FF6600">
              <a:alpha val="70000"/>
            </a:srgbClr>
          </a:solidFill>
          <a:ln>
            <a:noFill/>
          </a:ln>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9" name="ZoneTexte 18"/>
          <p:cNvSpPr txBox="1"/>
          <p:nvPr/>
        </p:nvSpPr>
        <p:spPr>
          <a:xfrm>
            <a:off x="1331640" y="5301208"/>
            <a:ext cx="3429144" cy="646331"/>
          </a:xfrm>
          <a:prstGeom prst="rect">
            <a:avLst/>
          </a:prstGeom>
          <a:noFill/>
        </p:spPr>
        <p:txBody>
          <a:bodyPr wrap="none" rtlCol="0">
            <a:spAutoFit/>
          </a:bodyPr>
          <a:lstStyle/>
          <a:p>
            <a:r>
              <a:rPr lang="fr-FR" b="1" dirty="0" smtClean="0">
                <a:effectLst>
                  <a:outerShdw blurRad="38100" dist="38100" dir="2700000" algn="tl">
                    <a:srgbClr val="000000">
                      <a:alpha val="43137"/>
                    </a:srgbClr>
                  </a:outerShdw>
                </a:effectLst>
              </a:rPr>
              <a:t>Rhizosphere</a:t>
            </a:r>
          </a:p>
          <a:p>
            <a:r>
              <a:rPr lang="fr-FR" dirty="0" smtClean="0"/>
              <a:t>(sol sous influence de la racine)</a:t>
            </a:r>
            <a:endParaRPr lang="fr-FR" dirty="0"/>
          </a:p>
        </p:txBody>
      </p:sp>
      <p:sp>
        <p:nvSpPr>
          <p:cNvPr id="3" name="Rectangle 2"/>
          <p:cNvSpPr/>
          <p:nvPr/>
        </p:nvSpPr>
        <p:spPr>
          <a:xfrm>
            <a:off x="390406" y="1052736"/>
            <a:ext cx="2560906" cy="461665"/>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algn="ctr"/>
            <a:r>
              <a:rPr lang="fr-FR" sz="2400" dirty="0" smtClean="0">
                <a:latin typeface="+mn-lt"/>
                <a:cs typeface="Calibri" pitchFamily="34" charset="0"/>
              </a:rPr>
              <a:t>Contamination</a:t>
            </a:r>
            <a:endParaRPr lang="fr-FR" dirty="0">
              <a:latin typeface="+mn-lt"/>
              <a:cs typeface="Calibri" pitchFamily="34" charset="0"/>
            </a:endParaRPr>
          </a:p>
        </p:txBody>
      </p:sp>
      <p:sp>
        <p:nvSpPr>
          <p:cNvPr id="45" name="ZoneTexte 44"/>
          <p:cNvSpPr txBox="1"/>
          <p:nvPr/>
        </p:nvSpPr>
        <p:spPr>
          <a:xfrm>
            <a:off x="2951312" y="3615591"/>
            <a:ext cx="3645998" cy="400110"/>
          </a:xfrm>
          <a:prstGeom prst="rect">
            <a:avLst/>
          </a:prstGeom>
          <a:solidFill>
            <a:schemeClr val="bg1"/>
          </a:solidFill>
          <a:ln w="25400">
            <a:solidFill>
              <a:srgbClr val="FF6600"/>
            </a:solidFill>
          </a:ln>
        </p:spPr>
        <p:txBody>
          <a:bodyPr wrap="none" rtlCol="0">
            <a:spAutoFit/>
          </a:bodyPr>
          <a:lstStyle/>
          <a:p>
            <a:r>
              <a:rPr lang="fr-FR" sz="2000" dirty="0" smtClean="0">
                <a:solidFill>
                  <a:prstClr val="black"/>
                </a:solidFill>
              </a:rPr>
              <a:t>Tous les 6 mois pendant 2 ans</a:t>
            </a:r>
          </a:p>
        </p:txBody>
      </p:sp>
    </p:spTree>
    <p:extLst>
      <p:ext uri="{BB962C8B-B14F-4D97-AF65-F5344CB8AC3E}">
        <p14:creationId xmlns:p14="http://schemas.microsoft.com/office/powerpoint/2010/main" val="37386032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23528" y="980728"/>
            <a:ext cx="3906589" cy="49370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ZoneTexte 1"/>
          <p:cNvSpPr txBox="1"/>
          <p:nvPr/>
        </p:nvSpPr>
        <p:spPr>
          <a:xfrm>
            <a:off x="179512" y="188640"/>
            <a:ext cx="8856984" cy="523220"/>
          </a:xfrm>
          <a:prstGeom prst="rect">
            <a:avLst/>
          </a:prstGeom>
          <a:noFill/>
        </p:spPr>
        <p:txBody>
          <a:bodyPr wrap="square" rtlCol="0">
            <a:spAutoFit/>
          </a:bodyPr>
          <a:lstStyle/>
          <a:p>
            <a:pPr algn="ctr"/>
            <a:r>
              <a:rPr lang="fr-FR" sz="2800" b="1" dirty="0" smtClean="0">
                <a:latin typeface="+mn-lt"/>
                <a:cs typeface="Calibri" pitchFamily="34" charset="0"/>
              </a:rPr>
              <a:t>ROLE DES PLANTES ou PHYTOREMEDIATION</a:t>
            </a:r>
            <a:endParaRPr lang="fr-FR" sz="2800" b="1" dirty="0">
              <a:latin typeface="+mn-lt"/>
              <a:cs typeface="Calibri" pitchFamily="34" charset="0"/>
            </a:endParaRPr>
          </a:p>
        </p:txBody>
      </p:sp>
      <p:sp>
        <p:nvSpPr>
          <p:cNvPr id="128" name="ZoneTexte 127"/>
          <p:cNvSpPr txBox="1"/>
          <p:nvPr/>
        </p:nvSpPr>
        <p:spPr>
          <a:xfrm>
            <a:off x="107504" y="2195572"/>
            <a:ext cx="2146742" cy="369332"/>
          </a:xfrm>
          <a:prstGeom prst="rect">
            <a:avLst/>
          </a:prstGeom>
          <a:noFill/>
        </p:spPr>
        <p:txBody>
          <a:bodyPr wrap="none" rtlCol="0">
            <a:spAutoFit/>
          </a:bodyPr>
          <a:lstStyle/>
          <a:p>
            <a:pPr fontAlgn="auto">
              <a:spcBef>
                <a:spcPts val="0"/>
              </a:spcBef>
              <a:spcAft>
                <a:spcPts val="0"/>
              </a:spcAft>
            </a:pPr>
            <a:r>
              <a:rPr lang="fr-FR" b="1" i="1" dirty="0" err="1">
                <a:solidFill>
                  <a:prstClr val="black"/>
                </a:solidFill>
                <a:latin typeface="+mn-lt"/>
                <a:cs typeface="+mn-cs"/>
              </a:rPr>
              <a:t>P</a:t>
            </a:r>
            <a:r>
              <a:rPr lang="fr-FR" b="1" i="1" dirty="0" err="1" smtClean="0">
                <a:solidFill>
                  <a:prstClr val="black"/>
                </a:solidFill>
                <a:latin typeface="+mn-lt"/>
                <a:cs typeface="+mn-cs"/>
              </a:rPr>
              <a:t>hytodégradation</a:t>
            </a:r>
            <a:endParaRPr lang="fr-FR" b="1" i="1" dirty="0">
              <a:solidFill>
                <a:prstClr val="black"/>
              </a:solidFill>
              <a:latin typeface="+mn-lt"/>
              <a:cs typeface="+mn-cs"/>
            </a:endParaRPr>
          </a:p>
        </p:txBody>
      </p:sp>
      <p:sp>
        <p:nvSpPr>
          <p:cNvPr id="129" name="ZoneTexte 128"/>
          <p:cNvSpPr txBox="1"/>
          <p:nvPr/>
        </p:nvSpPr>
        <p:spPr>
          <a:xfrm>
            <a:off x="-36512" y="5147900"/>
            <a:ext cx="2133918" cy="369332"/>
          </a:xfrm>
          <a:prstGeom prst="rect">
            <a:avLst/>
          </a:prstGeom>
          <a:noFill/>
        </p:spPr>
        <p:txBody>
          <a:bodyPr wrap="none" rtlCol="0">
            <a:spAutoFit/>
          </a:bodyPr>
          <a:lstStyle/>
          <a:p>
            <a:pPr fontAlgn="auto">
              <a:spcBef>
                <a:spcPts val="0"/>
              </a:spcBef>
              <a:spcAft>
                <a:spcPts val="0"/>
              </a:spcAft>
            </a:pPr>
            <a:r>
              <a:rPr lang="fr-FR" b="1" i="1" dirty="0" err="1" smtClean="0">
                <a:solidFill>
                  <a:prstClr val="black"/>
                </a:solidFill>
                <a:latin typeface="+mn-lt"/>
                <a:cs typeface="+mn-cs"/>
              </a:rPr>
              <a:t>Rhizodégradation</a:t>
            </a:r>
            <a:endParaRPr lang="fr-FR" b="1" i="1" dirty="0">
              <a:solidFill>
                <a:prstClr val="black"/>
              </a:solidFill>
              <a:latin typeface="+mn-lt"/>
              <a:cs typeface="+mn-cs"/>
            </a:endParaRPr>
          </a:p>
        </p:txBody>
      </p:sp>
      <p:sp>
        <p:nvSpPr>
          <p:cNvPr id="130" name="ZoneTexte 129"/>
          <p:cNvSpPr txBox="1"/>
          <p:nvPr/>
        </p:nvSpPr>
        <p:spPr>
          <a:xfrm>
            <a:off x="3002708" y="5013176"/>
            <a:ext cx="2172390" cy="369332"/>
          </a:xfrm>
          <a:prstGeom prst="rect">
            <a:avLst/>
          </a:prstGeom>
          <a:noFill/>
        </p:spPr>
        <p:txBody>
          <a:bodyPr wrap="none" rtlCol="0">
            <a:spAutoFit/>
          </a:bodyPr>
          <a:lstStyle/>
          <a:p>
            <a:pPr fontAlgn="auto">
              <a:spcBef>
                <a:spcPts val="0"/>
              </a:spcBef>
              <a:spcAft>
                <a:spcPts val="0"/>
              </a:spcAft>
            </a:pPr>
            <a:r>
              <a:rPr lang="fr-FR" b="1" i="1" dirty="0" err="1" smtClean="0">
                <a:latin typeface="+mn-lt"/>
                <a:cs typeface="+mn-cs"/>
              </a:rPr>
              <a:t>Phytostabilisation</a:t>
            </a:r>
            <a:endParaRPr lang="fr-FR" b="1" i="1" dirty="0">
              <a:latin typeface="+mn-lt"/>
              <a:cs typeface="+mn-cs"/>
            </a:endParaRPr>
          </a:p>
        </p:txBody>
      </p:sp>
      <p:sp>
        <p:nvSpPr>
          <p:cNvPr id="131" name="ZoneTexte 130"/>
          <p:cNvSpPr txBox="1"/>
          <p:nvPr/>
        </p:nvSpPr>
        <p:spPr>
          <a:xfrm>
            <a:off x="-36512" y="3419708"/>
            <a:ext cx="2236510" cy="369332"/>
          </a:xfrm>
          <a:prstGeom prst="rect">
            <a:avLst/>
          </a:prstGeom>
          <a:noFill/>
        </p:spPr>
        <p:txBody>
          <a:bodyPr wrap="none" rtlCol="0">
            <a:spAutoFit/>
          </a:bodyPr>
          <a:lstStyle/>
          <a:p>
            <a:pPr fontAlgn="auto">
              <a:spcBef>
                <a:spcPts val="0"/>
              </a:spcBef>
              <a:spcAft>
                <a:spcPts val="0"/>
              </a:spcAft>
            </a:pPr>
            <a:r>
              <a:rPr lang="fr-FR" b="1" i="1" dirty="0" err="1" smtClean="0">
                <a:solidFill>
                  <a:prstClr val="black"/>
                </a:solidFill>
                <a:latin typeface="+mn-lt"/>
                <a:cs typeface="+mn-cs"/>
              </a:rPr>
              <a:t>Phytovolatilisation</a:t>
            </a:r>
            <a:endParaRPr lang="fr-FR" b="1" i="1" dirty="0">
              <a:solidFill>
                <a:prstClr val="black"/>
              </a:solidFill>
              <a:latin typeface="+mn-lt"/>
              <a:cs typeface="+mn-cs"/>
            </a:endParaRPr>
          </a:p>
        </p:txBody>
      </p:sp>
      <p:sp>
        <p:nvSpPr>
          <p:cNvPr id="163" name="ZoneTexte 162"/>
          <p:cNvSpPr txBox="1"/>
          <p:nvPr/>
        </p:nvSpPr>
        <p:spPr>
          <a:xfrm>
            <a:off x="2483768" y="3347700"/>
            <a:ext cx="1928733" cy="369332"/>
          </a:xfrm>
          <a:prstGeom prst="rect">
            <a:avLst/>
          </a:prstGeom>
          <a:noFill/>
        </p:spPr>
        <p:txBody>
          <a:bodyPr wrap="none" rtlCol="0">
            <a:spAutoFit/>
          </a:bodyPr>
          <a:lstStyle/>
          <a:p>
            <a:pPr fontAlgn="auto">
              <a:spcBef>
                <a:spcPts val="0"/>
              </a:spcBef>
              <a:spcAft>
                <a:spcPts val="0"/>
              </a:spcAft>
            </a:pPr>
            <a:r>
              <a:rPr lang="fr-FR" b="1" i="1" dirty="0" err="1" smtClean="0">
                <a:latin typeface="+mn-lt"/>
                <a:cs typeface="+mn-cs"/>
              </a:rPr>
              <a:t>Phytoextraction</a:t>
            </a:r>
            <a:endParaRPr lang="fr-FR" b="1" i="1" dirty="0">
              <a:latin typeface="+mn-lt"/>
              <a:cs typeface="+mn-cs"/>
            </a:endParaRPr>
          </a:p>
        </p:txBody>
      </p:sp>
      <p:sp>
        <p:nvSpPr>
          <p:cNvPr id="180" name="Ellipse 179"/>
          <p:cNvSpPr/>
          <p:nvPr/>
        </p:nvSpPr>
        <p:spPr>
          <a:xfrm>
            <a:off x="179512" y="1124744"/>
            <a:ext cx="144016" cy="14401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2" name="ZoneTexte 181"/>
          <p:cNvSpPr txBox="1"/>
          <p:nvPr/>
        </p:nvSpPr>
        <p:spPr>
          <a:xfrm>
            <a:off x="323528" y="1043444"/>
            <a:ext cx="1018227" cy="369332"/>
          </a:xfrm>
          <a:prstGeom prst="rect">
            <a:avLst/>
          </a:prstGeom>
          <a:noFill/>
        </p:spPr>
        <p:txBody>
          <a:bodyPr wrap="none" rtlCol="0">
            <a:spAutoFit/>
          </a:bodyPr>
          <a:lstStyle/>
          <a:p>
            <a:pPr fontAlgn="auto">
              <a:spcBef>
                <a:spcPts val="0"/>
              </a:spcBef>
              <a:spcAft>
                <a:spcPts val="0"/>
              </a:spcAft>
            </a:pPr>
            <a:r>
              <a:rPr lang="fr-FR" i="1" dirty="0" smtClean="0">
                <a:solidFill>
                  <a:srgbClr val="FF0000"/>
                </a:solidFill>
                <a:latin typeface="+mn-lt"/>
                <a:cs typeface="+mn-cs"/>
              </a:rPr>
              <a:t>Polluant</a:t>
            </a:r>
            <a:endParaRPr lang="fr-FR" i="1" dirty="0">
              <a:solidFill>
                <a:srgbClr val="FF0000"/>
              </a:solidFill>
              <a:latin typeface="+mn-lt"/>
              <a:cs typeface="+mn-cs"/>
            </a:endParaRPr>
          </a:p>
        </p:txBody>
      </p:sp>
      <p:grpSp>
        <p:nvGrpSpPr>
          <p:cNvPr id="34" name="Groupe 33"/>
          <p:cNvGrpSpPr/>
          <p:nvPr/>
        </p:nvGrpSpPr>
        <p:grpSpPr>
          <a:xfrm>
            <a:off x="4922486" y="1084094"/>
            <a:ext cx="3969994" cy="2344906"/>
            <a:chOff x="4922486" y="1052736"/>
            <a:chExt cx="3969994" cy="2344906"/>
          </a:xfrm>
        </p:grpSpPr>
        <p:grpSp>
          <p:nvGrpSpPr>
            <p:cNvPr id="35" name="Groupe 34"/>
            <p:cNvGrpSpPr/>
            <p:nvPr/>
          </p:nvGrpSpPr>
          <p:grpSpPr>
            <a:xfrm>
              <a:off x="4922486" y="1052736"/>
              <a:ext cx="3969994" cy="2344906"/>
              <a:chOff x="4600211" y="1672714"/>
              <a:chExt cx="3969994" cy="1396245"/>
            </a:xfrm>
          </p:grpSpPr>
          <p:sp>
            <p:nvSpPr>
              <p:cNvPr id="38" name="Rectangle à coins arrondis 37"/>
              <p:cNvSpPr/>
              <p:nvPr/>
            </p:nvSpPr>
            <p:spPr>
              <a:xfrm>
                <a:off x="4600211" y="1672714"/>
                <a:ext cx="3930350" cy="1396245"/>
              </a:xfrm>
              <a:prstGeom prst="roundRect">
                <a:avLst/>
              </a:prstGeom>
              <a:solidFill>
                <a:srgbClr val="C2E49C">
                  <a:alpha val="78000"/>
                </a:srgb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ZoneTexte 38"/>
              <p:cNvSpPr txBox="1"/>
              <p:nvPr/>
            </p:nvSpPr>
            <p:spPr>
              <a:xfrm>
                <a:off x="4639855" y="1726719"/>
                <a:ext cx="3930350" cy="1323439"/>
              </a:xfrm>
              <a:prstGeom prst="rect">
                <a:avLst/>
              </a:prstGeom>
              <a:noFill/>
            </p:spPr>
            <p:txBody>
              <a:bodyPr wrap="square" rtlCol="0">
                <a:spAutoFit/>
              </a:bodyPr>
              <a:lstStyle/>
              <a:p>
                <a:pPr algn="ctr"/>
                <a:r>
                  <a:rPr lang="fr-FR" sz="2000" dirty="0" smtClean="0"/>
                  <a:t>Utilisation des </a:t>
                </a:r>
                <a:r>
                  <a:rPr lang="fr-FR" sz="2000" dirty="0"/>
                  <a:t>plantes et des microorganismes du sol </a:t>
                </a:r>
                <a:r>
                  <a:rPr lang="fr-FR" sz="2000" dirty="0" smtClean="0"/>
                  <a:t>pour </a:t>
                </a:r>
                <a:r>
                  <a:rPr lang="fr-FR" sz="2000" dirty="0"/>
                  <a:t>séquestrer, extraire et/ou dégrader des </a:t>
                </a:r>
                <a:r>
                  <a:rPr lang="fr-FR" sz="2000" dirty="0" smtClean="0"/>
                  <a:t>polluants</a:t>
                </a:r>
                <a:endParaRPr lang="fr-FR" sz="2000" i="1" dirty="0">
                  <a:solidFill>
                    <a:prstClr val="black"/>
                  </a:solidFill>
                </a:endParaRPr>
              </a:p>
            </p:txBody>
          </p:sp>
        </p:grpSp>
        <p:sp>
          <p:nvSpPr>
            <p:cNvPr id="36" name="Rectangle 35"/>
            <p:cNvSpPr/>
            <p:nvPr/>
          </p:nvSpPr>
          <p:spPr>
            <a:xfrm>
              <a:off x="5281893" y="2884294"/>
              <a:ext cx="3168352" cy="369332"/>
            </a:xfrm>
            <a:prstGeom prst="rect">
              <a:avLst/>
            </a:prstGeom>
          </p:spPr>
          <p:txBody>
            <a:bodyPr wrap="square">
              <a:spAutoFit/>
            </a:bodyPr>
            <a:lstStyle/>
            <a:p>
              <a:r>
                <a:rPr lang="fr-FR" b="1" i="1" dirty="0" smtClean="0"/>
                <a:t>Un </a:t>
              </a:r>
              <a:r>
                <a:rPr lang="fr-FR" b="1" i="1" dirty="0"/>
                <a:t>ensemble de </a:t>
              </a:r>
              <a:r>
                <a:rPr lang="fr-FR" b="1" i="1" dirty="0" smtClean="0"/>
                <a:t>processus</a:t>
              </a:r>
              <a:endParaRPr lang="fr-FR" b="1" i="1" dirty="0">
                <a:solidFill>
                  <a:prstClr val="black"/>
                </a:solidFill>
              </a:endParaRPr>
            </a:p>
          </p:txBody>
        </p:sp>
        <p:cxnSp>
          <p:nvCxnSpPr>
            <p:cNvPr id="37" name="Connecteur droit avec flèche 36"/>
            <p:cNvCxnSpPr/>
            <p:nvPr/>
          </p:nvCxnSpPr>
          <p:spPr>
            <a:xfrm>
              <a:off x="6866069" y="2492896"/>
              <a:ext cx="0" cy="391398"/>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851813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p:cNvSpPr txBox="1"/>
          <p:nvPr/>
        </p:nvSpPr>
        <p:spPr>
          <a:xfrm>
            <a:off x="2568060" y="1065510"/>
            <a:ext cx="3012052" cy="92333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dirty="0" smtClean="0"/>
              <a:t>Absence de mesure et quantification des polluants dans les EP de voirie</a:t>
            </a:r>
            <a:endParaRPr lang="fr-FR" dirty="0"/>
          </a:p>
        </p:txBody>
      </p:sp>
      <p:sp>
        <p:nvSpPr>
          <p:cNvPr id="2" name="ZoneTexte 1"/>
          <p:cNvSpPr txBox="1"/>
          <p:nvPr/>
        </p:nvSpPr>
        <p:spPr>
          <a:xfrm>
            <a:off x="179512" y="188640"/>
            <a:ext cx="8856984" cy="523220"/>
          </a:xfrm>
          <a:prstGeom prst="rect">
            <a:avLst/>
          </a:prstGeom>
          <a:noFill/>
        </p:spPr>
        <p:txBody>
          <a:bodyPr wrap="square" rtlCol="0">
            <a:spAutoFit/>
          </a:bodyPr>
          <a:lstStyle/>
          <a:p>
            <a:pPr algn="ctr"/>
            <a:r>
              <a:rPr lang="fr-FR" sz="2800" b="1" dirty="0" smtClean="0">
                <a:latin typeface="+mn-lt"/>
                <a:cs typeface="Calibri" pitchFamily="34" charset="0"/>
              </a:rPr>
              <a:t>CONTEXTE et OBJECTIFS</a:t>
            </a:r>
            <a:endParaRPr lang="fr-FR" sz="2800" b="1" dirty="0">
              <a:latin typeface="+mn-lt"/>
              <a:cs typeface="Calibri" pitchFamily="34" charset="0"/>
            </a:endParaRPr>
          </a:p>
        </p:txBody>
      </p:sp>
      <p:sp>
        <p:nvSpPr>
          <p:cNvPr id="4" name="Rectangle avec flèche vers la droite 3"/>
          <p:cNvSpPr/>
          <p:nvPr/>
        </p:nvSpPr>
        <p:spPr>
          <a:xfrm>
            <a:off x="323528" y="1074440"/>
            <a:ext cx="2160240" cy="914400"/>
          </a:xfrm>
          <a:prstGeom prst="rightArrowCallout">
            <a:avLst>
              <a:gd name="adj1" fmla="val 25000"/>
              <a:gd name="adj2" fmla="val 25000"/>
              <a:gd name="adj3" fmla="val 25000"/>
              <a:gd name="adj4" fmla="val 82898"/>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fr-FR" dirty="0" smtClean="0">
                <a:solidFill>
                  <a:schemeClr val="tx1"/>
                </a:solidFill>
              </a:rPr>
              <a:t>Problématique</a:t>
            </a:r>
            <a:endParaRPr lang="fr-FR" dirty="0">
              <a:solidFill>
                <a:schemeClr val="tx1"/>
              </a:solidFill>
            </a:endParaRPr>
          </a:p>
        </p:txBody>
      </p:sp>
      <p:sp>
        <p:nvSpPr>
          <p:cNvPr id="5" name="Rectangle avec flèche vers la droite 4"/>
          <p:cNvSpPr/>
          <p:nvPr/>
        </p:nvSpPr>
        <p:spPr>
          <a:xfrm>
            <a:off x="323528" y="2396495"/>
            <a:ext cx="2160240" cy="914400"/>
          </a:xfrm>
          <a:prstGeom prst="rightArrowCallout">
            <a:avLst>
              <a:gd name="adj1" fmla="val 25000"/>
              <a:gd name="adj2" fmla="val 25000"/>
              <a:gd name="adj3" fmla="val 25000"/>
              <a:gd name="adj4" fmla="val 82898"/>
            </a:avLst>
          </a:prstGeom>
          <a:solidFill>
            <a:srgbClr val="FF6600"/>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fr-FR" dirty="0" smtClean="0">
                <a:solidFill>
                  <a:schemeClr val="tx1"/>
                </a:solidFill>
              </a:rPr>
              <a:t>Objectifs</a:t>
            </a:r>
            <a:endParaRPr lang="fr-FR" dirty="0">
              <a:solidFill>
                <a:schemeClr val="tx1"/>
              </a:solidFill>
            </a:endParaRPr>
          </a:p>
        </p:txBody>
      </p:sp>
      <p:sp>
        <p:nvSpPr>
          <p:cNvPr id="6" name="Rectangle avec flèche vers la droite 5"/>
          <p:cNvSpPr/>
          <p:nvPr/>
        </p:nvSpPr>
        <p:spPr>
          <a:xfrm>
            <a:off x="323528" y="4869161"/>
            <a:ext cx="2160240" cy="914400"/>
          </a:xfrm>
          <a:prstGeom prst="rightArrowCallout">
            <a:avLst>
              <a:gd name="adj1" fmla="val 25000"/>
              <a:gd name="adj2" fmla="val 25000"/>
              <a:gd name="adj3" fmla="val 25000"/>
              <a:gd name="adj4" fmla="val 82898"/>
            </a:avLst>
          </a:prstGeom>
          <a:solidFill>
            <a:srgbClr val="92D050"/>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fr-FR" dirty="0" smtClean="0">
                <a:solidFill>
                  <a:schemeClr val="tx1"/>
                </a:solidFill>
              </a:rPr>
              <a:t>Moyens et mise en œuvre</a:t>
            </a:r>
            <a:endParaRPr lang="fr-FR" dirty="0">
              <a:solidFill>
                <a:schemeClr val="tx1"/>
              </a:solidFill>
            </a:endParaRPr>
          </a:p>
        </p:txBody>
      </p:sp>
      <p:sp>
        <p:nvSpPr>
          <p:cNvPr id="7" name="ZoneTexte 6"/>
          <p:cNvSpPr txBox="1"/>
          <p:nvPr/>
        </p:nvSpPr>
        <p:spPr>
          <a:xfrm>
            <a:off x="6372200" y="1065510"/>
            <a:ext cx="2529690" cy="92333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dirty="0" smtClean="0"/>
              <a:t>Réponse théorique sur la pollution chronique des eaux pluviales</a:t>
            </a:r>
            <a:endParaRPr lang="fr-FR" dirty="0"/>
          </a:p>
        </p:txBody>
      </p:sp>
      <p:sp>
        <p:nvSpPr>
          <p:cNvPr id="9" name="Rectangle avec flèche vers la droite 8"/>
          <p:cNvSpPr/>
          <p:nvPr/>
        </p:nvSpPr>
        <p:spPr>
          <a:xfrm>
            <a:off x="5652120" y="1074440"/>
            <a:ext cx="648072" cy="914400"/>
          </a:xfrm>
          <a:prstGeom prst="rightArrowCallout">
            <a:avLst>
              <a:gd name="adj1" fmla="val 25000"/>
              <a:gd name="adj2" fmla="val 25000"/>
              <a:gd name="adj3" fmla="val 25000"/>
              <a:gd name="adj4" fmla="val 0"/>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fr-FR" dirty="0">
              <a:solidFill>
                <a:schemeClr val="tx1"/>
              </a:solidFill>
            </a:endParaRPr>
          </a:p>
        </p:txBody>
      </p:sp>
      <p:sp>
        <p:nvSpPr>
          <p:cNvPr id="10" name="ZoneTexte 9"/>
          <p:cNvSpPr txBox="1"/>
          <p:nvPr/>
        </p:nvSpPr>
        <p:spPr>
          <a:xfrm>
            <a:off x="2555776" y="2108463"/>
            <a:ext cx="6346114" cy="2400657"/>
          </a:xfrm>
          <a:prstGeom prst="rect">
            <a:avLst/>
          </a:prstGeom>
          <a:ln>
            <a:solidFill>
              <a:srgbClr val="FF66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fr-FR" sz="2000" dirty="0" smtClean="0">
                <a:solidFill>
                  <a:srgbClr val="FF6600"/>
                </a:solidFill>
              </a:rPr>
              <a:t>❶ </a:t>
            </a:r>
            <a:r>
              <a:rPr lang="fr-FR" sz="2000" dirty="0" smtClean="0">
                <a:solidFill>
                  <a:schemeClr val="tx1"/>
                </a:solidFill>
              </a:rPr>
              <a:t>Mieux comprendre les intrants dans les noues </a:t>
            </a:r>
          </a:p>
          <a:p>
            <a:endParaRPr lang="fr-FR" sz="1000" dirty="0" smtClean="0">
              <a:solidFill>
                <a:srgbClr val="FF6600"/>
              </a:solidFill>
            </a:endParaRPr>
          </a:p>
          <a:p>
            <a:r>
              <a:rPr lang="fr-FR" sz="2000" dirty="0" smtClean="0">
                <a:solidFill>
                  <a:schemeClr val="bg1"/>
                </a:solidFill>
              </a:rPr>
              <a:t>❷ </a:t>
            </a:r>
            <a:r>
              <a:rPr lang="fr-FR" sz="2000" dirty="0" smtClean="0">
                <a:solidFill>
                  <a:schemeClr val="tx1"/>
                </a:solidFill>
              </a:rPr>
              <a:t>Est-il plus intéressant de planter des macrophytes plutôt que du gazon ?</a:t>
            </a:r>
          </a:p>
          <a:p>
            <a:endParaRPr lang="fr-FR" sz="1000" dirty="0" smtClean="0">
              <a:solidFill>
                <a:srgbClr val="FF6600"/>
              </a:solidFill>
            </a:endParaRPr>
          </a:p>
          <a:p>
            <a:r>
              <a:rPr lang="fr-FR" sz="2000" dirty="0" smtClean="0">
                <a:solidFill>
                  <a:srgbClr val="FF6600"/>
                </a:solidFill>
              </a:rPr>
              <a:t>❸ </a:t>
            </a:r>
            <a:r>
              <a:rPr lang="fr-FR" sz="2000" dirty="0" smtClean="0">
                <a:solidFill>
                  <a:schemeClr val="tx1"/>
                </a:solidFill>
              </a:rPr>
              <a:t>Mieux comprendre les processus de dépollution</a:t>
            </a:r>
          </a:p>
          <a:p>
            <a:endParaRPr lang="fr-FR" sz="1000" dirty="0" smtClean="0">
              <a:solidFill>
                <a:schemeClr val="tx1"/>
              </a:solidFill>
            </a:endParaRPr>
          </a:p>
          <a:p>
            <a:r>
              <a:rPr lang="fr-FR" sz="2000" dirty="0" smtClean="0">
                <a:solidFill>
                  <a:srgbClr val="FF6600"/>
                </a:solidFill>
                <a:latin typeface="Calibri"/>
              </a:rPr>
              <a:t>❹  </a:t>
            </a:r>
            <a:r>
              <a:rPr lang="fr-FR" sz="2000" dirty="0" smtClean="0">
                <a:solidFill>
                  <a:schemeClr val="tx1"/>
                </a:solidFill>
              </a:rPr>
              <a:t>Améliorer la conception des ouvrages pour augmenter les performances de traitement des EP</a:t>
            </a:r>
            <a:endParaRPr lang="fr-FR" sz="2000" dirty="0">
              <a:solidFill>
                <a:schemeClr val="tx1"/>
              </a:solidFill>
            </a:endParaRPr>
          </a:p>
        </p:txBody>
      </p:sp>
      <p:sp>
        <p:nvSpPr>
          <p:cNvPr id="11" name="ZoneTexte 10"/>
          <p:cNvSpPr txBox="1"/>
          <p:nvPr/>
        </p:nvSpPr>
        <p:spPr>
          <a:xfrm>
            <a:off x="2555776" y="2612519"/>
            <a:ext cx="432048" cy="369332"/>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fr-FR" dirty="0" smtClean="0">
                <a:solidFill>
                  <a:srgbClr val="FF6600"/>
                </a:solidFill>
                <a:latin typeface="Calibri"/>
              </a:rPr>
              <a:t>❷</a:t>
            </a:r>
            <a:endParaRPr lang="fr-FR" dirty="0">
              <a:solidFill>
                <a:srgbClr val="FF6600"/>
              </a:solidFill>
            </a:endParaRPr>
          </a:p>
        </p:txBody>
      </p:sp>
      <p:sp>
        <p:nvSpPr>
          <p:cNvPr id="12" name="ZoneTexte 11"/>
          <p:cNvSpPr txBox="1"/>
          <p:nvPr/>
        </p:nvSpPr>
        <p:spPr>
          <a:xfrm>
            <a:off x="2570651" y="4653137"/>
            <a:ext cx="1503435" cy="1354217"/>
          </a:xfrm>
          <a:prstGeom prst="rect">
            <a:avLst/>
          </a:prstGeom>
          <a:ln>
            <a:solidFill>
              <a:srgbClr val="92D05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2000" dirty="0" smtClean="0"/>
              <a:t>Projet R&amp;D de 3 ans</a:t>
            </a:r>
          </a:p>
          <a:p>
            <a:pPr algn="ctr"/>
            <a:endParaRPr lang="fr-FR" sz="1400" dirty="0" smtClean="0"/>
          </a:p>
          <a:p>
            <a:pPr algn="ctr"/>
            <a:endParaRPr lang="fr-FR" sz="2800" dirty="0"/>
          </a:p>
        </p:txBody>
      </p:sp>
      <p:sp>
        <p:nvSpPr>
          <p:cNvPr id="14" name="ZoneTexte 13"/>
          <p:cNvSpPr txBox="1"/>
          <p:nvPr/>
        </p:nvSpPr>
        <p:spPr>
          <a:xfrm>
            <a:off x="4391968" y="4653137"/>
            <a:ext cx="2196240" cy="1361911"/>
          </a:xfrm>
          <a:prstGeom prst="rect">
            <a:avLst/>
          </a:prstGeom>
          <a:ln>
            <a:solidFill>
              <a:srgbClr val="92D05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endParaRPr lang="fr-FR" sz="1100" dirty="0" smtClean="0"/>
          </a:p>
          <a:p>
            <a:pPr algn="ctr"/>
            <a:r>
              <a:rPr lang="fr-FR" sz="2000" dirty="0" smtClean="0"/>
              <a:t>Partenariat, université, écoles et </a:t>
            </a:r>
            <a:r>
              <a:rPr lang="fr-FR" sz="2000" dirty="0"/>
              <a:t>b</a:t>
            </a:r>
            <a:r>
              <a:rPr lang="fr-FR" sz="2000" dirty="0" smtClean="0"/>
              <a:t>ureau d’étude</a:t>
            </a:r>
          </a:p>
          <a:p>
            <a:pPr algn="ctr"/>
            <a:endParaRPr lang="fr-FR" sz="1200" dirty="0" smtClean="0"/>
          </a:p>
        </p:txBody>
      </p:sp>
      <p:sp>
        <p:nvSpPr>
          <p:cNvPr id="15" name="ZoneTexte 14"/>
          <p:cNvSpPr txBox="1"/>
          <p:nvPr/>
        </p:nvSpPr>
        <p:spPr>
          <a:xfrm>
            <a:off x="6876232" y="4653137"/>
            <a:ext cx="2025658" cy="1384995"/>
          </a:xfrm>
          <a:prstGeom prst="rect">
            <a:avLst/>
          </a:prstGeom>
          <a:ln>
            <a:solidFill>
              <a:srgbClr val="92D05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2000" dirty="0" smtClean="0"/>
              <a:t>Expérimentation</a:t>
            </a:r>
          </a:p>
          <a:p>
            <a:pPr algn="ctr"/>
            <a:endParaRPr lang="fr-FR" sz="2000" dirty="0" smtClean="0"/>
          </a:p>
          <a:p>
            <a:pPr algn="ctr"/>
            <a:endParaRPr lang="fr-FR" sz="2000" dirty="0" smtClean="0"/>
          </a:p>
          <a:p>
            <a:pPr algn="ctr"/>
            <a:endParaRPr lang="fr-FR" sz="2400" dirty="0"/>
          </a:p>
        </p:txBody>
      </p:sp>
      <p:sp>
        <p:nvSpPr>
          <p:cNvPr id="16" name="Croix 15"/>
          <p:cNvSpPr/>
          <p:nvPr/>
        </p:nvSpPr>
        <p:spPr>
          <a:xfrm>
            <a:off x="6624000" y="5229233"/>
            <a:ext cx="216000" cy="216000"/>
          </a:xfrm>
          <a:prstGeom prst="plus">
            <a:avLst>
              <a:gd name="adj" fmla="val 34677"/>
            </a:avLst>
          </a:prstGeom>
          <a:solidFill>
            <a:srgbClr val="92D05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p>
        </p:txBody>
      </p:sp>
      <p:sp>
        <p:nvSpPr>
          <p:cNvPr id="13" name="Croix 12"/>
          <p:cNvSpPr/>
          <p:nvPr/>
        </p:nvSpPr>
        <p:spPr>
          <a:xfrm>
            <a:off x="4139976" y="5206736"/>
            <a:ext cx="216000" cy="216000"/>
          </a:xfrm>
          <a:prstGeom prst="plus">
            <a:avLst>
              <a:gd name="adj" fmla="val 34677"/>
            </a:avLst>
          </a:prstGeom>
          <a:solidFill>
            <a:srgbClr val="92D05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p>
        </p:txBody>
      </p:sp>
      <p:pic>
        <p:nvPicPr>
          <p:cNvPr id="18" name="Picture 4" descr="C:\Users\mcharlotte.INFRASERVICE\Documents\R&amp;D_MaJ_131126\Barentin\Photos\120420_prelevement\IMGP5094.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7807667" y="5208651"/>
            <a:ext cx="940797" cy="740629"/>
          </a:xfrm>
          <a:prstGeom prst="rect">
            <a:avLst/>
          </a:prstGeom>
          <a:ln>
            <a:noFill/>
          </a:ln>
          <a:effectLst>
            <a:outerShdw blurRad="292100" dist="1397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9" name="Picture 1"/>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888457" y="5337233"/>
            <a:ext cx="819447" cy="573709"/>
          </a:xfrm>
          <a:prstGeom prst="rect">
            <a:avLst/>
          </a:prstGeom>
          <a:noFill/>
          <a:ln w="9525">
            <a:noFill/>
            <a:miter lim="800000"/>
            <a:headEnd/>
            <a:tailEnd/>
          </a:ln>
          <a:effectLst>
            <a:outerShdw blurRad="292100" dist="139700" dir="2700000" algn="tl" rotWithShape="0">
              <a:prstClr val="black">
                <a:alpha val="40000"/>
              </a:prstClr>
            </a:outerShdw>
          </a:effectLst>
        </p:spPr>
      </p:pic>
      <p:pic>
        <p:nvPicPr>
          <p:cNvPr id="17" name="Picture 2" descr="I:\R&amp;D\Mesocosmes\installation_mesocosmes\120503_plantation\IMGP5170.JPG"/>
          <p:cNvPicPr>
            <a:picLocks noChangeAspect="1" noChangeArrowheads="1"/>
          </p:cNvPicPr>
          <p:nvPr/>
        </p:nvPicPr>
        <p:blipFill>
          <a:blip r:embed="rId5" cstate="screen">
            <a:extLst>
              <a:ext uri="{BEBA8EAE-BF5A-486C-A8C5-ECC9F3942E4B}">
                <a14:imgProps xmlns:a14="http://schemas.microsoft.com/office/drawing/2010/main">
                  <a14:imgLayer r:embed="rId6">
                    <a14:imgEffect>
                      <a14:brightnessContrast bright="9000" contrast="15000"/>
                    </a14:imgEffect>
                  </a14:imgLayer>
                </a14:imgProps>
              </a:ext>
              <a:ext uri="{28A0092B-C50C-407E-A947-70E740481C1C}">
                <a14:useLocalDpi xmlns:a14="http://schemas.microsoft.com/office/drawing/2010/main"/>
              </a:ext>
            </a:extLst>
          </a:blip>
          <a:srcRect/>
          <a:stretch>
            <a:fillRect/>
          </a:stretch>
        </p:blipFill>
        <p:spPr bwMode="auto">
          <a:xfrm>
            <a:off x="6948264" y="5028600"/>
            <a:ext cx="939541" cy="704656"/>
          </a:xfrm>
          <a:prstGeom prst="rect">
            <a:avLst/>
          </a:prstGeom>
          <a:noFill/>
          <a:effectLst>
            <a:outerShdw blurRad="292100" dist="139700" dir="2700000" algn="tl" rotWithShape="0">
              <a:prstClr val="black">
                <a:alpha val="40000"/>
              </a:prstClr>
            </a:outerShdw>
          </a:effectLst>
          <a:scene3d>
            <a:camera prst="orthographicFront">
              <a:rot lat="0" lon="10800000" rev="0"/>
            </a:camera>
            <a:lightRig rig="threePt" dir="t"/>
          </a:scene3d>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9" name="Picture 5" descr="H:\R&amp;D_MaJ_140725\campagnes\T4_140519\140519_Photos\IMGP7041.JP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l="31466" t="52232" r="49537" b="37743"/>
          <a:stretch/>
        </p:blipFill>
        <p:spPr bwMode="auto">
          <a:xfrm>
            <a:off x="7206206" y="4853251"/>
            <a:ext cx="1887270" cy="1327962"/>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descr="H:\R&amp;D_MaJ_140725\campagnes\T4_140519\140519_Photos\IMGP7041.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15878" r="19805" b="7527"/>
          <a:stretch/>
        </p:blipFill>
        <p:spPr bwMode="auto">
          <a:xfrm>
            <a:off x="6243297" y="732218"/>
            <a:ext cx="2270699" cy="4352966"/>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23528" y="980728"/>
            <a:ext cx="3906589" cy="49370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ZoneTexte 1"/>
          <p:cNvSpPr txBox="1"/>
          <p:nvPr/>
        </p:nvSpPr>
        <p:spPr>
          <a:xfrm>
            <a:off x="179512" y="188640"/>
            <a:ext cx="8856984" cy="523220"/>
          </a:xfrm>
          <a:prstGeom prst="rect">
            <a:avLst/>
          </a:prstGeom>
          <a:noFill/>
        </p:spPr>
        <p:txBody>
          <a:bodyPr wrap="square" rtlCol="0">
            <a:spAutoFit/>
          </a:bodyPr>
          <a:lstStyle/>
          <a:p>
            <a:pPr algn="ctr"/>
            <a:r>
              <a:rPr lang="fr-FR" sz="2800" b="1" dirty="0" smtClean="0">
                <a:latin typeface="+mn-lt"/>
                <a:cs typeface="Calibri" pitchFamily="34" charset="0"/>
              </a:rPr>
              <a:t>ROLE DES PLANTES ou PHYTOREMEDIATION</a:t>
            </a:r>
            <a:endParaRPr lang="fr-FR" sz="2800" b="1" dirty="0">
              <a:latin typeface="+mn-lt"/>
              <a:cs typeface="Calibri" pitchFamily="34" charset="0"/>
            </a:endParaRPr>
          </a:p>
        </p:txBody>
      </p:sp>
      <p:sp>
        <p:nvSpPr>
          <p:cNvPr id="130" name="ZoneTexte 129"/>
          <p:cNvSpPr txBox="1"/>
          <p:nvPr/>
        </p:nvSpPr>
        <p:spPr>
          <a:xfrm>
            <a:off x="3002708" y="5013176"/>
            <a:ext cx="2172390" cy="369332"/>
          </a:xfrm>
          <a:prstGeom prst="rect">
            <a:avLst/>
          </a:prstGeom>
          <a:noFill/>
        </p:spPr>
        <p:txBody>
          <a:bodyPr wrap="none" rtlCol="0">
            <a:spAutoFit/>
          </a:bodyPr>
          <a:lstStyle/>
          <a:p>
            <a:pPr fontAlgn="auto">
              <a:spcBef>
                <a:spcPts val="0"/>
              </a:spcBef>
              <a:spcAft>
                <a:spcPts val="0"/>
              </a:spcAft>
            </a:pPr>
            <a:r>
              <a:rPr lang="fr-FR" b="1" i="1" dirty="0" err="1" smtClean="0">
                <a:solidFill>
                  <a:srgbClr val="7030A0"/>
                </a:solidFill>
                <a:latin typeface="+mn-lt"/>
                <a:cs typeface="+mn-cs"/>
              </a:rPr>
              <a:t>Phytostabilisation</a:t>
            </a:r>
            <a:endParaRPr lang="fr-FR" b="1" i="1" dirty="0">
              <a:solidFill>
                <a:srgbClr val="7030A0"/>
              </a:solidFill>
              <a:latin typeface="+mn-lt"/>
              <a:cs typeface="+mn-cs"/>
            </a:endParaRPr>
          </a:p>
        </p:txBody>
      </p:sp>
      <p:sp>
        <p:nvSpPr>
          <p:cNvPr id="163" name="ZoneTexte 162"/>
          <p:cNvSpPr txBox="1"/>
          <p:nvPr/>
        </p:nvSpPr>
        <p:spPr>
          <a:xfrm>
            <a:off x="2483768" y="3347700"/>
            <a:ext cx="1928733" cy="369332"/>
          </a:xfrm>
          <a:prstGeom prst="rect">
            <a:avLst/>
          </a:prstGeom>
          <a:noFill/>
        </p:spPr>
        <p:txBody>
          <a:bodyPr wrap="none" rtlCol="0">
            <a:spAutoFit/>
          </a:bodyPr>
          <a:lstStyle/>
          <a:p>
            <a:pPr fontAlgn="auto">
              <a:spcBef>
                <a:spcPts val="0"/>
              </a:spcBef>
              <a:spcAft>
                <a:spcPts val="0"/>
              </a:spcAft>
            </a:pPr>
            <a:r>
              <a:rPr lang="fr-FR" b="1" i="1" dirty="0" err="1" smtClean="0">
                <a:solidFill>
                  <a:schemeClr val="accent1">
                    <a:lumMod val="50000"/>
                  </a:schemeClr>
                </a:solidFill>
                <a:latin typeface="+mn-lt"/>
                <a:cs typeface="+mn-cs"/>
              </a:rPr>
              <a:t>Phytoextraction</a:t>
            </a:r>
            <a:endParaRPr lang="fr-FR" b="1" i="1" dirty="0">
              <a:solidFill>
                <a:schemeClr val="accent1">
                  <a:lumMod val="50000"/>
                </a:schemeClr>
              </a:solidFill>
              <a:latin typeface="+mn-lt"/>
              <a:cs typeface="+mn-cs"/>
            </a:endParaRPr>
          </a:p>
        </p:txBody>
      </p:sp>
      <p:cxnSp>
        <p:nvCxnSpPr>
          <p:cNvPr id="174" name="Connecteur droit avec flèche 173"/>
          <p:cNvCxnSpPr/>
          <p:nvPr/>
        </p:nvCxnSpPr>
        <p:spPr>
          <a:xfrm flipV="1">
            <a:off x="7008296" y="1844824"/>
            <a:ext cx="0" cy="1368768"/>
          </a:xfrm>
          <a:prstGeom prst="straightConnector1">
            <a:avLst/>
          </a:prstGeom>
          <a:noFill/>
          <a:ln w="127000" cap="flat" cmpd="sng" algn="ctr">
            <a:solidFill>
              <a:schemeClr val="accent1">
                <a:lumMod val="75000"/>
              </a:schemeClr>
            </a:solidFill>
            <a:prstDash val="solid"/>
            <a:headEnd type="none"/>
            <a:tailEnd type="triangle"/>
          </a:ln>
          <a:effectLst/>
        </p:spPr>
      </p:cxnSp>
      <p:sp>
        <p:nvSpPr>
          <p:cNvPr id="179" name="ZoneTexte 178"/>
          <p:cNvSpPr txBox="1"/>
          <p:nvPr/>
        </p:nvSpPr>
        <p:spPr>
          <a:xfrm>
            <a:off x="2483768" y="3573016"/>
            <a:ext cx="3930350" cy="707886"/>
          </a:xfrm>
          <a:prstGeom prst="rect">
            <a:avLst/>
          </a:prstGeom>
          <a:noFill/>
        </p:spPr>
        <p:txBody>
          <a:bodyPr wrap="square" rtlCol="0">
            <a:spAutoFit/>
          </a:bodyPr>
          <a:lstStyle/>
          <a:p>
            <a:r>
              <a:rPr lang="fr-FR" sz="2000" dirty="0" smtClean="0">
                <a:solidFill>
                  <a:prstClr val="black"/>
                </a:solidFill>
              </a:rPr>
              <a:t>Accumulation des métaux dans les parties aériennes des plantes</a:t>
            </a:r>
            <a:endParaRPr lang="fr-FR" sz="1600" i="1" dirty="0">
              <a:solidFill>
                <a:prstClr val="black"/>
              </a:solidFill>
            </a:endParaRPr>
          </a:p>
        </p:txBody>
      </p:sp>
      <p:sp>
        <p:nvSpPr>
          <p:cNvPr id="180" name="Ellipse 179"/>
          <p:cNvSpPr/>
          <p:nvPr/>
        </p:nvSpPr>
        <p:spPr>
          <a:xfrm>
            <a:off x="179512" y="1124744"/>
            <a:ext cx="144016" cy="14401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2" name="ZoneTexte 181"/>
          <p:cNvSpPr txBox="1"/>
          <p:nvPr/>
        </p:nvSpPr>
        <p:spPr>
          <a:xfrm>
            <a:off x="323528" y="1043444"/>
            <a:ext cx="1018227" cy="369332"/>
          </a:xfrm>
          <a:prstGeom prst="rect">
            <a:avLst/>
          </a:prstGeom>
          <a:noFill/>
        </p:spPr>
        <p:txBody>
          <a:bodyPr wrap="none" rtlCol="0">
            <a:spAutoFit/>
          </a:bodyPr>
          <a:lstStyle/>
          <a:p>
            <a:pPr fontAlgn="auto">
              <a:spcBef>
                <a:spcPts val="0"/>
              </a:spcBef>
              <a:spcAft>
                <a:spcPts val="0"/>
              </a:spcAft>
            </a:pPr>
            <a:r>
              <a:rPr lang="fr-FR" i="1" dirty="0" smtClean="0">
                <a:solidFill>
                  <a:srgbClr val="FF0000"/>
                </a:solidFill>
                <a:latin typeface="+mn-lt"/>
                <a:cs typeface="+mn-cs"/>
              </a:rPr>
              <a:t>Polluant</a:t>
            </a:r>
            <a:endParaRPr lang="fr-FR" i="1" dirty="0">
              <a:solidFill>
                <a:srgbClr val="FF0000"/>
              </a:solidFill>
              <a:latin typeface="+mn-lt"/>
              <a:cs typeface="+mn-cs"/>
            </a:endParaRPr>
          </a:p>
        </p:txBody>
      </p:sp>
      <p:sp>
        <p:nvSpPr>
          <p:cNvPr id="185" name="ZoneTexte 184"/>
          <p:cNvSpPr txBox="1"/>
          <p:nvPr/>
        </p:nvSpPr>
        <p:spPr>
          <a:xfrm>
            <a:off x="2987824" y="5241394"/>
            <a:ext cx="4218382" cy="707886"/>
          </a:xfrm>
          <a:prstGeom prst="rect">
            <a:avLst/>
          </a:prstGeom>
          <a:noFill/>
        </p:spPr>
        <p:txBody>
          <a:bodyPr wrap="square" rtlCol="0">
            <a:spAutoFit/>
          </a:bodyPr>
          <a:lstStyle/>
          <a:p>
            <a:r>
              <a:rPr lang="fr-FR" sz="2000" dirty="0" smtClean="0">
                <a:solidFill>
                  <a:prstClr val="black"/>
                </a:solidFill>
              </a:rPr>
              <a:t>Transfert des métaux du sol vers les parties souterraines des plantes</a:t>
            </a:r>
            <a:endParaRPr lang="fr-FR" sz="1600" i="1" dirty="0">
              <a:solidFill>
                <a:prstClr val="black"/>
              </a:solidFill>
            </a:endParaRPr>
          </a:p>
        </p:txBody>
      </p:sp>
      <p:cxnSp>
        <p:nvCxnSpPr>
          <p:cNvPr id="187" name="Connecteur droit avec flèche 186"/>
          <p:cNvCxnSpPr/>
          <p:nvPr/>
        </p:nvCxnSpPr>
        <p:spPr>
          <a:xfrm flipH="1" flipV="1">
            <a:off x="7224318" y="3863196"/>
            <a:ext cx="876074" cy="1654036"/>
          </a:xfrm>
          <a:prstGeom prst="straightConnector1">
            <a:avLst/>
          </a:prstGeom>
          <a:noFill/>
          <a:ln w="127000" cap="flat" cmpd="sng" algn="ctr">
            <a:solidFill>
              <a:srgbClr val="7030A0"/>
            </a:solidFill>
            <a:prstDash val="solid"/>
            <a:headEnd type="triangle"/>
            <a:tailEnd type="triangle"/>
          </a:ln>
          <a:effectLst/>
        </p:spPr>
      </p:cxnSp>
      <p:sp>
        <p:nvSpPr>
          <p:cNvPr id="202" name="ZoneTexte 201"/>
          <p:cNvSpPr txBox="1"/>
          <p:nvPr/>
        </p:nvSpPr>
        <p:spPr>
          <a:xfrm>
            <a:off x="7892394" y="5549170"/>
            <a:ext cx="712054" cy="400110"/>
          </a:xfrm>
          <a:prstGeom prst="rect">
            <a:avLst/>
          </a:prstGeom>
          <a:noFill/>
        </p:spPr>
        <p:txBody>
          <a:bodyPr wrap="none" rtlCol="0">
            <a:spAutoFit/>
          </a:bodyPr>
          <a:lstStyle/>
          <a:p>
            <a:pPr algn="ctr"/>
            <a:r>
              <a:rPr lang="fr-FR" sz="2000" b="1" dirty="0" smtClean="0">
                <a:solidFill>
                  <a:srgbClr val="FFFF00"/>
                </a:solidFill>
                <a:effectLst>
                  <a:outerShdw blurRad="38100" dist="38100" dir="2700000" algn="tl">
                    <a:srgbClr val="000000">
                      <a:alpha val="43137"/>
                    </a:srgbClr>
                  </a:outerShdw>
                </a:effectLst>
              </a:rPr>
              <a:t>SOL</a:t>
            </a:r>
            <a:endParaRPr lang="fr-FR" sz="2000" b="1" dirty="0">
              <a:solidFill>
                <a:srgbClr val="FFFF00"/>
              </a:solidFill>
              <a:effectLst>
                <a:outerShdw blurRad="38100" dist="38100" dir="2700000" algn="tl">
                  <a:srgbClr val="000000">
                    <a:alpha val="43137"/>
                  </a:srgbClr>
                </a:outerShdw>
              </a:effectLst>
            </a:endParaRPr>
          </a:p>
        </p:txBody>
      </p:sp>
      <p:sp>
        <p:nvSpPr>
          <p:cNvPr id="203" name="ZoneTexte 202"/>
          <p:cNvSpPr txBox="1"/>
          <p:nvPr/>
        </p:nvSpPr>
        <p:spPr>
          <a:xfrm>
            <a:off x="6228184" y="3212976"/>
            <a:ext cx="1723549" cy="707886"/>
          </a:xfrm>
          <a:prstGeom prst="rect">
            <a:avLst/>
          </a:prstGeom>
          <a:noFill/>
        </p:spPr>
        <p:txBody>
          <a:bodyPr wrap="none" rtlCol="0">
            <a:spAutoFit/>
          </a:bodyPr>
          <a:lstStyle/>
          <a:p>
            <a:pPr algn="ctr"/>
            <a:r>
              <a:rPr lang="fr-FR" sz="2000" b="1" dirty="0" smtClean="0">
                <a:solidFill>
                  <a:srgbClr val="FFFF00"/>
                </a:solidFill>
                <a:effectLst>
                  <a:outerShdw blurRad="38100" dist="38100" dir="2700000" algn="tl">
                    <a:srgbClr val="000000">
                      <a:alpha val="43137"/>
                    </a:srgbClr>
                  </a:outerShdw>
                </a:effectLst>
              </a:rPr>
              <a:t>Parties </a:t>
            </a:r>
          </a:p>
          <a:p>
            <a:pPr algn="ctr"/>
            <a:r>
              <a:rPr lang="fr-FR" sz="2000" b="1" dirty="0" smtClean="0">
                <a:solidFill>
                  <a:srgbClr val="FFFF00"/>
                </a:solidFill>
                <a:effectLst>
                  <a:outerShdw blurRad="38100" dist="38100" dir="2700000" algn="tl">
                    <a:srgbClr val="000000">
                      <a:alpha val="43137"/>
                    </a:srgbClr>
                  </a:outerShdw>
                </a:effectLst>
              </a:rPr>
              <a:t>souterraines</a:t>
            </a:r>
            <a:endParaRPr lang="fr-FR" sz="2000" b="1" dirty="0">
              <a:solidFill>
                <a:srgbClr val="FFFF00"/>
              </a:solidFill>
              <a:effectLst>
                <a:outerShdw blurRad="38100" dist="38100" dir="2700000" algn="tl">
                  <a:srgbClr val="000000">
                    <a:alpha val="43137"/>
                  </a:srgbClr>
                </a:outerShdw>
              </a:effectLst>
            </a:endParaRPr>
          </a:p>
        </p:txBody>
      </p:sp>
      <p:sp>
        <p:nvSpPr>
          <p:cNvPr id="204" name="ZoneTexte 203"/>
          <p:cNvSpPr txBox="1"/>
          <p:nvPr/>
        </p:nvSpPr>
        <p:spPr>
          <a:xfrm>
            <a:off x="6300192" y="1208946"/>
            <a:ext cx="1382110" cy="707886"/>
          </a:xfrm>
          <a:prstGeom prst="rect">
            <a:avLst/>
          </a:prstGeom>
          <a:noFill/>
        </p:spPr>
        <p:txBody>
          <a:bodyPr wrap="none" rtlCol="0">
            <a:spAutoFit/>
          </a:bodyPr>
          <a:lstStyle/>
          <a:p>
            <a:pPr algn="ctr"/>
            <a:r>
              <a:rPr lang="fr-FR" sz="2000" b="1" dirty="0" smtClean="0">
                <a:solidFill>
                  <a:srgbClr val="FFFF00"/>
                </a:solidFill>
                <a:effectLst>
                  <a:outerShdw blurRad="38100" dist="38100" dir="2700000" algn="tl">
                    <a:srgbClr val="000000">
                      <a:alpha val="43137"/>
                    </a:srgbClr>
                  </a:outerShdw>
                </a:effectLst>
              </a:rPr>
              <a:t>Parties </a:t>
            </a:r>
          </a:p>
          <a:p>
            <a:pPr algn="ctr"/>
            <a:r>
              <a:rPr lang="fr-FR" sz="2000" b="1" dirty="0" smtClean="0">
                <a:solidFill>
                  <a:srgbClr val="FFFF00"/>
                </a:solidFill>
                <a:effectLst>
                  <a:outerShdw blurRad="38100" dist="38100" dir="2700000" algn="tl">
                    <a:srgbClr val="000000">
                      <a:alpha val="43137"/>
                    </a:srgbClr>
                  </a:outerShdw>
                </a:effectLst>
              </a:rPr>
              <a:t>aériennes</a:t>
            </a:r>
            <a:endParaRPr lang="fr-FR" sz="2000" b="1" dirty="0">
              <a:solidFill>
                <a:srgbClr val="FFFF00"/>
              </a:solidFill>
              <a:effectLst>
                <a:outerShdw blurRad="38100" dist="38100" dir="2700000" algn="tl">
                  <a:srgbClr val="000000">
                    <a:alpha val="43137"/>
                  </a:srgbClr>
                </a:outerShdw>
              </a:effectLst>
            </a:endParaRPr>
          </a:p>
        </p:txBody>
      </p:sp>
      <p:sp>
        <p:nvSpPr>
          <p:cNvPr id="24" name="ZoneTexte 23"/>
          <p:cNvSpPr txBox="1"/>
          <p:nvPr/>
        </p:nvSpPr>
        <p:spPr>
          <a:xfrm>
            <a:off x="7041708" y="4509120"/>
            <a:ext cx="1274708" cy="369332"/>
          </a:xfrm>
          <a:prstGeom prst="rect">
            <a:avLst/>
          </a:prstGeom>
          <a:solidFill>
            <a:schemeClr val="bg1">
              <a:alpha val="63000"/>
            </a:schemeClr>
          </a:solidFill>
        </p:spPr>
        <p:txBody>
          <a:bodyPr wrap="none" rtlCol="0">
            <a:spAutoFit/>
          </a:bodyPr>
          <a:lstStyle/>
          <a:p>
            <a:r>
              <a:rPr lang="fr-FR" dirty="0" smtClean="0">
                <a:solidFill>
                  <a:srgbClr val="7030A0"/>
                </a:solidFill>
              </a:rPr>
              <a:t>Réversible</a:t>
            </a:r>
            <a:endParaRPr lang="fr-FR" dirty="0">
              <a:solidFill>
                <a:srgbClr val="7030A0"/>
              </a:solidFill>
            </a:endParaRPr>
          </a:p>
        </p:txBody>
      </p:sp>
      <p:sp>
        <p:nvSpPr>
          <p:cNvPr id="6" name="ZoneTexte 5"/>
          <p:cNvSpPr txBox="1"/>
          <p:nvPr/>
        </p:nvSpPr>
        <p:spPr>
          <a:xfrm>
            <a:off x="6588224" y="2359461"/>
            <a:ext cx="1377300" cy="646331"/>
          </a:xfrm>
          <a:prstGeom prst="rect">
            <a:avLst/>
          </a:prstGeom>
          <a:solidFill>
            <a:schemeClr val="bg1">
              <a:alpha val="66000"/>
            </a:schemeClr>
          </a:solidFill>
        </p:spPr>
        <p:txBody>
          <a:bodyPr wrap="none" rtlCol="0">
            <a:spAutoFit/>
          </a:bodyPr>
          <a:lstStyle/>
          <a:p>
            <a:pPr algn="ctr"/>
            <a:r>
              <a:rPr lang="fr-FR" dirty="0" smtClean="0">
                <a:solidFill>
                  <a:schemeClr val="accent5">
                    <a:lumMod val="50000"/>
                  </a:schemeClr>
                </a:solidFill>
              </a:rPr>
              <a:t>Métaux </a:t>
            </a:r>
          </a:p>
          <a:p>
            <a:pPr algn="ctr"/>
            <a:r>
              <a:rPr lang="fr-FR" dirty="0" smtClean="0">
                <a:solidFill>
                  <a:schemeClr val="accent5">
                    <a:lumMod val="50000"/>
                  </a:schemeClr>
                </a:solidFill>
              </a:rPr>
              <a:t>exportables</a:t>
            </a:r>
            <a:endParaRPr lang="fr-FR" dirty="0">
              <a:solidFill>
                <a:schemeClr val="accent5">
                  <a:lumMod val="50000"/>
                </a:schemeClr>
              </a:solidFill>
            </a:endParaRPr>
          </a:p>
        </p:txBody>
      </p:sp>
    </p:spTree>
    <p:extLst>
      <p:ext uri="{BB962C8B-B14F-4D97-AF65-F5344CB8AC3E}">
        <p14:creationId xmlns:p14="http://schemas.microsoft.com/office/powerpoint/2010/main" val="41710387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79512" y="188640"/>
            <a:ext cx="8856984" cy="461665"/>
          </a:xfrm>
          <a:prstGeom prst="rect">
            <a:avLst/>
          </a:prstGeom>
          <a:noFill/>
        </p:spPr>
        <p:txBody>
          <a:bodyPr wrap="square" rtlCol="0">
            <a:spAutoFit/>
          </a:bodyPr>
          <a:lstStyle/>
          <a:p>
            <a:pPr algn="ctr"/>
            <a:r>
              <a:rPr lang="fr-FR" sz="2400" b="1" dirty="0" smtClean="0">
                <a:latin typeface="+mn-lt"/>
                <a:cs typeface="Calibri" pitchFamily="34" charset="0"/>
              </a:rPr>
              <a:t>QUELLE PLANTE EXTRAIT LE PLUS DE METAUX ?</a:t>
            </a:r>
            <a:endParaRPr lang="fr-FR" sz="2400" b="1" dirty="0">
              <a:latin typeface="+mn-lt"/>
              <a:cs typeface="Calibri" pitchFamily="34" charset="0"/>
            </a:endParaRPr>
          </a:p>
        </p:txBody>
      </p:sp>
      <p:pic>
        <p:nvPicPr>
          <p:cNvPr id="24" name="Image 23" descr="logo_univ_rouen.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34284" y="650305"/>
            <a:ext cx="1316524" cy="474439"/>
          </a:xfrm>
          <a:prstGeom prst="rect">
            <a:avLst/>
          </a:prstGeom>
          <a:solidFill>
            <a:schemeClr val="bg1"/>
          </a:solidFill>
        </p:spPr>
      </p:pic>
      <p:pic>
        <p:nvPicPr>
          <p:cNvPr id="4" name="Picture 2" descr="H:\R&amp;D_MaJ_140725\admin_info_pratiques\logo_labo\logo esitpa vert fond blac.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868144" y="636066"/>
            <a:ext cx="1668479" cy="488678"/>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p:cNvSpPr txBox="1"/>
          <p:nvPr/>
        </p:nvSpPr>
        <p:spPr>
          <a:xfrm>
            <a:off x="332970" y="1239143"/>
            <a:ext cx="7705956" cy="461665"/>
          </a:xfrm>
          <a:prstGeom prst="rect">
            <a:avLst/>
          </a:prstGeom>
          <a:noFill/>
        </p:spPr>
        <p:txBody>
          <a:bodyPr wrap="none" rtlCol="0">
            <a:spAutoFit/>
          </a:bodyPr>
          <a:lstStyle/>
          <a:p>
            <a:r>
              <a:rPr lang="fr-FR" sz="2400" b="1" i="1" dirty="0" smtClean="0"/>
              <a:t>Concentration en métal dans les plantes </a:t>
            </a:r>
            <a:r>
              <a:rPr lang="fr-FR" sz="2000" i="1" dirty="0" smtClean="0"/>
              <a:t>(à 6 mois): </a:t>
            </a:r>
            <a:endParaRPr lang="fr-FR" sz="2400" i="1" dirty="0"/>
          </a:p>
        </p:txBody>
      </p:sp>
      <p:graphicFrame>
        <p:nvGraphicFramePr>
          <p:cNvPr id="7" name="Graphique 6"/>
          <p:cNvGraphicFramePr>
            <a:graphicFrameLocks/>
          </p:cNvGraphicFramePr>
          <p:nvPr>
            <p:extLst>
              <p:ext uri="{D42A27DB-BD31-4B8C-83A1-F6EECF244321}">
                <p14:modId xmlns:p14="http://schemas.microsoft.com/office/powerpoint/2010/main" val="2741460184"/>
              </p:ext>
            </p:extLst>
          </p:nvPr>
        </p:nvGraphicFramePr>
        <p:xfrm>
          <a:off x="678297" y="2060848"/>
          <a:ext cx="7859414" cy="3747864"/>
        </p:xfrm>
        <a:graphic>
          <a:graphicData uri="http://schemas.openxmlformats.org/drawingml/2006/chart">
            <c:chart xmlns:c="http://schemas.openxmlformats.org/drawingml/2006/chart" xmlns:r="http://schemas.openxmlformats.org/officeDocument/2006/relationships" r:id="rId5"/>
          </a:graphicData>
        </a:graphic>
      </p:graphicFrame>
      <p:sp>
        <p:nvSpPr>
          <p:cNvPr id="8" name="ZoneTexte 7"/>
          <p:cNvSpPr txBox="1"/>
          <p:nvPr/>
        </p:nvSpPr>
        <p:spPr>
          <a:xfrm>
            <a:off x="107504" y="1988840"/>
            <a:ext cx="2608406" cy="369332"/>
          </a:xfrm>
          <a:prstGeom prst="rect">
            <a:avLst/>
          </a:prstGeom>
          <a:noFill/>
        </p:spPr>
        <p:txBody>
          <a:bodyPr wrap="none" rtlCol="0">
            <a:spAutoFit/>
          </a:bodyPr>
          <a:lstStyle/>
          <a:p>
            <a:r>
              <a:rPr lang="fr-FR" i="1" dirty="0"/>
              <a:t>m</a:t>
            </a:r>
            <a:r>
              <a:rPr lang="fr-FR" i="1" dirty="0" smtClean="0"/>
              <a:t>g de Zn / kg de plante</a:t>
            </a:r>
            <a:endParaRPr lang="fr-FR" i="1" dirty="0"/>
          </a:p>
        </p:txBody>
      </p:sp>
      <p:sp>
        <p:nvSpPr>
          <p:cNvPr id="5" name="Ellipse 4"/>
          <p:cNvSpPr/>
          <p:nvPr/>
        </p:nvSpPr>
        <p:spPr>
          <a:xfrm>
            <a:off x="1619672" y="2636912"/>
            <a:ext cx="792088" cy="280831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4034577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79512" y="188640"/>
            <a:ext cx="8856984" cy="461665"/>
          </a:xfrm>
          <a:prstGeom prst="rect">
            <a:avLst/>
          </a:prstGeom>
          <a:noFill/>
        </p:spPr>
        <p:txBody>
          <a:bodyPr wrap="square" rtlCol="0">
            <a:spAutoFit/>
          </a:bodyPr>
          <a:lstStyle/>
          <a:p>
            <a:pPr algn="ctr"/>
            <a:r>
              <a:rPr lang="fr-FR" sz="2400" b="1" dirty="0" smtClean="0">
                <a:latin typeface="+mn-lt"/>
                <a:cs typeface="Calibri" pitchFamily="34" charset="0"/>
              </a:rPr>
              <a:t>QUELLE PLANTE EXTRAIT LE PLUS DE METAUX ?</a:t>
            </a:r>
            <a:endParaRPr lang="fr-FR" sz="2400" b="1" dirty="0">
              <a:latin typeface="+mn-lt"/>
              <a:cs typeface="Calibri" pitchFamily="34" charset="0"/>
            </a:endParaRPr>
          </a:p>
        </p:txBody>
      </p:sp>
      <p:pic>
        <p:nvPicPr>
          <p:cNvPr id="24" name="Image 23" descr="logo_univ_rouen.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34284" y="650305"/>
            <a:ext cx="1316524" cy="474439"/>
          </a:xfrm>
          <a:prstGeom prst="rect">
            <a:avLst/>
          </a:prstGeom>
          <a:solidFill>
            <a:schemeClr val="bg1"/>
          </a:solidFill>
        </p:spPr>
      </p:pic>
      <p:pic>
        <p:nvPicPr>
          <p:cNvPr id="4" name="Picture 2" descr="H:\R&amp;D_MaJ_140725\admin_info_pratiques\logo_labo\logo esitpa vert fond blac.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868144" y="636066"/>
            <a:ext cx="1668479" cy="488678"/>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p:cNvSpPr txBox="1"/>
          <p:nvPr/>
        </p:nvSpPr>
        <p:spPr>
          <a:xfrm>
            <a:off x="332970" y="1239143"/>
            <a:ext cx="4628190" cy="461665"/>
          </a:xfrm>
          <a:prstGeom prst="rect">
            <a:avLst/>
          </a:prstGeom>
          <a:noFill/>
        </p:spPr>
        <p:txBody>
          <a:bodyPr wrap="none" rtlCol="0">
            <a:spAutoFit/>
          </a:bodyPr>
          <a:lstStyle/>
          <a:p>
            <a:r>
              <a:rPr lang="fr-FR" sz="2400" b="1" i="1" dirty="0" smtClean="0"/>
              <a:t>Masses des plantes </a:t>
            </a:r>
            <a:r>
              <a:rPr lang="fr-FR" sz="2000" i="1" dirty="0" smtClean="0"/>
              <a:t>(à </a:t>
            </a:r>
            <a:r>
              <a:rPr lang="fr-FR" sz="2000" i="1" dirty="0"/>
              <a:t>6 mois): </a:t>
            </a:r>
            <a:r>
              <a:rPr lang="fr-FR" sz="2400" b="1" i="1" dirty="0" smtClean="0"/>
              <a:t>: </a:t>
            </a:r>
            <a:endParaRPr lang="fr-FR" sz="2400" b="1" i="1" dirty="0"/>
          </a:p>
        </p:txBody>
      </p:sp>
      <p:graphicFrame>
        <p:nvGraphicFramePr>
          <p:cNvPr id="6" name="Graphique 5"/>
          <p:cNvGraphicFramePr>
            <a:graphicFrameLocks/>
          </p:cNvGraphicFramePr>
          <p:nvPr>
            <p:extLst>
              <p:ext uri="{D42A27DB-BD31-4B8C-83A1-F6EECF244321}">
                <p14:modId xmlns:p14="http://schemas.microsoft.com/office/powerpoint/2010/main" val="1288726886"/>
              </p:ext>
            </p:extLst>
          </p:nvPr>
        </p:nvGraphicFramePr>
        <p:xfrm>
          <a:off x="1115616" y="2204864"/>
          <a:ext cx="6518668" cy="3816424"/>
        </p:xfrm>
        <a:graphic>
          <a:graphicData uri="http://schemas.openxmlformats.org/drawingml/2006/chart">
            <c:chart xmlns:c="http://schemas.openxmlformats.org/drawingml/2006/chart" xmlns:r="http://schemas.openxmlformats.org/officeDocument/2006/relationships" r:id="rId5"/>
          </a:graphicData>
        </a:graphic>
      </p:graphicFrame>
      <p:sp>
        <p:nvSpPr>
          <p:cNvPr id="7" name="ZoneTexte 6"/>
          <p:cNvSpPr txBox="1"/>
          <p:nvPr/>
        </p:nvSpPr>
        <p:spPr>
          <a:xfrm>
            <a:off x="107504" y="1916832"/>
            <a:ext cx="2749471" cy="369332"/>
          </a:xfrm>
          <a:prstGeom prst="rect">
            <a:avLst/>
          </a:prstGeom>
          <a:noFill/>
        </p:spPr>
        <p:txBody>
          <a:bodyPr wrap="none" rtlCol="0">
            <a:spAutoFit/>
          </a:bodyPr>
          <a:lstStyle/>
          <a:p>
            <a:r>
              <a:rPr lang="fr-FR" i="1" dirty="0" smtClean="0"/>
              <a:t>g de plante masse sèche</a:t>
            </a:r>
            <a:endParaRPr lang="fr-FR" i="1" dirty="0"/>
          </a:p>
        </p:txBody>
      </p:sp>
      <p:sp>
        <p:nvSpPr>
          <p:cNvPr id="8" name="Ellipse 7"/>
          <p:cNvSpPr/>
          <p:nvPr/>
        </p:nvSpPr>
        <p:spPr>
          <a:xfrm>
            <a:off x="3347864" y="2564904"/>
            <a:ext cx="1008112" cy="309634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8925550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79512" y="188640"/>
            <a:ext cx="8856984" cy="461665"/>
          </a:xfrm>
          <a:prstGeom prst="rect">
            <a:avLst/>
          </a:prstGeom>
          <a:noFill/>
        </p:spPr>
        <p:txBody>
          <a:bodyPr wrap="square" rtlCol="0">
            <a:spAutoFit/>
          </a:bodyPr>
          <a:lstStyle/>
          <a:p>
            <a:pPr algn="ctr"/>
            <a:r>
              <a:rPr lang="fr-FR" sz="2400" b="1" dirty="0" smtClean="0">
                <a:latin typeface="+mn-lt"/>
                <a:cs typeface="Calibri" pitchFamily="34" charset="0"/>
              </a:rPr>
              <a:t>QUELLE PLANTE EXTRAIT LE PLUS DE METAUX ?</a:t>
            </a:r>
            <a:endParaRPr lang="fr-FR" sz="2400" b="1" dirty="0">
              <a:latin typeface="+mn-lt"/>
              <a:cs typeface="Calibri" pitchFamily="34" charset="0"/>
            </a:endParaRPr>
          </a:p>
        </p:txBody>
      </p:sp>
      <p:pic>
        <p:nvPicPr>
          <p:cNvPr id="24" name="Image 23" descr="logo_univ_rouen.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634284" y="650305"/>
            <a:ext cx="1316524" cy="474439"/>
          </a:xfrm>
          <a:prstGeom prst="rect">
            <a:avLst/>
          </a:prstGeom>
          <a:solidFill>
            <a:schemeClr val="bg1"/>
          </a:solidFill>
        </p:spPr>
      </p:pic>
      <p:pic>
        <p:nvPicPr>
          <p:cNvPr id="4" name="Picture 2" descr="H:\R&amp;D_MaJ_140725\admin_info_pratiques\logo_labo\logo esitpa vert fond blac.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868144" y="636066"/>
            <a:ext cx="1668479" cy="488678"/>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p:cNvSpPr txBox="1"/>
          <p:nvPr/>
        </p:nvSpPr>
        <p:spPr>
          <a:xfrm>
            <a:off x="332970" y="1239143"/>
            <a:ext cx="5466561" cy="461665"/>
          </a:xfrm>
          <a:prstGeom prst="rect">
            <a:avLst/>
          </a:prstGeom>
          <a:noFill/>
        </p:spPr>
        <p:txBody>
          <a:bodyPr wrap="none" rtlCol="0">
            <a:spAutoFit/>
          </a:bodyPr>
          <a:lstStyle/>
          <a:p>
            <a:r>
              <a:rPr lang="fr-FR" sz="2400" b="1" i="1" dirty="0" smtClean="0"/>
              <a:t>Quantité de métal extrait en 6 mois :</a:t>
            </a:r>
            <a:endParaRPr lang="fr-FR" sz="2400" b="1" i="1" dirty="0"/>
          </a:p>
        </p:txBody>
      </p:sp>
      <p:graphicFrame>
        <p:nvGraphicFramePr>
          <p:cNvPr id="6" name="Graphique 5"/>
          <p:cNvGraphicFramePr>
            <a:graphicFrameLocks/>
          </p:cNvGraphicFramePr>
          <p:nvPr>
            <p:extLst>
              <p:ext uri="{D42A27DB-BD31-4B8C-83A1-F6EECF244321}">
                <p14:modId xmlns:p14="http://schemas.microsoft.com/office/powerpoint/2010/main" val="2014560172"/>
              </p:ext>
            </p:extLst>
          </p:nvPr>
        </p:nvGraphicFramePr>
        <p:xfrm>
          <a:off x="899592" y="2201416"/>
          <a:ext cx="6840760" cy="3243808"/>
        </p:xfrm>
        <a:graphic>
          <a:graphicData uri="http://schemas.openxmlformats.org/drawingml/2006/chart">
            <c:chart xmlns:c="http://schemas.openxmlformats.org/drawingml/2006/chart" xmlns:r="http://schemas.openxmlformats.org/officeDocument/2006/relationships" r:id="rId4"/>
          </a:graphicData>
        </a:graphic>
      </p:graphicFrame>
      <p:sp>
        <p:nvSpPr>
          <p:cNvPr id="7" name="ZoneTexte 6"/>
          <p:cNvSpPr txBox="1"/>
          <p:nvPr/>
        </p:nvSpPr>
        <p:spPr>
          <a:xfrm>
            <a:off x="179512" y="1916832"/>
            <a:ext cx="2672526" cy="369332"/>
          </a:xfrm>
          <a:prstGeom prst="rect">
            <a:avLst/>
          </a:prstGeom>
          <a:noFill/>
        </p:spPr>
        <p:txBody>
          <a:bodyPr wrap="none" rtlCol="0">
            <a:spAutoFit/>
          </a:bodyPr>
          <a:lstStyle/>
          <a:p>
            <a:r>
              <a:rPr lang="fr-FR" i="1" dirty="0"/>
              <a:t>m</a:t>
            </a:r>
            <a:r>
              <a:rPr lang="fr-FR" i="1" dirty="0" smtClean="0"/>
              <a:t>g de Zn extrait / plante</a:t>
            </a:r>
            <a:endParaRPr lang="fr-FR" i="1" dirty="0"/>
          </a:p>
        </p:txBody>
      </p:sp>
      <p:sp>
        <p:nvSpPr>
          <p:cNvPr id="3" name="Égal 2"/>
          <p:cNvSpPr/>
          <p:nvPr/>
        </p:nvSpPr>
        <p:spPr>
          <a:xfrm>
            <a:off x="2641477" y="3546803"/>
            <a:ext cx="706387" cy="457200"/>
          </a:xfrm>
          <a:prstGeom prst="mathEqual">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cxnSp>
        <p:nvCxnSpPr>
          <p:cNvPr id="9" name="Connecteur droit avec flèche 8"/>
          <p:cNvCxnSpPr/>
          <p:nvPr/>
        </p:nvCxnSpPr>
        <p:spPr>
          <a:xfrm>
            <a:off x="6804248" y="2970983"/>
            <a:ext cx="0" cy="456956"/>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99648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79512" y="188640"/>
            <a:ext cx="8856984" cy="400110"/>
          </a:xfrm>
          <a:prstGeom prst="rect">
            <a:avLst/>
          </a:prstGeom>
          <a:noFill/>
        </p:spPr>
        <p:txBody>
          <a:bodyPr wrap="square" rtlCol="0">
            <a:spAutoFit/>
          </a:bodyPr>
          <a:lstStyle/>
          <a:p>
            <a:pPr algn="ctr"/>
            <a:r>
              <a:rPr lang="fr-FR" sz="2000" b="1" dirty="0" smtClean="0">
                <a:latin typeface="+mn-lt"/>
                <a:cs typeface="Calibri" pitchFamily="34" charset="0"/>
              </a:rPr>
              <a:t>QUELLE PLANTE EXTRAIT ET STABILISE LE PLUS DE METAUX ?</a:t>
            </a:r>
            <a:endParaRPr lang="fr-FR" sz="2000" b="1" dirty="0">
              <a:latin typeface="+mn-lt"/>
              <a:cs typeface="Calibri" pitchFamily="34" charset="0"/>
            </a:endParaRPr>
          </a:p>
        </p:txBody>
      </p:sp>
      <p:pic>
        <p:nvPicPr>
          <p:cNvPr id="24" name="Image 23" descr="logo_univ_rouen.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34284" y="650305"/>
            <a:ext cx="1316524" cy="474439"/>
          </a:xfrm>
          <a:prstGeom prst="rect">
            <a:avLst/>
          </a:prstGeom>
          <a:solidFill>
            <a:schemeClr val="bg1"/>
          </a:solidFill>
        </p:spPr>
      </p:pic>
      <p:graphicFrame>
        <p:nvGraphicFramePr>
          <p:cNvPr id="3" name="Tableau 2"/>
          <p:cNvGraphicFramePr>
            <a:graphicFrameLocks noGrp="1"/>
          </p:cNvGraphicFramePr>
          <p:nvPr>
            <p:extLst>
              <p:ext uri="{D42A27DB-BD31-4B8C-83A1-F6EECF244321}">
                <p14:modId xmlns:p14="http://schemas.microsoft.com/office/powerpoint/2010/main" val="64136027"/>
              </p:ext>
            </p:extLst>
          </p:nvPr>
        </p:nvGraphicFramePr>
        <p:xfrm>
          <a:off x="193191" y="1955524"/>
          <a:ext cx="8555273" cy="3345684"/>
        </p:xfrm>
        <a:graphic>
          <a:graphicData uri="http://schemas.openxmlformats.org/drawingml/2006/table">
            <a:tbl>
              <a:tblPr firstRow="1" bandRow="1">
                <a:tableStyleId>{5C22544A-7EE6-4342-B048-85BDC9FD1C3A}</a:tableStyleId>
              </a:tblPr>
              <a:tblGrid>
                <a:gridCol w="1433321">
                  <a:extLst>
                    <a:ext uri="{9D8B030D-6E8A-4147-A177-3AD203B41FA5}">
                      <a16:colId xmlns:a16="http://schemas.microsoft.com/office/drawing/2014/main" val="20000"/>
                    </a:ext>
                  </a:extLst>
                </a:gridCol>
                <a:gridCol w="1296144">
                  <a:extLst>
                    <a:ext uri="{9D8B030D-6E8A-4147-A177-3AD203B41FA5}">
                      <a16:colId xmlns:a16="http://schemas.microsoft.com/office/drawing/2014/main" val="20001"/>
                    </a:ext>
                  </a:extLst>
                </a:gridCol>
                <a:gridCol w="1014951">
                  <a:extLst>
                    <a:ext uri="{9D8B030D-6E8A-4147-A177-3AD203B41FA5}">
                      <a16:colId xmlns:a16="http://schemas.microsoft.com/office/drawing/2014/main" val="20002"/>
                    </a:ext>
                  </a:extLst>
                </a:gridCol>
                <a:gridCol w="1361313">
                  <a:extLst>
                    <a:ext uri="{9D8B030D-6E8A-4147-A177-3AD203B41FA5}">
                      <a16:colId xmlns:a16="http://schemas.microsoft.com/office/drawing/2014/main" val="20003"/>
                    </a:ext>
                  </a:extLst>
                </a:gridCol>
                <a:gridCol w="1086959">
                  <a:extLst>
                    <a:ext uri="{9D8B030D-6E8A-4147-A177-3AD203B41FA5}">
                      <a16:colId xmlns:a16="http://schemas.microsoft.com/office/drawing/2014/main" val="20004"/>
                    </a:ext>
                  </a:extLst>
                </a:gridCol>
                <a:gridCol w="1224136">
                  <a:extLst>
                    <a:ext uri="{9D8B030D-6E8A-4147-A177-3AD203B41FA5}">
                      <a16:colId xmlns:a16="http://schemas.microsoft.com/office/drawing/2014/main" val="20005"/>
                    </a:ext>
                  </a:extLst>
                </a:gridCol>
                <a:gridCol w="1138449">
                  <a:extLst>
                    <a:ext uri="{9D8B030D-6E8A-4147-A177-3AD203B41FA5}">
                      <a16:colId xmlns:a16="http://schemas.microsoft.com/office/drawing/2014/main" val="20006"/>
                    </a:ext>
                  </a:extLst>
                </a:gridCol>
              </a:tblGrid>
              <a:tr h="243547">
                <a:tc>
                  <a:txBody>
                    <a:bodyPr/>
                    <a:lstStyle/>
                    <a:p>
                      <a:endParaRPr lang="fr-FR" dirty="0"/>
                    </a:p>
                  </a:txBody>
                  <a:tcPr>
                    <a:noFill/>
                  </a:tcPr>
                </a:tc>
                <a:tc gridSpan="2">
                  <a:txBody>
                    <a:bodyPr/>
                    <a:lstStyle/>
                    <a:p>
                      <a:pPr algn="ctr"/>
                      <a:r>
                        <a:rPr lang="fr-FR" dirty="0" smtClean="0">
                          <a:solidFill>
                            <a:srgbClr val="7030A0"/>
                          </a:solidFill>
                        </a:rPr>
                        <a:t>Cd (µg)</a:t>
                      </a:r>
                      <a:endParaRPr lang="fr-FR" dirty="0">
                        <a:solidFill>
                          <a:srgbClr val="7030A0"/>
                        </a:solidFill>
                      </a:endParaRPr>
                    </a:p>
                  </a:txBody>
                  <a:tcPr anchor="ctr">
                    <a:noFill/>
                  </a:tcPr>
                </a:tc>
                <a:tc hMerge="1">
                  <a:txBody>
                    <a:bodyPr/>
                    <a:lstStyle/>
                    <a:p>
                      <a:endParaRPr lang="fr-FR" dirty="0"/>
                    </a:p>
                  </a:txBody>
                  <a:tcPr/>
                </a:tc>
                <a:tc gridSpan="2">
                  <a:txBody>
                    <a:bodyPr/>
                    <a:lstStyle/>
                    <a:p>
                      <a:pPr algn="ctr"/>
                      <a:r>
                        <a:rPr lang="fr-FR" dirty="0" smtClean="0">
                          <a:solidFill>
                            <a:srgbClr val="FF6600"/>
                          </a:solidFill>
                        </a:rPr>
                        <a:t>Plomb (mg)</a:t>
                      </a:r>
                      <a:endParaRPr lang="fr-FR" dirty="0">
                        <a:solidFill>
                          <a:srgbClr val="FF6600"/>
                        </a:solidFill>
                      </a:endParaRPr>
                    </a:p>
                  </a:txBody>
                  <a:tcPr anchor="ctr">
                    <a:noFill/>
                  </a:tcPr>
                </a:tc>
                <a:tc hMerge="1">
                  <a:txBody>
                    <a:bodyPr/>
                    <a:lstStyle/>
                    <a:p>
                      <a:endParaRPr lang="fr-FR" dirty="0"/>
                    </a:p>
                  </a:txBody>
                  <a:tcPr/>
                </a:tc>
                <a:tc gridSpan="2">
                  <a:txBody>
                    <a:bodyPr/>
                    <a:lstStyle/>
                    <a:p>
                      <a:pPr algn="ctr"/>
                      <a:r>
                        <a:rPr lang="fr-FR" dirty="0" smtClean="0">
                          <a:solidFill>
                            <a:schemeClr val="accent5">
                              <a:lumMod val="50000"/>
                            </a:schemeClr>
                          </a:solidFill>
                        </a:rPr>
                        <a:t>Zinc (mg)</a:t>
                      </a:r>
                      <a:endParaRPr lang="fr-FR" dirty="0">
                        <a:solidFill>
                          <a:schemeClr val="accent5">
                            <a:lumMod val="50000"/>
                          </a:schemeClr>
                        </a:solidFill>
                      </a:endParaRPr>
                    </a:p>
                  </a:txBody>
                  <a:tcPr anchor="ctr">
                    <a:noFill/>
                  </a:tcPr>
                </a:tc>
                <a:tc hMerge="1">
                  <a:txBody>
                    <a:bodyPr/>
                    <a:lstStyle/>
                    <a:p>
                      <a:endParaRPr lang="fr-FR" dirty="0"/>
                    </a:p>
                  </a:txBody>
                  <a:tcPr/>
                </a:tc>
                <a:extLst>
                  <a:ext uri="{0D108BD9-81ED-4DB2-BD59-A6C34878D82A}">
                    <a16:rowId xmlns:a16="http://schemas.microsoft.com/office/drawing/2014/main" val="10000"/>
                  </a:ext>
                </a:extLst>
              </a:tr>
              <a:tr h="584961">
                <a:tc>
                  <a:txBody>
                    <a:bodyPr/>
                    <a:lstStyle/>
                    <a:p>
                      <a:endParaRPr lang="fr-FR" dirty="0"/>
                    </a:p>
                  </a:txBody>
                  <a:tcPr>
                    <a:noFill/>
                  </a:tcPr>
                </a:tc>
                <a:tc>
                  <a:txBody>
                    <a:bodyPr/>
                    <a:lstStyle/>
                    <a:p>
                      <a:pPr algn="ctr"/>
                      <a:r>
                        <a:rPr lang="fr-FR" dirty="0" smtClean="0"/>
                        <a:t>Parties aériennes</a:t>
                      </a:r>
                      <a:endParaRPr lang="fr-FR" dirty="0"/>
                    </a:p>
                  </a:txBody>
                  <a:tcPr>
                    <a:lnB w="28575" cap="flat" cmpd="sng" algn="ctr">
                      <a:solidFill>
                        <a:srgbClr val="7030A0"/>
                      </a:solidFill>
                      <a:prstDash val="solid"/>
                      <a:round/>
                      <a:headEnd type="none" w="med" len="med"/>
                      <a:tailEnd type="none" w="med" len="med"/>
                    </a:lnB>
                    <a:solidFill>
                      <a:srgbClr val="C2E49C"/>
                    </a:solidFill>
                  </a:tcPr>
                </a:tc>
                <a:tc>
                  <a:txBody>
                    <a:bodyPr/>
                    <a:lstStyle/>
                    <a:p>
                      <a:pPr algn="ctr"/>
                      <a:r>
                        <a:rPr lang="fr-FR" dirty="0" smtClean="0"/>
                        <a:t>Racines</a:t>
                      </a:r>
                      <a:endParaRPr lang="fr-FR" dirty="0"/>
                    </a:p>
                  </a:txBody>
                  <a:tcPr>
                    <a:solidFill>
                      <a:srgbClr val="996633">
                        <a:alpha val="50196"/>
                      </a:srgbClr>
                    </a:solidFill>
                  </a:tcPr>
                </a:tc>
                <a:tc>
                  <a:txBody>
                    <a:bodyPr/>
                    <a:lstStyle/>
                    <a:p>
                      <a:pPr algn="ctr"/>
                      <a:r>
                        <a:rPr lang="fr-FR" dirty="0" smtClean="0"/>
                        <a:t>Parties aériennes</a:t>
                      </a:r>
                      <a:endParaRPr lang="fr-FR" dirty="0"/>
                    </a:p>
                  </a:txBody>
                  <a:tcPr>
                    <a:lnB w="28575" cap="flat" cmpd="sng" algn="ctr">
                      <a:solidFill>
                        <a:srgbClr val="FF6600"/>
                      </a:solidFill>
                      <a:prstDash val="solid"/>
                      <a:round/>
                      <a:headEnd type="none" w="med" len="med"/>
                      <a:tailEnd type="none" w="med" len="med"/>
                    </a:lnB>
                    <a:solidFill>
                      <a:srgbClr val="C2E49C"/>
                    </a:solidFill>
                  </a:tcPr>
                </a:tc>
                <a:tc>
                  <a:txBody>
                    <a:bodyPr/>
                    <a:lstStyle/>
                    <a:p>
                      <a:pPr algn="ctr"/>
                      <a:r>
                        <a:rPr lang="fr-FR" dirty="0" smtClean="0"/>
                        <a:t>Racines</a:t>
                      </a:r>
                      <a:endParaRPr lang="fr-FR" dirty="0"/>
                    </a:p>
                  </a:txBody>
                  <a:tcPr>
                    <a:solidFill>
                      <a:srgbClr val="996633">
                        <a:alpha val="50196"/>
                      </a:srgbClr>
                    </a:solidFill>
                  </a:tcPr>
                </a:tc>
                <a:tc>
                  <a:txBody>
                    <a:bodyPr/>
                    <a:lstStyle/>
                    <a:p>
                      <a:pPr algn="ctr"/>
                      <a:r>
                        <a:rPr lang="fr-FR" dirty="0" smtClean="0"/>
                        <a:t>Parties aériennes</a:t>
                      </a:r>
                      <a:endParaRPr lang="fr-FR" dirty="0"/>
                    </a:p>
                  </a:txBody>
                  <a:tcPr>
                    <a:lnB w="28575" cap="flat" cmpd="sng" algn="ctr">
                      <a:solidFill>
                        <a:schemeClr val="accent5">
                          <a:lumMod val="50000"/>
                        </a:schemeClr>
                      </a:solidFill>
                      <a:prstDash val="solid"/>
                      <a:round/>
                      <a:headEnd type="none" w="med" len="med"/>
                      <a:tailEnd type="none" w="med" len="med"/>
                    </a:lnB>
                    <a:solidFill>
                      <a:srgbClr val="C2E49C"/>
                    </a:solidFill>
                  </a:tcPr>
                </a:tc>
                <a:tc>
                  <a:txBody>
                    <a:bodyPr/>
                    <a:lstStyle/>
                    <a:p>
                      <a:pPr algn="ctr"/>
                      <a:r>
                        <a:rPr lang="fr-FR" dirty="0" smtClean="0"/>
                        <a:t>Racines</a:t>
                      </a:r>
                      <a:endParaRPr lang="fr-FR" dirty="0"/>
                    </a:p>
                  </a:txBody>
                  <a:tcPr>
                    <a:lnB w="28575" cap="flat" cmpd="sng" algn="ctr">
                      <a:solidFill>
                        <a:schemeClr val="accent5">
                          <a:lumMod val="50000"/>
                        </a:schemeClr>
                      </a:solidFill>
                      <a:prstDash val="solid"/>
                      <a:round/>
                      <a:headEnd type="none" w="med" len="med"/>
                      <a:tailEnd type="none" w="med" len="med"/>
                    </a:lnB>
                    <a:solidFill>
                      <a:srgbClr val="996633">
                        <a:alpha val="50196"/>
                      </a:srgbClr>
                    </a:solidFill>
                  </a:tcPr>
                </a:tc>
                <a:extLst>
                  <a:ext uri="{0D108BD9-81ED-4DB2-BD59-A6C34878D82A}">
                    <a16:rowId xmlns:a16="http://schemas.microsoft.com/office/drawing/2014/main" val="10001"/>
                  </a:ext>
                </a:extLst>
              </a:tr>
              <a:tr h="584961">
                <a:tc>
                  <a:txBody>
                    <a:bodyPr/>
                    <a:lstStyle/>
                    <a:p>
                      <a:pPr algn="r"/>
                      <a:r>
                        <a:rPr lang="fr-FR" b="1" dirty="0" smtClean="0"/>
                        <a:t>Jonc</a:t>
                      </a:r>
                      <a:endParaRPr lang="fr-FR" b="1" dirty="0"/>
                    </a:p>
                  </a:txBody>
                  <a:tcPr>
                    <a:lnR w="28575" cap="flat" cmpd="sng" algn="ctr">
                      <a:solidFill>
                        <a:srgbClr val="7030A0"/>
                      </a:solidFill>
                      <a:prstDash val="solid"/>
                      <a:round/>
                      <a:headEnd type="none" w="med" len="med"/>
                      <a:tailEnd type="none" w="med" len="med"/>
                    </a:lnR>
                    <a:noFill/>
                  </a:tcPr>
                </a:tc>
                <a:tc>
                  <a:txBody>
                    <a:bodyPr/>
                    <a:lstStyle/>
                    <a:p>
                      <a:r>
                        <a:rPr lang="fr-FR" dirty="0" smtClean="0"/>
                        <a:t>141</a:t>
                      </a:r>
                      <a:endParaRPr lang="fr-FR" dirty="0"/>
                    </a:p>
                  </a:txBody>
                  <a:tcPr>
                    <a:lnL w="28575" cap="flat" cmpd="sng" algn="ctr">
                      <a:solidFill>
                        <a:srgbClr val="7030A0"/>
                      </a:solidFill>
                      <a:prstDash val="solid"/>
                      <a:round/>
                      <a:headEnd type="none" w="med" len="med"/>
                      <a:tailEnd type="none" w="med" len="med"/>
                    </a:lnL>
                    <a:lnR w="28575" cap="flat" cmpd="sng" algn="ctr">
                      <a:solidFill>
                        <a:srgbClr val="7030A0"/>
                      </a:solidFill>
                      <a:prstDash val="solid"/>
                      <a:round/>
                      <a:headEnd type="none" w="med" len="med"/>
                      <a:tailEnd type="none" w="med" len="med"/>
                    </a:lnR>
                    <a:lnT w="28575" cap="flat" cmpd="sng" algn="ctr">
                      <a:solidFill>
                        <a:srgbClr val="7030A0"/>
                      </a:solidFill>
                      <a:prstDash val="solid"/>
                      <a:round/>
                      <a:headEnd type="none" w="med" len="med"/>
                      <a:tailEnd type="none" w="med" len="med"/>
                    </a:lnT>
                    <a:lnB w="28575" cap="flat" cmpd="sng" algn="ctr">
                      <a:solidFill>
                        <a:srgbClr val="7030A0"/>
                      </a:solidFill>
                      <a:prstDash val="solid"/>
                      <a:round/>
                      <a:headEnd type="none" w="med" len="med"/>
                      <a:tailEnd type="none" w="med" len="med"/>
                    </a:lnB>
                    <a:solidFill>
                      <a:srgbClr val="C2E49C"/>
                    </a:solidFill>
                  </a:tcPr>
                </a:tc>
                <a:tc>
                  <a:txBody>
                    <a:bodyPr/>
                    <a:lstStyle/>
                    <a:p>
                      <a:r>
                        <a:rPr lang="fr-FR" dirty="0" smtClean="0"/>
                        <a:t>214</a:t>
                      </a:r>
                      <a:endParaRPr lang="fr-FR" dirty="0"/>
                    </a:p>
                  </a:txBody>
                  <a:tcPr>
                    <a:lnL w="28575" cap="flat" cmpd="sng" algn="ctr">
                      <a:solidFill>
                        <a:srgbClr val="7030A0"/>
                      </a:solidFill>
                      <a:prstDash val="solid"/>
                      <a:round/>
                      <a:headEnd type="none" w="med" len="med"/>
                      <a:tailEnd type="none" w="med" len="med"/>
                    </a:lnL>
                    <a:lnR w="28575" cap="flat" cmpd="sng" algn="ctr">
                      <a:solidFill>
                        <a:srgbClr val="FF6600"/>
                      </a:solidFill>
                      <a:prstDash val="solid"/>
                      <a:round/>
                      <a:headEnd type="none" w="med" len="med"/>
                      <a:tailEnd type="none" w="med" len="med"/>
                    </a:lnR>
                    <a:solidFill>
                      <a:srgbClr val="996633">
                        <a:alpha val="50196"/>
                      </a:srgbClr>
                    </a:solidFill>
                  </a:tcPr>
                </a:tc>
                <a:tc>
                  <a:txBody>
                    <a:bodyPr/>
                    <a:lstStyle/>
                    <a:p>
                      <a:r>
                        <a:rPr lang="fr-FR" dirty="0" smtClean="0"/>
                        <a:t>4,9</a:t>
                      </a:r>
                      <a:endParaRPr lang="fr-FR" dirty="0"/>
                    </a:p>
                  </a:txBody>
                  <a:tcPr>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solidFill>
                      <a:srgbClr val="C2E49C"/>
                    </a:solidFill>
                  </a:tcPr>
                </a:tc>
                <a:tc>
                  <a:txBody>
                    <a:bodyPr/>
                    <a:lstStyle/>
                    <a:p>
                      <a:r>
                        <a:rPr lang="fr-FR" dirty="0" smtClean="0"/>
                        <a:t>4,8</a:t>
                      </a:r>
                      <a:endParaRPr lang="fr-FR" dirty="0"/>
                    </a:p>
                  </a:txBody>
                  <a:tcPr>
                    <a:lnL w="28575" cap="flat" cmpd="sng" algn="ctr">
                      <a:solidFill>
                        <a:srgbClr val="FF6600"/>
                      </a:solidFill>
                      <a:prstDash val="solid"/>
                      <a:round/>
                      <a:headEnd type="none" w="med" len="med"/>
                      <a:tailEnd type="none" w="med" len="med"/>
                    </a:lnL>
                    <a:lnR w="28575" cap="flat" cmpd="sng" algn="ctr">
                      <a:solidFill>
                        <a:schemeClr val="accent5">
                          <a:lumMod val="50000"/>
                        </a:schemeClr>
                      </a:solidFill>
                      <a:prstDash val="solid"/>
                      <a:round/>
                      <a:headEnd type="none" w="med" len="med"/>
                      <a:tailEnd type="none" w="med" len="med"/>
                    </a:lnR>
                    <a:solidFill>
                      <a:srgbClr val="996633">
                        <a:alpha val="50196"/>
                      </a:srgbClr>
                    </a:solidFill>
                  </a:tcPr>
                </a:tc>
                <a:tc>
                  <a:txBody>
                    <a:bodyPr/>
                    <a:lstStyle/>
                    <a:p>
                      <a:r>
                        <a:rPr lang="fr-FR" dirty="0" smtClean="0"/>
                        <a:t>19,8</a:t>
                      </a:r>
                      <a:endParaRPr lang="fr-FR" dirty="0"/>
                    </a:p>
                  </a:txBody>
                  <a:tcPr>
                    <a:lnL w="28575" cap="flat" cmpd="sng" algn="ctr">
                      <a:solidFill>
                        <a:schemeClr val="accent5">
                          <a:lumMod val="50000"/>
                        </a:schemeClr>
                      </a:solidFill>
                      <a:prstDash val="solid"/>
                      <a:round/>
                      <a:headEnd type="none" w="med" len="med"/>
                      <a:tailEnd type="none" w="med" len="med"/>
                    </a:lnL>
                    <a:lnR w="28575" cap="flat" cmpd="sng" algn="ctr">
                      <a:solidFill>
                        <a:schemeClr val="accent5">
                          <a:lumMod val="50000"/>
                        </a:schemeClr>
                      </a:solidFill>
                      <a:prstDash val="solid"/>
                      <a:round/>
                      <a:headEnd type="none" w="med" len="med"/>
                      <a:tailEnd type="none" w="med" len="med"/>
                    </a:lnR>
                    <a:lnT w="28575" cap="flat" cmpd="sng" algn="ctr">
                      <a:solidFill>
                        <a:schemeClr val="accent5">
                          <a:lumMod val="50000"/>
                        </a:schemeClr>
                      </a:solidFill>
                      <a:prstDash val="solid"/>
                      <a:round/>
                      <a:headEnd type="none" w="med" len="med"/>
                      <a:tailEnd type="none" w="med" len="med"/>
                    </a:lnT>
                    <a:solidFill>
                      <a:srgbClr val="C2E49C"/>
                    </a:solidFill>
                  </a:tcPr>
                </a:tc>
                <a:tc>
                  <a:txBody>
                    <a:bodyPr/>
                    <a:lstStyle/>
                    <a:p>
                      <a:r>
                        <a:rPr lang="fr-FR" dirty="0" smtClean="0"/>
                        <a:t>29</a:t>
                      </a:r>
                      <a:endParaRPr lang="fr-FR" dirty="0"/>
                    </a:p>
                  </a:txBody>
                  <a:tcPr>
                    <a:lnL w="28575" cap="flat" cmpd="sng" algn="ctr">
                      <a:solidFill>
                        <a:schemeClr val="accent5">
                          <a:lumMod val="50000"/>
                        </a:schemeClr>
                      </a:solidFill>
                      <a:prstDash val="solid"/>
                      <a:round/>
                      <a:headEnd type="none" w="med" len="med"/>
                      <a:tailEnd type="none" w="med" len="med"/>
                    </a:lnL>
                    <a:lnR w="28575" cap="flat" cmpd="sng" algn="ctr">
                      <a:solidFill>
                        <a:schemeClr val="accent5">
                          <a:lumMod val="50000"/>
                        </a:schemeClr>
                      </a:solidFill>
                      <a:prstDash val="solid"/>
                      <a:round/>
                      <a:headEnd type="none" w="med" len="med"/>
                      <a:tailEnd type="none" w="med" len="med"/>
                    </a:lnR>
                    <a:lnT w="28575" cap="flat" cmpd="sng" algn="ctr">
                      <a:solidFill>
                        <a:schemeClr val="accent5">
                          <a:lumMod val="50000"/>
                        </a:schemeClr>
                      </a:solidFill>
                      <a:prstDash val="solid"/>
                      <a:round/>
                      <a:headEnd type="none" w="med" len="med"/>
                      <a:tailEnd type="none" w="med" len="med"/>
                    </a:lnT>
                    <a:solidFill>
                      <a:srgbClr val="996633">
                        <a:alpha val="50196"/>
                      </a:srgbClr>
                    </a:solidFill>
                  </a:tcPr>
                </a:tc>
                <a:extLst>
                  <a:ext uri="{0D108BD9-81ED-4DB2-BD59-A6C34878D82A}">
                    <a16:rowId xmlns:a16="http://schemas.microsoft.com/office/drawing/2014/main" val="10002"/>
                  </a:ext>
                </a:extLst>
              </a:tr>
              <a:tr h="584961">
                <a:tc>
                  <a:txBody>
                    <a:bodyPr/>
                    <a:lstStyle/>
                    <a:p>
                      <a:pPr algn="r"/>
                      <a:r>
                        <a:rPr lang="fr-FR" b="1" dirty="0" smtClean="0"/>
                        <a:t>Baldingère</a:t>
                      </a:r>
                      <a:endParaRPr lang="fr-FR" b="1" dirty="0"/>
                    </a:p>
                  </a:txBody>
                  <a:tcPr>
                    <a:noFill/>
                  </a:tcPr>
                </a:tc>
                <a:tc>
                  <a:txBody>
                    <a:bodyPr/>
                    <a:lstStyle/>
                    <a:p>
                      <a:r>
                        <a:rPr lang="fr-FR" dirty="0" smtClean="0"/>
                        <a:t>56</a:t>
                      </a:r>
                      <a:endParaRPr lang="fr-FR" dirty="0"/>
                    </a:p>
                  </a:txBody>
                  <a:tcPr>
                    <a:lnT w="28575" cap="flat" cmpd="sng" algn="ctr">
                      <a:solidFill>
                        <a:srgbClr val="7030A0"/>
                      </a:solidFill>
                      <a:prstDash val="solid"/>
                      <a:round/>
                      <a:headEnd type="none" w="med" len="med"/>
                      <a:tailEnd type="none" w="med" len="med"/>
                    </a:lnT>
                    <a:solidFill>
                      <a:srgbClr val="C2E49C"/>
                    </a:solidFill>
                  </a:tcPr>
                </a:tc>
                <a:tc>
                  <a:txBody>
                    <a:bodyPr/>
                    <a:lstStyle/>
                    <a:p>
                      <a:r>
                        <a:rPr lang="fr-FR" dirty="0" smtClean="0"/>
                        <a:t>262</a:t>
                      </a:r>
                      <a:endParaRPr lang="fr-FR" dirty="0"/>
                    </a:p>
                  </a:txBody>
                  <a:tcPr>
                    <a:solidFill>
                      <a:srgbClr val="996633">
                        <a:alpha val="50196"/>
                      </a:srgbClr>
                    </a:solidFill>
                  </a:tcPr>
                </a:tc>
                <a:tc>
                  <a:txBody>
                    <a:bodyPr/>
                    <a:lstStyle/>
                    <a:p>
                      <a:r>
                        <a:rPr lang="fr-FR" dirty="0" smtClean="0"/>
                        <a:t>2</a:t>
                      </a:r>
                      <a:endParaRPr lang="fr-FR" dirty="0"/>
                    </a:p>
                  </a:txBody>
                  <a:tcPr>
                    <a:lnT w="28575" cap="flat" cmpd="sng" algn="ctr">
                      <a:solidFill>
                        <a:srgbClr val="FF6600"/>
                      </a:solidFill>
                      <a:prstDash val="solid"/>
                      <a:round/>
                      <a:headEnd type="none" w="med" len="med"/>
                      <a:tailEnd type="none" w="med" len="med"/>
                    </a:lnT>
                    <a:solidFill>
                      <a:srgbClr val="C2E49C"/>
                    </a:solidFill>
                  </a:tcPr>
                </a:tc>
                <a:tc>
                  <a:txBody>
                    <a:bodyPr/>
                    <a:lstStyle/>
                    <a:p>
                      <a:r>
                        <a:rPr lang="fr-FR" dirty="0" smtClean="0"/>
                        <a:t>5,6</a:t>
                      </a:r>
                      <a:endParaRPr lang="fr-FR" dirty="0"/>
                    </a:p>
                  </a:txBody>
                  <a:tcPr>
                    <a:lnR w="28575" cap="flat" cmpd="sng" algn="ctr">
                      <a:solidFill>
                        <a:schemeClr val="accent5">
                          <a:lumMod val="50000"/>
                        </a:schemeClr>
                      </a:solidFill>
                      <a:prstDash val="solid"/>
                      <a:round/>
                      <a:headEnd type="none" w="med" len="med"/>
                      <a:tailEnd type="none" w="med" len="med"/>
                    </a:lnR>
                    <a:solidFill>
                      <a:srgbClr val="996633">
                        <a:alpha val="50196"/>
                      </a:srgbClr>
                    </a:solidFill>
                  </a:tcPr>
                </a:tc>
                <a:tc>
                  <a:txBody>
                    <a:bodyPr/>
                    <a:lstStyle/>
                    <a:p>
                      <a:r>
                        <a:rPr lang="fr-FR" dirty="0" smtClean="0"/>
                        <a:t>19,7</a:t>
                      </a:r>
                      <a:endParaRPr lang="fr-FR" dirty="0"/>
                    </a:p>
                  </a:txBody>
                  <a:tcPr>
                    <a:lnL w="28575" cap="flat" cmpd="sng" algn="ctr">
                      <a:solidFill>
                        <a:schemeClr val="accent5">
                          <a:lumMod val="50000"/>
                        </a:schemeClr>
                      </a:solidFill>
                      <a:prstDash val="solid"/>
                      <a:round/>
                      <a:headEnd type="none" w="med" len="med"/>
                      <a:tailEnd type="none" w="med" len="med"/>
                    </a:lnL>
                    <a:lnR w="28575" cap="flat" cmpd="sng" algn="ctr">
                      <a:solidFill>
                        <a:schemeClr val="accent5">
                          <a:lumMod val="50000"/>
                        </a:schemeClr>
                      </a:solidFill>
                      <a:prstDash val="solid"/>
                      <a:round/>
                      <a:headEnd type="none" w="med" len="med"/>
                      <a:tailEnd type="none" w="med" len="med"/>
                    </a:lnR>
                    <a:lnB w="28575" cap="flat" cmpd="sng" algn="ctr">
                      <a:solidFill>
                        <a:schemeClr val="accent5">
                          <a:lumMod val="50000"/>
                        </a:schemeClr>
                      </a:solidFill>
                      <a:prstDash val="solid"/>
                      <a:round/>
                      <a:headEnd type="none" w="med" len="med"/>
                      <a:tailEnd type="none" w="med" len="med"/>
                    </a:lnB>
                    <a:solidFill>
                      <a:srgbClr val="C2E49C"/>
                    </a:solidFill>
                  </a:tcPr>
                </a:tc>
                <a:tc>
                  <a:txBody>
                    <a:bodyPr/>
                    <a:lstStyle/>
                    <a:p>
                      <a:r>
                        <a:rPr lang="fr-FR" dirty="0" smtClean="0"/>
                        <a:t>33</a:t>
                      </a:r>
                      <a:endParaRPr lang="fr-FR" dirty="0"/>
                    </a:p>
                  </a:txBody>
                  <a:tcPr>
                    <a:lnL w="28575" cap="flat" cmpd="sng" algn="ctr">
                      <a:solidFill>
                        <a:schemeClr val="accent5">
                          <a:lumMod val="50000"/>
                        </a:schemeClr>
                      </a:solidFill>
                      <a:prstDash val="solid"/>
                      <a:round/>
                      <a:headEnd type="none" w="med" len="med"/>
                      <a:tailEnd type="none" w="med" len="med"/>
                    </a:lnL>
                    <a:lnR w="28575" cap="flat" cmpd="sng" algn="ctr">
                      <a:solidFill>
                        <a:schemeClr val="accent5">
                          <a:lumMod val="50000"/>
                        </a:schemeClr>
                      </a:solidFill>
                      <a:prstDash val="solid"/>
                      <a:round/>
                      <a:headEnd type="none" w="med" len="med"/>
                      <a:tailEnd type="none" w="med" len="med"/>
                    </a:lnR>
                    <a:lnB w="28575" cap="flat" cmpd="sng" algn="ctr">
                      <a:solidFill>
                        <a:schemeClr val="accent5">
                          <a:lumMod val="50000"/>
                        </a:schemeClr>
                      </a:solidFill>
                      <a:prstDash val="solid"/>
                      <a:round/>
                      <a:headEnd type="none" w="med" len="med"/>
                      <a:tailEnd type="none" w="med" len="med"/>
                    </a:lnB>
                    <a:solidFill>
                      <a:srgbClr val="996633">
                        <a:alpha val="50196"/>
                      </a:srgbClr>
                    </a:solidFill>
                  </a:tcPr>
                </a:tc>
                <a:extLst>
                  <a:ext uri="{0D108BD9-81ED-4DB2-BD59-A6C34878D82A}">
                    <a16:rowId xmlns:a16="http://schemas.microsoft.com/office/drawing/2014/main" val="10003"/>
                  </a:ext>
                </a:extLst>
              </a:tr>
              <a:tr h="584961">
                <a:tc>
                  <a:txBody>
                    <a:bodyPr/>
                    <a:lstStyle/>
                    <a:p>
                      <a:pPr algn="r"/>
                      <a:r>
                        <a:rPr lang="fr-FR" b="1" dirty="0" smtClean="0"/>
                        <a:t>Iris</a:t>
                      </a:r>
                      <a:endParaRPr lang="fr-FR" b="1" dirty="0"/>
                    </a:p>
                  </a:txBody>
                  <a:tcPr>
                    <a:noFill/>
                  </a:tcPr>
                </a:tc>
                <a:tc>
                  <a:txBody>
                    <a:bodyPr/>
                    <a:lstStyle/>
                    <a:p>
                      <a:r>
                        <a:rPr lang="fr-FR" dirty="0" smtClean="0"/>
                        <a:t>21</a:t>
                      </a:r>
                      <a:endParaRPr lang="fr-FR" dirty="0"/>
                    </a:p>
                  </a:txBody>
                  <a:tcPr>
                    <a:solidFill>
                      <a:srgbClr val="C2E49C"/>
                    </a:solidFill>
                  </a:tcPr>
                </a:tc>
                <a:tc>
                  <a:txBody>
                    <a:bodyPr/>
                    <a:lstStyle/>
                    <a:p>
                      <a:r>
                        <a:rPr lang="fr-FR" dirty="0" smtClean="0"/>
                        <a:t>28</a:t>
                      </a:r>
                      <a:endParaRPr lang="fr-FR" dirty="0"/>
                    </a:p>
                  </a:txBody>
                  <a:tcPr>
                    <a:lnB w="28575" cap="flat" cmpd="sng" algn="ctr">
                      <a:solidFill>
                        <a:srgbClr val="7030A0"/>
                      </a:solidFill>
                      <a:prstDash val="solid"/>
                      <a:round/>
                      <a:headEnd type="none" w="med" len="med"/>
                      <a:tailEnd type="none" w="med" len="med"/>
                    </a:lnB>
                    <a:solidFill>
                      <a:srgbClr val="996633">
                        <a:alpha val="50196"/>
                      </a:srgbClr>
                    </a:solidFill>
                  </a:tcPr>
                </a:tc>
                <a:tc>
                  <a:txBody>
                    <a:bodyPr/>
                    <a:lstStyle/>
                    <a:p>
                      <a:r>
                        <a:rPr lang="fr-FR" dirty="0" smtClean="0"/>
                        <a:t>0,5</a:t>
                      </a:r>
                      <a:endParaRPr lang="fr-FR" dirty="0"/>
                    </a:p>
                  </a:txBody>
                  <a:tcPr>
                    <a:solidFill>
                      <a:srgbClr val="C2E49C"/>
                    </a:solidFill>
                  </a:tcPr>
                </a:tc>
                <a:tc>
                  <a:txBody>
                    <a:bodyPr/>
                    <a:lstStyle/>
                    <a:p>
                      <a:r>
                        <a:rPr lang="fr-FR" dirty="0" smtClean="0"/>
                        <a:t>0,6</a:t>
                      </a:r>
                      <a:endParaRPr lang="fr-FR" dirty="0"/>
                    </a:p>
                  </a:txBody>
                  <a:tcPr>
                    <a:lnB w="28575" cap="flat" cmpd="sng" algn="ctr">
                      <a:solidFill>
                        <a:srgbClr val="FF6600"/>
                      </a:solidFill>
                      <a:prstDash val="solid"/>
                      <a:round/>
                      <a:headEnd type="none" w="med" len="med"/>
                      <a:tailEnd type="none" w="med" len="med"/>
                    </a:lnB>
                    <a:solidFill>
                      <a:srgbClr val="996633">
                        <a:alpha val="50196"/>
                      </a:srgbClr>
                    </a:solidFill>
                  </a:tcPr>
                </a:tc>
                <a:tc>
                  <a:txBody>
                    <a:bodyPr/>
                    <a:lstStyle/>
                    <a:p>
                      <a:r>
                        <a:rPr lang="fr-FR" dirty="0" smtClean="0"/>
                        <a:t>2,4</a:t>
                      </a:r>
                      <a:endParaRPr lang="fr-FR" dirty="0"/>
                    </a:p>
                  </a:txBody>
                  <a:tcPr>
                    <a:lnT w="28575" cap="flat" cmpd="sng" algn="ctr">
                      <a:solidFill>
                        <a:schemeClr val="accent5">
                          <a:lumMod val="50000"/>
                        </a:schemeClr>
                      </a:solidFill>
                      <a:prstDash val="solid"/>
                      <a:round/>
                      <a:headEnd type="none" w="med" len="med"/>
                      <a:tailEnd type="none" w="med" len="med"/>
                    </a:lnT>
                    <a:solidFill>
                      <a:srgbClr val="C2E49C"/>
                    </a:solidFill>
                  </a:tcPr>
                </a:tc>
                <a:tc>
                  <a:txBody>
                    <a:bodyPr/>
                    <a:lstStyle/>
                    <a:p>
                      <a:r>
                        <a:rPr lang="fr-FR" dirty="0" smtClean="0"/>
                        <a:t>4,3</a:t>
                      </a:r>
                      <a:endParaRPr lang="fr-FR" dirty="0"/>
                    </a:p>
                  </a:txBody>
                  <a:tcPr>
                    <a:lnR w="12700" cap="flat" cmpd="sng" algn="ctr">
                      <a:solidFill>
                        <a:schemeClr val="bg1"/>
                      </a:solidFill>
                      <a:prstDash val="solid"/>
                      <a:round/>
                      <a:headEnd type="none" w="med" len="med"/>
                      <a:tailEnd type="none" w="med" len="med"/>
                    </a:lnR>
                    <a:lnT w="28575" cap="flat" cmpd="sng" algn="ctr">
                      <a:solidFill>
                        <a:schemeClr val="accent5">
                          <a:lumMod val="50000"/>
                        </a:schemeClr>
                      </a:solidFill>
                      <a:prstDash val="solid"/>
                      <a:round/>
                      <a:headEnd type="none" w="med" len="med"/>
                      <a:tailEnd type="none" w="med" len="med"/>
                    </a:lnT>
                    <a:lnB w="28575" cap="flat" cmpd="sng" algn="ctr">
                      <a:solidFill>
                        <a:schemeClr val="accent5">
                          <a:lumMod val="50000"/>
                        </a:schemeClr>
                      </a:solidFill>
                      <a:prstDash val="solid"/>
                      <a:round/>
                      <a:headEnd type="none" w="med" len="med"/>
                      <a:tailEnd type="none" w="med" len="med"/>
                    </a:lnB>
                    <a:solidFill>
                      <a:srgbClr val="996633">
                        <a:alpha val="50196"/>
                      </a:srgbClr>
                    </a:solidFill>
                  </a:tcPr>
                </a:tc>
                <a:extLst>
                  <a:ext uri="{0D108BD9-81ED-4DB2-BD59-A6C34878D82A}">
                    <a16:rowId xmlns:a16="http://schemas.microsoft.com/office/drawing/2014/main" val="10004"/>
                  </a:ext>
                </a:extLst>
              </a:tr>
              <a:tr h="584961">
                <a:tc>
                  <a:txBody>
                    <a:bodyPr/>
                    <a:lstStyle/>
                    <a:p>
                      <a:pPr algn="r"/>
                      <a:r>
                        <a:rPr lang="fr-FR" b="1" dirty="0" smtClean="0"/>
                        <a:t>Herbe</a:t>
                      </a:r>
                      <a:endParaRPr lang="fr-FR" b="1" dirty="0"/>
                    </a:p>
                  </a:txBody>
                  <a:tcPr>
                    <a:noFill/>
                  </a:tcPr>
                </a:tc>
                <a:tc>
                  <a:txBody>
                    <a:bodyPr/>
                    <a:lstStyle/>
                    <a:p>
                      <a:r>
                        <a:rPr lang="fr-FR" dirty="0" smtClean="0"/>
                        <a:t>61</a:t>
                      </a:r>
                      <a:endParaRPr lang="fr-FR" dirty="0"/>
                    </a:p>
                  </a:txBody>
                  <a:tcPr>
                    <a:lnR w="28575" cap="flat" cmpd="sng" algn="ctr">
                      <a:solidFill>
                        <a:srgbClr val="7030A0"/>
                      </a:solidFill>
                      <a:prstDash val="solid"/>
                      <a:round/>
                      <a:headEnd type="none" w="med" len="med"/>
                      <a:tailEnd type="none" w="med" len="med"/>
                    </a:lnR>
                    <a:solidFill>
                      <a:srgbClr val="C2E49C"/>
                    </a:solidFill>
                  </a:tcPr>
                </a:tc>
                <a:tc>
                  <a:txBody>
                    <a:bodyPr/>
                    <a:lstStyle/>
                    <a:p>
                      <a:r>
                        <a:rPr lang="fr-FR" dirty="0" smtClean="0"/>
                        <a:t>298</a:t>
                      </a:r>
                      <a:endParaRPr lang="fr-FR" dirty="0"/>
                    </a:p>
                  </a:txBody>
                  <a:tcPr>
                    <a:lnL w="28575" cap="flat" cmpd="sng" algn="ctr">
                      <a:solidFill>
                        <a:srgbClr val="7030A0"/>
                      </a:solidFill>
                      <a:prstDash val="solid"/>
                      <a:round/>
                      <a:headEnd type="none" w="med" len="med"/>
                      <a:tailEnd type="none" w="med" len="med"/>
                    </a:lnL>
                    <a:lnR w="28575" cap="flat" cmpd="sng" algn="ctr">
                      <a:solidFill>
                        <a:srgbClr val="7030A0"/>
                      </a:solidFill>
                      <a:prstDash val="solid"/>
                      <a:round/>
                      <a:headEnd type="none" w="med" len="med"/>
                      <a:tailEnd type="none" w="med" len="med"/>
                    </a:lnR>
                    <a:lnT w="28575" cap="flat" cmpd="sng" algn="ctr">
                      <a:solidFill>
                        <a:srgbClr val="7030A0"/>
                      </a:solidFill>
                      <a:prstDash val="solid"/>
                      <a:round/>
                      <a:headEnd type="none" w="med" len="med"/>
                      <a:tailEnd type="none" w="med" len="med"/>
                    </a:lnT>
                    <a:lnB w="28575" cap="flat" cmpd="sng" algn="ctr">
                      <a:solidFill>
                        <a:srgbClr val="7030A0"/>
                      </a:solidFill>
                      <a:prstDash val="solid"/>
                      <a:round/>
                      <a:headEnd type="none" w="med" len="med"/>
                      <a:tailEnd type="none" w="med" len="med"/>
                    </a:lnB>
                    <a:solidFill>
                      <a:srgbClr val="996633">
                        <a:alpha val="50196"/>
                      </a:srgbClr>
                    </a:solidFill>
                  </a:tcPr>
                </a:tc>
                <a:tc>
                  <a:txBody>
                    <a:bodyPr/>
                    <a:lstStyle/>
                    <a:p>
                      <a:r>
                        <a:rPr lang="fr-FR" dirty="0" smtClean="0"/>
                        <a:t>2,5</a:t>
                      </a:r>
                      <a:endParaRPr lang="fr-FR" dirty="0"/>
                    </a:p>
                  </a:txBody>
                  <a:tcPr>
                    <a:lnL w="28575" cap="flat" cmpd="sng" algn="ctr">
                      <a:solidFill>
                        <a:srgbClr val="7030A0"/>
                      </a:solidFill>
                      <a:prstDash val="solid"/>
                      <a:round/>
                      <a:headEnd type="none" w="med" len="med"/>
                      <a:tailEnd type="none" w="med" len="med"/>
                    </a:lnL>
                    <a:lnR w="28575" cap="flat" cmpd="sng" algn="ctr">
                      <a:solidFill>
                        <a:srgbClr val="FF6600"/>
                      </a:solidFill>
                      <a:prstDash val="solid"/>
                      <a:round/>
                      <a:headEnd type="none" w="med" len="med"/>
                      <a:tailEnd type="none" w="med" len="med"/>
                    </a:lnR>
                    <a:solidFill>
                      <a:srgbClr val="C2E49C"/>
                    </a:solidFill>
                  </a:tcPr>
                </a:tc>
                <a:tc>
                  <a:txBody>
                    <a:bodyPr/>
                    <a:lstStyle/>
                    <a:p>
                      <a:r>
                        <a:rPr lang="fr-FR" dirty="0" smtClean="0"/>
                        <a:t>8,8</a:t>
                      </a:r>
                      <a:endParaRPr lang="fr-FR" dirty="0"/>
                    </a:p>
                  </a:txBody>
                  <a:tcPr>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solidFill>
                      <a:srgbClr val="996633">
                        <a:alpha val="50196"/>
                      </a:srgbClr>
                    </a:solidFill>
                  </a:tcPr>
                </a:tc>
                <a:tc>
                  <a:txBody>
                    <a:bodyPr/>
                    <a:lstStyle/>
                    <a:p>
                      <a:r>
                        <a:rPr lang="fr-FR" dirty="0" smtClean="0"/>
                        <a:t>14</a:t>
                      </a:r>
                      <a:endParaRPr lang="fr-FR" dirty="0"/>
                    </a:p>
                  </a:txBody>
                  <a:tcPr>
                    <a:lnL w="28575" cap="flat" cmpd="sng" algn="ctr">
                      <a:solidFill>
                        <a:srgbClr val="FF6600"/>
                      </a:solidFill>
                      <a:prstDash val="solid"/>
                      <a:round/>
                      <a:headEnd type="none" w="med" len="med"/>
                      <a:tailEnd type="none" w="med" len="med"/>
                    </a:lnL>
                    <a:lnR w="28575" cap="flat" cmpd="sng" algn="ctr">
                      <a:solidFill>
                        <a:schemeClr val="accent5">
                          <a:lumMod val="50000"/>
                        </a:schemeClr>
                      </a:solidFill>
                      <a:prstDash val="solid"/>
                      <a:round/>
                      <a:headEnd type="none" w="med" len="med"/>
                      <a:tailEnd type="none" w="med" len="med"/>
                    </a:lnR>
                    <a:solidFill>
                      <a:srgbClr val="C2E49C"/>
                    </a:solidFill>
                  </a:tcPr>
                </a:tc>
                <a:tc>
                  <a:txBody>
                    <a:bodyPr/>
                    <a:lstStyle/>
                    <a:p>
                      <a:r>
                        <a:rPr lang="fr-FR" dirty="0" smtClean="0"/>
                        <a:t>27</a:t>
                      </a:r>
                      <a:endParaRPr lang="fr-FR" dirty="0"/>
                    </a:p>
                  </a:txBody>
                  <a:tcPr>
                    <a:lnL w="28575" cap="flat" cmpd="sng" algn="ctr">
                      <a:solidFill>
                        <a:schemeClr val="accent5">
                          <a:lumMod val="50000"/>
                        </a:schemeClr>
                      </a:solidFill>
                      <a:prstDash val="solid"/>
                      <a:round/>
                      <a:headEnd type="none" w="med" len="med"/>
                      <a:tailEnd type="none" w="med" len="med"/>
                    </a:lnL>
                    <a:lnR w="28575" cap="flat" cmpd="sng" algn="ctr">
                      <a:solidFill>
                        <a:schemeClr val="accent5">
                          <a:lumMod val="50000"/>
                        </a:schemeClr>
                      </a:solidFill>
                      <a:prstDash val="solid"/>
                      <a:round/>
                      <a:headEnd type="none" w="med" len="med"/>
                      <a:tailEnd type="none" w="med" len="med"/>
                    </a:lnR>
                    <a:lnT w="28575" cap="flat" cmpd="sng" algn="ctr">
                      <a:solidFill>
                        <a:schemeClr val="accent5">
                          <a:lumMod val="50000"/>
                        </a:schemeClr>
                      </a:solidFill>
                      <a:prstDash val="solid"/>
                      <a:round/>
                      <a:headEnd type="none" w="med" len="med"/>
                      <a:tailEnd type="none" w="med" len="med"/>
                    </a:lnT>
                    <a:lnB w="28575" cap="flat" cmpd="sng" algn="ctr">
                      <a:solidFill>
                        <a:schemeClr val="accent5">
                          <a:lumMod val="50000"/>
                        </a:schemeClr>
                      </a:solidFill>
                      <a:prstDash val="solid"/>
                      <a:round/>
                      <a:headEnd type="none" w="med" len="med"/>
                      <a:tailEnd type="none" w="med" len="med"/>
                    </a:lnB>
                    <a:solidFill>
                      <a:srgbClr val="996633">
                        <a:alpha val="50196"/>
                      </a:srgbClr>
                    </a:solidFill>
                  </a:tcPr>
                </a:tc>
                <a:extLst>
                  <a:ext uri="{0D108BD9-81ED-4DB2-BD59-A6C34878D82A}">
                    <a16:rowId xmlns:a16="http://schemas.microsoft.com/office/drawing/2014/main" val="10005"/>
                  </a:ext>
                </a:extLst>
              </a:tr>
            </a:tbl>
          </a:graphicData>
        </a:graphic>
      </p:graphicFrame>
      <p:pic>
        <p:nvPicPr>
          <p:cNvPr id="5" name="Picture 2" descr="H:\R&amp;D_MaJ_140725\admin_info_pratiques\logo_labo\logo esitpa vert fond blac.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868144" y="636066"/>
            <a:ext cx="1668479" cy="488678"/>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p:cNvSpPr txBox="1"/>
          <p:nvPr/>
        </p:nvSpPr>
        <p:spPr>
          <a:xfrm>
            <a:off x="179512" y="1228690"/>
            <a:ext cx="6378855" cy="400110"/>
          </a:xfrm>
          <a:prstGeom prst="rect">
            <a:avLst/>
          </a:prstGeom>
          <a:noFill/>
        </p:spPr>
        <p:txBody>
          <a:bodyPr wrap="square" rtlCol="0">
            <a:spAutoFit/>
          </a:bodyPr>
          <a:lstStyle/>
          <a:p>
            <a:pPr fontAlgn="auto">
              <a:spcBef>
                <a:spcPts val="0"/>
              </a:spcBef>
              <a:spcAft>
                <a:spcPts val="0"/>
              </a:spcAft>
            </a:pPr>
            <a:r>
              <a:rPr lang="fr-FR" sz="2000" dirty="0" smtClean="0">
                <a:solidFill>
                  <a:prstClr val="black"/>
                </a:solidFill>
                <a:latin typeface="+mn-lt"/>
                <a:cs typeface="+mn-cs"/>
              </a:rPr>
              <a:t>Quantités de métal extrait ou stabilisé par les plantes :</a:t>
            </a:r>
          </a:p>
        </p:txBody>
      </p:sp>
    </p:spTree>
    <p:extLst>
      <p:ext uri="{BB962C8B-B14F-4D97-AF65-F5344CB8AC3E}">
        <p14:creationId xmlns:p14="http://schemas.microsoft.com/office/powerpoint/2010/main" val="15199223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23528" y="980728"/>
            <a:ext cx="3906589" cy="49370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ZoneTexte 1"/>
          <p:cNvSpPr txBox="1"/>
          <p:nvPr/>
        </p:nvSpPr>
        <p:spPr>
          <a:xfrm>
            <a:off x="179512" y="188640"/>
            <a:ext cx="8856984" cy="523220"/>
          </a:xfrm>
          <a:prstGeom prst="rect">
            <a:avLst/>
          </a:prstGeom>
          <a:noFill/>
        </p:spPr>
        <p:txBody>
          <a:bodyPr wrap="square" rtlCol="0">
            <a:spAutoFit/>
          </a:bodyPr>
          <a:lstStyle/>
          <a:p>
            <a:pPr algn="ctr"/>
            <a:r>
              <a:rPr lang="fr-FR" sz="2800" b="1" dirty="0" smtClean="0">
                <a:latin typeface="+mn-lt"/>
                <a:cs typeface="Calibri" pitchFamily="34" charset="0"/>
              </a:rPr>
              <a:t>ROLE DU SOL : DEGRADATION MICROBIENNE</a:t>
            </a:r>
            <a:endParaRPr lang="fr-FR" sz="2800" b="1" dirty="0">
              <a:latin typeface="+mn-lt"/>
              <a:cs typeface="Calibri" pitchFamily="34" charset="0"/>
            </a:endParaRPr>
          </a:p>
        </p:txBody>
      </p:sp>
      <p:sp>
        <p:nvSpPr>
          <p:cNvPr id="128" name="ZoneTexte 127"/>
          <p:cNvSpPr txBox="1"/>
          <p:nvPr/>
        </p:nvSpPr>
        <p:spPr>
          <a:xfrm>
            <a:off x="107504" y="2195572"/>
            <a:ext cx="2146742" cy="369332"/>
          </a:xfrm>
          <a:prstGeom prst="rect">
            <a:avLst/>
          </a:prstGeom>
          <a:noFill/>
        </p:spPr>
        <p:txBody>
          <a:bodyPr wrap="none" rtlCol="0">
            <a:spAutoFit/>
          </a:bodyPr>
          <a:lstStyle/>
          <a:p>
            <a:pPr fontAlgn="auto">
              <a:spcBef>
                <a:spcPts val="0"/>
              </a:spcBef>
              <a:spcAft>
                <a:spcPts val="0"/>
              </a:spcAft>
            </a:pPr>
            <a:r>
              <a:rPr lang="fr-FR" b="1" i="1" dirty="0" err="1">
                <a:solidFill>
                  <a:prstClr val="black"/>
                </a:solidFill>
                <a:latin typeface="+mn-lt"/>
                <a:cs typeface="+mn-cs"/>
              </a:rPr>
              <a:t>P</a:t>
            </a:r>
            <a:r>
              <a:rPr lang="fr-FR" b="1" i="1" dirty="0" err="1" smtClean="0">
                <a:solidFill>
                  <a:prstClr val="black"/>
                </a:solidFill>
                <a:latin typeface="+mn-lt"/>
                <a:cs typeface="+mn-cs"/>
              </a:rPr>
              <a:t>hytodégradation</a:t>
            </a:r>
            <a:endParaRPr lang="fr-FR" b="1" i="1" dirty="0">
              <a:solidFill>
                <a:prstClr val="black"/>
              </a:solidFill>
              <a:latin typeface="+mn-lt"/>
              <a:cs typeface="+mn-cs"/>
            </a:endParaRPr>
          </a:p>
        </p:txBody>
      </p:sp>
      <p:sp>
        <p:nvSpPr>
          <p:cNvPr id="129" name="ZoneTexte 128"/>
          <p:cNvSpPr txBox="1"/>
          <p:nvPr/>
        </p:nvSpPr>
        <p:spPr>
          <a:xfrm>
            <a:off x="-36512" y="5147900"/>
            <a:ext cx="2133918" cy="369332"/>
          </a:xfrm>
          <a:prstGeom prst="rect">
            <a:avLst/>
          </a:prstGeom>
          <a:noFill/>
        </p:spPr>
        <p:txBody>
          <a:bodyPr wrap="none" rtlCol="0">
            <a:spAutoFit/>
          </a:bodyPr>
          <a:lstStyle/>
          <a:p>
            <a:pPr fontAlgn="auto">
              <a:spcBef>
                <a:spcPts val="0"/>
              </a:spcBef>
              <a:spcAft>
                <a:spcPts val="0"/>
              </a:spcAft>
            </a:pPr>
            <a:r>
              <a:rPr lang="fr-FR" b="1" i="1" dirty="0" err="1" smtClean="0">
                <a:solidFill>
                  <a:srgbClr val="002060"/>
                </a:solidFill>
                <a:latin typeface="+mn-lt"/>
                <a:cs typeface="+mn-cs"/>
              </a:rPr>
              <a:t>Rhizodégradation</a:t>
            </a:r>
            <a:endParaRPr lang="fr-FR" b="1" i="1" dirty="0">
              <a:solidFill>
                <a:srgbClr val="002060"/>
              </a:solidFill>
              <a:latin typeface="+mn-lt"/>
              <a:cs typeface="+mn-cs"/>
            </a:endParaRPr>
          </a:p>
        </p:txBody>
      </p:sp>
      <p:sp>
        <p:nvSpPr>
          <p:cNvPr id="130" name="ZoneTexte 129"/>
          <p:cNvSpPr txBox="1"/>
          <p:nvPr/>
        </p:nvSpPr>
        <p:spPr>
          <a:xfrm>
            <a:off x="2399610" y="5219908"/>
            <a:ext cx="2172390" cy="369332"/>
          </a:xfrm>
          <a:prstGeom prst="rect">
            <a:avLst/>
          </a:prstGeom>
          <a:noFill/>
        </p:spPr>
        <p:txBody>
          <a:bodyPr wrap="none" rtlCol="0">
            <a:spAutoFit/>
          </a:bodyPr>
          <a:lstStyle/>
          <a:p>
            <a:pPr fontAlgn="auto">
              <a:spcBef>
                <a:spcPts val="0"/>
              </a:spcBef>
              <a:spcAft>
                <a:spcPts val="0"/>
              </a:spcAft>
            </a:pPr>
            <a:r>
              <a:rPr lang="fr-FR" b="1" i="1" dirty="0" err="1" smtClean="0">
                <a:latin typeface="+mn-lt"/>
                <a:cs typeface="+mn-cs"/>
              </a:rPr>
              <a:t>Phytostabilisation</a:t>
            </a:r>
            <a:endParaRPr lang="fr-FR" b="1" i="1" dirty="0">
              <a:latin typeface="+mn-lt"/>
              <a:cs typeface="+mn-cs"/>
            </a:endParaRPr>
          </a:p>
        </p:txBody>
      </p:sp>
      <p:sp>
        <p:nvSpPr>
          <p:cNvPr id="131" name="ZoneTexte 130"/>
          <p:cNvSpPr txBox="1"/>
          <p:nvPr/>
        </p:nvSpPr>
        <p:spPr>
          <a:xfrm>
            <a:off x="-36512" y="3419708"/>
            <a:ext cx="2236510" cy="369332"/>
          </a:xfrm>
          <a:prstGeom prst="rect">
            <a:avLst/>
          </a:prstGeom>
          <a:noFill/>
        </p:spPr>
        <p:txBody>
          <a:bodyPr wrap="none" rtlCol="0">
            <a:spAutoFit/>
          </a:bodyPr>
          <a:lstStyle/>
          <a:p>
            <a:pPr fontAlgn="auto">
              <a:spcBef>
                <a:spcPts val="0"/>
              </a:spcBef>
              <a:spcAft>
                <a:spcPts val="0"/>
              </a:spcAft>
            </a:pPr>
            <a:r>
              <a:rPr lang="fr-FR" b="1" i="1" dirty="0" err="1" smtClean="0">
                <a:solidFill>
                  <a:prstClr val="black"/>
                </a:solidFill>
                <a:latin typeface="+mn-lt"/>
                <a:cs typeface="+mn-cs"/>
              </a:rPr>
              <a:t>Phytovolatilisation</a:t>
            </a:r>
            <a:endParaRPr lang="fr-FR" b="1" i="1" dirty="0">
              <a:solidFill>
                <a:prstClr val="black"/>
              </a:solidFill>
              <a:latin typeface="+mn-lt"/>
              <a:cs typeface="+mn-cs"/>
            </a:endParaRPr>
          </a:p>
        </p:txBody>
      </p:sp>
      <p:sp>
        <p:nvSpPr>
          <p:cNvPr id="163" name="ZoneTexte 162"/>
          <p:cNvSpPr txBox="1"/>
          <p:nvPr/>
        </p:nvSpPr>
        <p:spPr>
          <a:xfrm>
            <a:off x="2483768" y="3347700"/>
            <a:ext cx="1928733" cy="369332"/>
          </a:xfrm>
          <a:prstGeom prst="rect">
            <a:avLst/>
          </a:prstGeom>
          <a:noFill/>
        </p:spPr>
        <p:txBody>
          <a:bodyPr wrap="none" rtlCol="0">
            <a:spAutoFit/>
          </a:bodyPr>
          <a:lstStyle/>
          <a:p>
            <a:pPr fontAlgn="auto">
              <a:spcBef>
                <a:spcPts val="0"/>
              </a:spcBef>
              <a:spcAft>
                <a:spcPts val="0"/>
              </a:spcAft>
            </a:pPr>
            <a:r>
              <a:rPr lang="fr-FR" b="1" i="1" dirty="0" err="1" smtClean="0">
                <a:latin typeface="+mn-lt"/>
                <a:cs typeface="+mn-cs"/>
              </a:rPr>
              <a:t>Phytoextraction</a:t>
            </a:r>
            <a:endParaRPr lang="fr-FR" b="1" i="1" dirty="0">
              <a:latin typeface="+mn-lt"/>
              <a:cs typeface="+mn-cs"/>
            </a:endParaRPr>
          </a:p>
        </p:txBody>
      </p:sp>
      <p:sp>
        <p:nvSpPr>
          <p:cNvPr id="180" name="Ellipse 179"/>
          <p:cNvSpPr/>
          <p:nvPr/>
        </p:nvSpPr>
        <p:spPr>
          <a:xfrm>
            <a:off x="179512" y="1124744"/>
            <a:ext cx="144016" cy="14401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2" name="ZoneTexte 181"/>
          <p:cNvSpPr txBox="1"/>
          <p:nvPr/>
        </p:nvSpPr>
        <p:spPr>
          <a:xfrm>
            <a:off x="323528" y="1043444"/>
            <a:ext cx="1018227" cy="369332"/>
          </a:xfrm>
          <a:prstGeom prst="rect">
            <a:avLst/>
          </a:prstGeom>
          <a:noFill/>
        </p:spPr>
        <p:txBody>
          <a:bodyPr wrap="none" rtlCol="0">
            <a:spAutoFit/>
          </a:bodyPr>
          <a:lstStyle/>
          <a:p>
            <a:pPr fontAlgn="auto">
              <a:spcBef>
                <a:spcPts val="0"/>
              </a:spcBef>
              <a:spcAft>
                <a:spcPts val="0"/>
              </a:spcAft>
            </a:pPr>
            <a:r>
              <a:rPr lang="fr-FR" i="1" dirty="0" smtClean="0">
                <a:solidFill>
                  <a:srgbClr val="FF0000"/>
                </a:solidFill>
                <a:latin typeface="+mn-lt"/>
                <a:cs typeface="+mn-cs"/>
              </a:rPr>
              <a:t>Polluant</a:t>
            </a:r>
            <a:endParaRPr lang="fr-FR" i="1" dirty="0">
              <a:solidFill>
                <a:srgbClr val="FF0000"/>
              </a:solidFill>
              <a:latin typeface="+mn-lt"/>
              <a:cs typeface="+mn-cs"/>
            </a:endParaRPr>
          </a:p>
        </p:txBody>
      </p:sp>
      <p:sp>
        <p:nvSpPr>
          <p:cNvPr id="39" name="ZoneTexte 38"/>
          <p:cNvSpPr txBox="1"/>
          <p:nvPr/>
        </p:nvSpPr>
        <p:spPr>
          <a:xfrm>
            <a:off x="4412501" y="4690010"/>
            <a:ext cx="4731498" cy="1015663"/>
          </a:xfrm>
          <a:prstGeom prst="rect">
            <a:avLst/>
          </a:prstGeom>
          <a:noFill/>
        </p:spPr>
        <p:txBody>
          <a:bodyPr wrap="square" rtlCol="0">
            <a:spAutoFit/>
          </a:bodyPr>
          <a:lstStyle/>
          <a:p>
            <a:pPr algn="ctr"/>
            <a:r>
              <a:rPr lang="fr-FR" sz="2000" dirty="0" smtClean="0">
                <a:solidFill>
                  <a:srgbClr val="002060"/>
                </a:solidFill>
              </a:rPr>
              <a:t>Dégradation de polluants organiques par les microorganismes</a:t>
            </a:r>
          </a:p>
          <a:p>
            <a:pPr algn="ctr"/>
            <a:r>
              <a:rPr lang="fr-FR" sz="2000" dirty="0" smtClean="0">
                <a:solidFill>
                  <a:srgbClr val="002060"/>
                </a:solidFill>
                <a:sym typeface="Symbol"/>
              </a:rPr>
              <a:t> facilité par les plantes</a:t>
            </a:r>
            <a:endParaRPr lang="fr-FR" sz="2000" dirty="0" smtClean="0">
              <a:solidFill>
                <a:srgbClr val="002060"/>
              </a:solidFill>
            </a:endParaRPr>
          </a:p>
        </p:txBody>
      </p:sp>
    </p:spTree>
    <p:extLst>
      <p:ext uri="{BB962C8B-B14F-4D97-AF65-F5344CB8AC3E}">
        <p14:creationId xmlns:p14="http://schemas.microsoft.com/office/powerpoint/2010/main" val="19263011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t="63720"/>
          <a:stretch/>
        </p:blipFill>
        <p:spPr bwMode="auto">
          <a:xfrm>
            <a:off x="323528" y="4126606"/>
            <a:ext cx="3906589" cy="1791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ZoneTexte 1"/>
          <p:cNvSpPr txBox="1"/>
          <p:nvPr/>
        </p:nvSpPr>
        <p:spPr>
          <a:xfrm>
            <a:off x="179512" y="188640"/>
            <a:ext cx="8856984" cy="523220"/>
          </a:xfrm>
          <a:prstGeom prst="rect">
            <a:avLst/>
          </a:prstGeom>
          <a:noFill/>
        </p:spPr>
        <p:txBody>
          <a:bodyPr wrap="square" rtlCol="0">
            <a:spAutoFit/>
          </a:bodyPr>
          <a:lstStyle/>
          <a:p>
            <a:pPr algn="ctr"/>
            <a:r>
              <a:rPr lang="fr-FR" sz="2800" b="1" dirty="0" smtClean="0">
                <a:latin typeface="+mn-lt"/>
                <a:cs typeface="Calibri" pitchFamily="34" charset="0"/>
              </a:rPr>
              <a:t>ROLE DU SOL : DEGRADATION MICROBIENNE</a:t>
            </a:r>
            <a:endParaRPr lang="fr-FR" sz="2800" b="1" dirty="0">
              <a:latin typeface="+mn-lt"/>
              <a:cs typeface="Calibri" pitchFamily="34" charset="0"/>
            </a:endParaRPr>
          </a:p>
        </p:txBody>
      </p:sp>
      <p:sp>
        <p:nvSpPr>
          <p:cNvPr id="129" name="ZoneTexte 128"/>
          <p:cNvSpPr txBox="1"/>
          <p:nvPr/>
        </p:nvSpPr>
        <p:spPr>
          <a:xfrm>
            <a:off x="-36512" y="5147900"/>
            <a:ext cx="2133918" cy="369332"/>
          </a:xfrm>
          <a:prstGeom prst="rect">
            <a:avLst/>
          </a:prstGeom>
          <a:noFill/>
        </p:spPr>
        <p:txBody>
          <a:bodyPr wrap="none" rtlCol="0">
            <a:spAutoFit/>
          </a:bodyPr>
          <a:lstStyle/>
          <a:p>
            <a:pPr fontAlgn="auto">
              <a:spcBef>
                <a:spcPts val="0"/>
              </a:spcBef>
              <a:spcAft>
                <a:spcPts val="0"/>
              </a:spcAft>
            </a:pPr>
            <a:r>
              <a:rPr lang="fr-FR" b="1" i="1" dirty="0" err="1" smtClean="0">
                <a:solidFill>
                  <a:srgbClr val="002060"/>
                </a:solidFill>
                <a:latin typeface="+mn-lt"/>
                <a:cs typeface="+mn-cs"/>
              </a:rPr>
              <a:t>Rhizodégradation</a:t>
            </a:r>
            <a:endParaRPr lang="fr-FR" b="1" i="1" dirty="0">
              <a:solidFill>
                <a:srgbClr val="002060"/>
              </a:solidFill>
              <a:latin typeface="+mn-lt"/>
              <a:cs typeface="+mn-cs"/>
            </a:endParaRPr>
          </a:p>
        </p:txBody>
      </p:sp>
      <p:sp>
        <p:nvSpPr>
          <p:cNvPr id="3" name="Flèche droite rayée 2"/>
          <p:cNvSpPr/>
          <p:nvPr/>
        </p:nvSpPr>
        <p:spPr>
          <a:xfrm rot="20058023">
            <a:off x="3836962" y="1865498"/>
            <a:ext cx="958815" cy="377040"/>
          </a:xfrm>
          <a:prstGeom prst="stripedRight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ZoneTexte 25"/>
          <p:cNvSpPr txBox="1"/>
          <p:nvPr/>
        </p:nvSpPr>
        <p:spPr>
          <a:xfrm>
            <a:off x="2399610" y="5219908"/>
            <a:ext cx="2172390" cy="369332"/>
          </a:xfrm>
          <a:prstGeom prst="rect">
            <a:avLst/>
          </a:prstGeom>
          <a:noFill/>
        </p:spPr>
        <p:txBody>
          <a:bodyPr wrap="none" rtlCol="0">
            <a:spAutoFit/>
          </a:bodyPr>
          <a:lstStyle/>
          <a:p>
            <a:pPr fontAlgn="auto">
              <a:spcBef>
                <a:spcPts val="0"/>
              </a:spcBef>
              <a:spcAft>
                <a:spcPts val="0"/>
              </a:spcAft>
            </a:pPr>
            <a:r>
              <a:rPr lang="fr-FR" b="1" i="1" dirty="0" err="1" smtClean="0">
                <a:latin typeface="+mn-lt"/>
                <a:cs typeface="+mn-cs"/>
              </a:rPr>
              <a:t>Phytostabilisation</a:t>
            </a:r>
            <a:endParaRPr lang="fr-FR" b="1" i="1" dirty="0">
              <a:latin typeface="+mn-lt"/>
              <a:cs typeface="+mn-cs"/>
            </a:endParaRPr>
          </a:p>
        </p:txBody>
      </p:sp>
      <p:sp>
        <p:nvSpPr>
          <p:cNvPr id="28" name="ZoneTexte 27"/>
          <p:cNvSpPr txBox="1"/>
          <p:nvPr/>
        </p:nvSpPr>
        <p:spPr>
          <a:xfrm>
            <a:off x="4412501" y="4690010"/>
            <a:ext cx="4731498" cy="1015663"/>
          </a:xfrm>
          <a:prstGeom prst="rect">
            <a:avLst/>
          </a:prstGeom>
          <a:noFill/>
        </p:spPr>
        <p:txBody>
          <a:bodyPr wrap="square" rtlCol="0">
            <a:spAutoFit/>
          </a:bodyPr>
          <a:lstStyle/>
          <a:p>
            <a:pPr algn="ctr"/>
            <a:r>
              <a:rPr lang="fr-FR" sz="2000" dirty="0" smtClean="0">
                <a:solidFill>
                  <a:srgbClr val="002060"/>
                </a:solidFill>
              </a:rPr>
              <a:t>Dégradation de polluants organiques par les microorganismes</a:t>
            </a:r>
          </a:p>
          <a:p>
            <a:pPr algn="ctr"/>
            <a:r>
              <a:rPr lang="fr-FR" sz="2000" dirty="0" smtClean="0">
                <a:solidFill>
                  <a:srgbClr val="002060"/>
                </a:solidFill>
                <a:sym typeface="Symbol"/>
              </a:rPr>
              <a:t> facilité par les plantes</a:t>
            </a:r>
            <a:endParaRPr lang="fr-FR" sz="2000" dirty="0" smtClean="0">
              <a:solidFill>
                <a:srgbClr val="002060"/>
              </a:solidFill>
            </a:endParaRPr>
          </a:p>
        </p:txBody>
      </p:sp>
      <p:pic>
        <p:nvPicPr>
          <p:cNvPr id="1033"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9672" y="2075613"/>
            <a:ext cx="2028825"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4"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53161" y="1083525"/>
            <a:ext cx="1879079" cy="14920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5"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48877" y="2714426"/>
            <a:ext cx="1622509" cy="17946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p:nvSpPr>
        <p:spPr>
          <a:xfrm>
            <a:off x="6571386" y="1299549"/>
            <a:ext cx="160854"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Rectangle 49"/>
          <p:cNvSpPr/>
          <p:nvPr/>
        </p:nvSpPr>
        <p:spPr>
          <a:xfrm>
            <a:off x="5712273" y="2570410"/>
            <a:ext cx="160854"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Rectangle 50"/>
          <p:cNvSpPr/>
          <p:nvPr/>
        </p:nvSpPr>
        <p:spPr>
          <a:xfrm>
            <a:off x="3419872" y="3235797"/>
            <a:ext cx="300633"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Flèche droite rayée 52"/>
          <p:cNvSpPr/>
          <p:nvPr/>
        </p:nvSpPr>
        <p:spPr>
          <a:xfrm rot="1350694">
            <a:off x="3902891" y="2817973"/>
            <a:ext cx="1003902" cy="377040"/>
          </a:xfrm>
          <a:prstGeom prst="stripedRight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p:cNvSpPr txBox="1"/>
          <p:nvPr/>
        </p:nvSpPr>
        <p:spPr>
          <a:xfrm rot="20086269">
            <a:off x="3487739" y="1638417"/>
            <a:ext cx="1146468" cy="369332"/>
          </a:xfrm>
          <a:prstGeom prst="rect">
            <a:avLst/>
          </a:prstGeom>
          <a:noFill/>
        </p:spPr>
        <p:txBody>
          <a:bodyPr wrap="none" rtlCol="0">
            <a:spAutoFit/>
          </a:bodyPr>
          <a:lstStyle/>
          <a:p>
            <a:r>
              <a:rPr lang="fr-FR" i="1" dirty="0">
                <a:solidFill>
                  <a:srgbClr val="002060"/>
                </a:solidFill>
              </a:rPr>
              <a:t>B</a:t>
            </a:r>
            <a:r>
              <a:rPr lang="fr-FR" i="1" dirty="0" smtClean="0">
                <a:solidFill>
                  <a:srgbClr val="002060"/>
                </a:solidFill>
              </a:rPr>
              <a:t>actéries</a:t>
            </a:r>
            <a:endParaRPr lang="fr-FR" i="1" dirty="0">
              <a:solidFill>
                <a:srgbClr val="002060"/>
              </a:solidFill>
            </a:endParaRPr>
          </a:p>
        </p:txBody>
      </p:sp>
      <p:sp>
        <p:nvSpPr>
          <p:cNvPr id="55" name="ZoneTexte 54"/>
          <p:cNvSpPr txBox="1"/>
          <p:nvPr/>
        </p:nvSpPr>
        <p:spPr>
          <a:xfrm rot="1329884">
            <a:off x="3395032" y="3068921"/>
            <a:ext cx="1608133" cy="369332"/>
          </a:xfrm>
          <a:prstGeom prst="rect">
            <a:avLst/>
          </a:prstGeom>
          <a:noFill/>
        </p:spPr>
        <p:txBody>
          <a:bodyPr wrap="none" rtlCol="0">
            <a:spAutoFit/>
          </a:bodyPr>
          <a:lstStyle/>
          <a:p>
            <a:r>
              <a:rPr lang="fr-FR" i="1" dirty="0" smtClean="0">
                <a:solidFill>
                  <a:srgbClr val="002060"/>
                </a:solidFill>
              </a:rPr>
              <a:t>Champignons</a:t>
            </a:r>
            <a:endParaRPr lang="fr-FR" i="1" dirty="0">
              <a:solidFill>
                <a:srgbClr val="002060"/>
              </a:solidFill>
            </a:endParaRPr>
          </a:p>
        </p:txBody>
      </p:sp>
      <p:sp>
        <p:nvSpPr>
          <p:cNvPr id="56" name="Rectangle 55"/>
          <p:cNvSpPr/>
          <p:nvPr/>
        </p:nvSpPr>
        <p:spPr>
          <a:xfrm>
            <a:off x="1619672" y="3310497"/>
            <a:ext cx="300633"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19733081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79512" y="188640"/>
            <a:ext cx="8856984" cy="461665"/>
          </a:xfrm>
          <a:prstGeom prst="rect">
            <a:avLst/>
          </a:prstGeom>
          <a:noFill/>
        </p:spPr>
        <p:txBody>
          <a:bodyPr wrap="square" rtlCol="0">
            <a:spAutoFit/>
          </a:bodyPr>
          <a:lstStyle/>
          <a:p>
            <a:pPr algn="ctr"/>
            <a:r>
              <a:rPr lang="fr-FR" sz="2400" b="1" dirty="0" smtClean="0">
                <a:latin typeface="+mn-lt"/>
                <a:cs typeface="Calibri" pitchFamily="34" charset="0"/>
              </a:rPr>
              <a:t>QUELLE PLANTE FAVORISE LA DEGRADATION DES HAP ?</a:t>
            </a:r>
            <a:endParaRPr lang="fr-FR" sz="2400" b="1" dirty="0">
              <a:latin typeface="+mn-lt"/>
              <a:cs typeface="Calibri" pitchFamily="34" charset="0"/>
            </a:endParaRPr>
          </a:p>
        </p:txBody>
      </p:sp>
      <p:graphicFrame>
        <p:nvGraphicFramePr>
          <p:cNvPr id="66" name="Graphique 65"/>
          <p:cNvGraphicFramePr>
            <a:graphicFrameLocks/>
          </p:cNvGraphicFramePr>
          <p:nvPr>
            <p:extLst>
              <p:ext uri="{D42A27DB-BD31-4B8C-83A1-F6EECF244321}">
                <p14:modId xmlns:p14="http://schemas.microsoft.com/office/powerpoint/2010/main" val="1833417421"/>
              </p:ext>
            </p:extLst>
          </p:nvPr>
        </p:nvGraphicFramePr>
        <p:xfrm>
          <a:off x="2123728" y="1804174"/>
          <a:ext cx="6768752" cy="3209002"/>
        </p:xfrm>
        <a:graphic>
          <a:graphicData uri="http://schemas.openxmlformats.org/drawingml/2006/chart">
            <c:chart xmlns:c="http://schemas.openxmlformats.org/drawingml/2006/chart" xmlns:r="http://schemas.openxmlformats.org/officeDocument/2006/relationships" r:id="rId3"/>
          </a:graphicData>
        </a:graphic>
      </p:graphicFrame>
      <p:sp>
        <p:nvSpPr>
          <p:cNvPr id="68" name="ZoneTexte 67"/>
          <p:cNvSpPr txBox="1"/>
          <p:nvPr/>
        </p:nvSpPr>
        <p:spPr>
          <a:xfrm>
            <a:off x="3347864" y="4797152"/>
            <a:ext cx="825867" cy="369332"/>
          </a:xfrm>
          <a:prstGeom prst="rect">
            <a:avLst/>
          </a:prstGeom>
          <a:noFill/>
        </p:spPr>
        <p:txBody>
          <a:bodyPr wrap="none" rtlCol="0">
            <a:spAutoFit/>
          </a:bodyPr>
          <a:lstStyle/>
          <a:p>
            <a:pPr fontAlgn="auto">
              <a:spcBef>
                <a:spcPts val="0"/>
              </a:spcBef>
              <a:spcAft>
                <a:spcPts val="0"/>
              </a:spcAft>
            </a:pPr>
            <a:r>
              <a:rPr lang="fr-FR" b="1" dirty="0" smtClean="0">
                <a:solidFill>
                  <a:srgbClr val="FF6600"/>
                </a:solidFill>
                <a:latin typeface="Book Antiqua"/>
                <a:cs typeface="+mn-cs"/>
              </a:rPr>
              <a:t>JONC</a:t>
            </a:r>
            <a:endParaRPr lang="fr-FR" b="1" dirty="0">
              <a:solidFill>
                <a:srgbClr val="FF6600"/>
              </a:solidFill>
              <a:latin typeface="Book Antiqua"/>
              <a:cs typeface="+mn-cs"/>
            </a:endParaRPr>
          </a:p>
        </p:txBody>
      </p:sp>
      <p:sp>
        <p:nvSpPr>
          <p:cNvPr id="69" name="ZoneTexte 68"/>
          <p:cNvSpPr txBox="1"/>
          <p:nvPr/>
        </p:nvSpPr>
        <p:spPr>
          <a:xfrm>
            <a:off x="4711894" y="4797152"/>
            <a:ext cx="1774845" cy="369332"/>
          </a:xfrm>
          <a:prstGeom prst="rect">
            <a:avLst/>
          </a:prstGeom>
          <a:noFill/>
        </p:spPr>
        <p:txBody>
          <a:bodyPr wrap="none" rtlCol="0">
            <a:spAutoFit/>
          </a:bodyPr>
          <a:lstStyle/>
          <a:p>
            <a:pPr fontAlgn="auto">
              <a:spcBef>
                <a:spcPts val="0"/>
              </a:spcBef>
              <a:spcAft>
                <a:spcPts val="0"/>
              </a:spcAft>
            </a:pPr>
            <a:r>
              <a:rPr lang="fr-FR" b="1" dirty="0" smtClean="0">
                <a:solidFill>
                  <a:srgbClr val="0070C0"/>
                </a:solidFill>
                <a:latin typeface="Book Antiqua"/>
                <a:cs typeface="+mn-cs"/>
              </a:rPr>
              <a:t>BALDINGERE</a:t>
            </a:r>
            <a:endParaRPr lang="fr-FR" b="1" dirty="0">
              <a:solidFill>
                <a:srgbClr val="0070C0"/>
              </a:solidFill>
              <a:latin typeface="Book Antiqua"/>
              <a:cs typeface="+mn-cs"/>
            </a:endParaRPr>
          </a:p>
        </p:txBody>
      </p:sp>
      <p:sp>
        <p:nvSpPr>
          <p:cNvPr id="70" name="ZoneTexte 69"/>
          <p:cNvSpPr txBox="1"/>
          <p:nvPr/>
        </p:nvSpPr>
        <p:spPr>
          <a:xfrm>
            <a:off x="7428413" y="4787860"/>
            <a:ext cx="671979" cy="369332"/>
          </a:xfrm>
          <a:prstGeom prst="rect">
            <a:avLst/>
          </a:prstGeom>
          <a:noFill/>
        </p:spPr>
        <p:txBody>
          <a:bodyPr wrap="none" rtlCol="0">
            <a:spAutoFit/>
          </a:bodyPr>
          <a:lstStyle/>
          <a:p>
            <a:pPr fontAlgn="auto">
              <a:spcBef>
                <a:spcPts val="0"/>
              </a:spcBef>
              <a:spcAft>
                <a:spcPts val="0"/>
              </a:spcAft>
            </a:pPr>
            <a:r>
              <a:rPr lang="fr-FR" b="1" dirty="0" smtClean="0">
                <a:solidFill>
                  <a:srgbClr val="7030A0"/>
                </a:solidFill>
                <a:latin typeface="Book Antiqua"/>
                <a:cs typeface="+mn-cs"/>
              </a:rPr>
              <a:t>IRIS</a:t>
            </a:r>
            <a:endParaRPr lang="fr-FR" b="1" dirty="0">
              <a:solidFill>
                <a:srgbClr val="7030A0"/>
              </a:solidFill>
              <a:latin typeface="Book Antiqua"/>
              <a:cs typeface="+mn-cs"/>
            </a:endParaRPr>
          </a:p>
        </p:txBody>
      </p:sp>
      <p:sp>
        <p:nvSpPr>
          <p:cNvPr id="71" name="Rectangle 70"/>
          <p:cNvSpPr/>
          <p:nvPr/>
        </p:nvSpPr>
        <p:spPr>
          <a:xfrm>
            <a:off x="330079" y="3316342"/>
            <a:ext cx="353489" cy="184666"/>
          </a:xfrm>
          <a:prstGeom prst="rect">
            <a:avLst/>
          </a:prstGeom>
          <a:pattFill prst="lgConfetti">
            <a:fgClr>
              <a:sysClr val="windowText" lastClr="000000"/>
            </a:fgClr>
            <a:bgClr>
              <a:sysClr val="window" lastClr="FFFFFF"/>
            </a:bgClr>
          </a:patt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smtClean="0">
              <a:ln>
                <a:noFill/>
              </a:ln>
              <a:solidFill>
                <a:prstClr val="white"/>
              </a:solidFill>
              <a:effectLst/>
              <a:uLnTx/>
              <a:uFillTx/>
              <a:latin typeface="Book Antiqua"/>
              <a:ea typeface="+mn-ea"/>
              <a:cs typeface="+mn-cs"/>
            </a:endParaRPr>
          </a:p>
        </p:txBody>
      </p:sp>
      <p:sp>
        <p:nvSpPr>
          <p:cNvPr id="72" name="ZoneTexte 71"/>
          <p:cNvSpPr txBox="1"/>
          <p:nvPr/>
        </p:nvSpPr>
        <p:spPr>
          <a:xfrm>
            <a:off x="683568" y="2636912"/>
            <a:ext cx="1440160" cy="954107"/>
          </a:xfrm>
          <a:prstGeom prst="rect">
            <a:avLst/>
          </a:prstGeom>
          <a:noFill/>
        </p:spPr>
        <p:txBody>
          <a:bodyPr wrap="square" rtlCol="0">
            <a:spAutoFit/>
          </a:bodyPr>
          <a:lstStyle/>
          <a:p>
            <a:pPr fontAlgn="auto">
              <a:spcBef>
                <a:spcPts val="0"/>
              </a:spcBef>
              <a:spcAft>
                <a:spcPts val="0"/>
              </a:spcAft>
            </a:pPr>
            <a:r>
              <a:rPr lang="fr-FR" dirty="0" smtClean="0">
                <a:latin typeface="Cambria Math" panose="02040503050406030204" pitchFamily="18" charset="0"/>
                <a:ea typeface="Cambria Math" panose="02040503050406030204" pitchFamily="18" charset="0"/>
                <a:cs typeface="+mn-cs"/>
              </a:rPr>
              <a:t>Sol</a:t>
            </a:r>
          </a:p>
          <a:p>
            <a:pPr fontAlgn="auto">
              <a:spcBef>
                <a:spcPts val="0"/>
              </a:spcBef>
              <a:spcAft>
                <a:spcPts val="0"/>
              </a:spcAft>
            </a:pPr>
            <a:endParaRPr lang="fr-FR" sz="2000" dirty="0">
              <a:latin typeface="Cambria Math" panose="02040503050406030204" pitchFamily="18" charset="0"/>
              <a:ea typeface="Cambria Math" panose="02040503050406030204" pitchFamily="18" charset="0"/>
              <a:cs typeface="+mn-cs"/>
            </a:endParaRPr>
          </a:p>
          <a:p>
            <a:pPr fontAlgn="auto">
              <a:spcBef>
                <a:spcPts val="0"/>
              </a:spcBef>
              <a:spcAft>
                <a:spcPts val="0"/>
              </a:spcAft>
            </a:pPr>
            <a:r>
              <a:rPr lang="fr-FR" dirty="0" smtClean="0">
                <a:latin typeface="Cambria Math" panose="02040503050406030204" pitchFamily="18" charset="0"/>
                <a:ea typeface="Cambria Math" panose="02040503050406030204" pitchFamily="18" charset="0"/>
                <a:cs typeface="+mn-cs"/>
              </a:rPr>
              <a:t>Rhizosphere</a:t>
            </a:r>
          </a:p>
        </p:txBody>
      </p:sp>
      <p:sp>
        <p:nvSpPr>
          <p:cNvPr id="76" name="Rectangle 75"/>
          <p:cNvSpPr/>
          <p:nvPr/>
        </p:nvSpPr>
        <p:spPr>
          <a:xfrm>
            <a:off x="342252" y="2748726"/>
            <a:ext cx="353489" cy="184666"/>
          </a:xfrm>
          <a:prstGeom prst="rect">
            <a:avLst/>
          </a:prstGeom>
          <a:solidFill>
            <a:schemeClr val="tx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smtClean="0">
              <a:ln>
                <a:noFill/>
              </a:ln>
              <a:solidFill>
                <a:prstClr val="white"/>
              </a:solidFill>
              <a:effectLst/>
              <a:uLnTx/>
              <a:uFillTx/>
              <a:latin typeface="Book Antiqua"/>
              <a:ea typeface="+mn-ea"/>
              <a:cs typeface="+mn-cs"/>
            </a:endParaRPr>
          </a:p>
        </p:txBody>
      </p:sp>
      <p:cxnSp>
        <p:nvCxnSpPr>
          <p:cNvPr id="5" name="Connecteur droit avec flèche 4"/>
          <p:cNvCxnSpPr/>
          <p:nvPr/>
        </p:nvCxnSpPr>
        <p:spPr>
          <a:xfrm>
            <a:off x="6012160" y="3717032"/>
            <a:ext cx="0" cy="43204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7" name="Connecteur droit avec flèche 76"/>
          <p:cNvCxnSpPr/>
          <p:nvPr/>
        </p:nvCxnSpPr>
        <p:spPr>
          <a:xfrm>
            <a:off x="8028384" y="3356992"/>
            <a:ext cx="0" cy="100811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83" name="Picture 2" descr="D:\R&amp;D_MaJ_131126\campagnes\T4_140519\140519_Photos\IMGP7041.JP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7441290" y="1131349"/>
            <a:ext cx="1318204" cy="2044922"/>
          </a:xfrm>
          <a:prstGeom prst="rect">
            <a:avLst/>
          </a:prstGeom>
          <a:noFill/>
          <a:effectLst>
            <a:outerShdw blurRad="292100" dist="139700" dir="2700000" algn="ctr" rotWithShape="0">
              <a:srgbClr val="7030A0"/>
            </a:outerShdw>
          </a:effectLst>
          <a:extLst>
            <a:ext uri="{909E8E84-426E-40DD-AFC4-6F175D3DCCD1}">
              <a14:hiddenFill xmlns:a14="http://schemas.microsoft.com/office/drawing/2010/main">
                <a:solidFill>
                  <a:srgbClr val="FFFFFF"/>
                </a:solidFill>
              </a14:hiddenFill>
            </a:ext>
          </a:extLst>
        </p:spPr>
      </p:pic>
      <p:pic>
        <p:nvPicPr>
          <p:cNvPr id="84" name="Picture 3" descr="D:\R&amp;D_MaJ_131126\campagnes\T4_140519\140519_Photos\IMGP7045.JPG"/>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725163" y="3766345"/>
            <a:ext cx="1296144" cy="2061614"/>
          </a:xfrm>
          <a:prstGeom prst="rect">
            <a:avLst/>
          </a:prstGeom>
          <a:noFill/>
          <a:effectLst>
            <a:outerShdw blurRad="292100" dist="139700" dir="2700000" algn="ctr" rotWithShape="0">
              <a:srgbClr val="FF6600"/>
            </a:outerShdw>
          </a:effectLst>
          <a:extLst>
            <a:ext uri="{909E8E84-426E-40DD-AFC4-6F175D3DCCD1}">
              <a14:hiddenFill xmlns:a14="http://schemas.microsoft.com/office/drawing/2010/main">
                <a:solidFill>
                  <a:srgbClr val="FFFFFF"/>
                </a:solidFill>
              </a14:hiddenFill>
            </a:ext>
          </a:extLst>
        </p:spPr>
      </p:pic>
      <p:pic>
        <p:nvPicPr>
          <p:cNvPr id="85" name="Picture 2" descr="D:\R&amp;D_MaJ_131126\campagnes\T2_130603\photos\IMGP6529.JPG"/>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rot="16200000">
            <a:off x="4684707" y="1952807"/>
            <a:ext cx="1829215" cy="1181201"/>
          </a:xfrm>
          <a:prstGeom prst="rect">
            <a:avLst/>
          </a:prstGeom>
          <a:noFill/>
          <a:effectLst>
            <a:outerShdw blurRad="292100" dist="139700" dir="2700000" algn="ctr" rotWithShape="0">
              <a:srgbClr val="0070C0"/>
            </a:outerShdw>
          </a:effectLst>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86" name="ZoneTexte 85"/>
              <p:cNvSpPr txBox="1"/>
              <p:nvPr/>
            </p:nvSpPr>
            <p:spPr>
              <a:xfrm>
                <a:off x="179512" y="1260049"/>
                <a:ext cx="5186996" cy="584775"/>
              </a:xfrm>
              <a:prstGeom prst="rect">
                <a:avLst/>
              </a:prstGeom>
              <a:noFill/>
            </p:spPr>
            <p:txBody>
              <a:bodyPr wrap="none" rtlCol="0">
                <a:spAutoFit/>
              </a:bodyPr>
              <a:lstStyle/>
              <a:p>
                <a:pPr fontAlgn="auto">
                  <a:spcBef>
                    <a:spcPts val="0"/>
                  </a:spcBef>
                  <a:spcAft>
                    <a:spcPts val="0"/>
                  </a:spcAft>
                </a:pPr>
                <a14:m>
                  <m:oMathPara xmlns:m="http://schemas.openxmlformats.org/officeDocument/2006/math">
                    <m:oMathParaPr>
                      <m:jc m:val="centerGroup"/>
                    </m:oMathParaPr>
                    <m:oMath xmlns:m="http://schemas.openxmlformats.org/officeDocument/2006/math">
                      <m:r>
                        <a:rPr lang="fr-FR" sz="1600" b="1" i="1" smtClean="0">
                          <a:solidFill>
                            <a:schemeClr val="tx1"/>
                          </a:solidFill>
                          <a:latin typeface="Cambria Math"/>
                          <a:cs typeface="+mn-cs"/>
                        </a:rPr>
                        <m:t>𝑪𝒐𝒏𝒄𝒆𝒏𝒕𝒓𝒂𝒕𝒊𝒐𝒏</m:t>
                      </m:r>
                      <m:r>
                        <a:rPr lang="fr-FR" sz="1600" b="1" i="1" smtClean="0">
                          <a:solidFill>
                            <a:schemeClr val="tx1"/>
                          </a:solidFill>
                          <a:latin typeface="Cambria Math"/>
                          <a:cs typeface="+mn-cs"/>
                        </a:rPr>
                        <m:t> </m:t>
                      </m:r>
                      <m:r>
                        <a:rPr lang="fr-FR" sz="1600" b="1" i="1" smtClean="0">
                          <a:solidFill>
                            <a:schemeClr val="tx1"/>
                          </a:solidFill>
                          <a:latin typeface="Cambria Math"/>
                          <a:cs typeface="+mn-cs"/>
                        </a:rPr>
                        <m:t>𝒆𝒏</m:t>
                      </m:r>
                      <m:r>
                        <a:rPr lang="fr-FR" sz="1600" b="1" i="1" smtClean="0">
                          <a:solidFill>
                            <a:schemeClr val="tx1"/>
                          </a:solidFill>
                          <a:latin typeface="Cambria Math"/>
                          <a:cs typeface="+mn-cs"/>
                        </a:rPr>
                        <m:t> </m:t>
                      </m:r>
                      <m:r>
                        <a:rPr lang="fr-FR" sz="1600" b="1" i="1" smtClean="0">
                          <a:solidFill>
                            <a:schemeClr val="tx1"/>
                          </a:solidFill>
                          <a:latin typeface="Cambria Math"/>
                          <a:cs typeface="+mn-cs"/>
                        </a:rPr>
                        <m:t>𝑩𝒆𝒏𝒛𝒐</m:t>
                      </m:r>
                      <m:d>
                        <m:dPr>
                          <m:begChr m:val="["/>
                          <m:endChr m:val="]"/>
                          <m:ctrlPr>
                            <a:rPr lang="fr-FR" sz="1600" b="1" i="1" smtClean="0">
                              <a:solidFill>
                                <a:schemeClr val="tx1"/>
                              </a:solidFill>
                              <a:latin typeface="Cambria Math" panose="02040503050406030204" pitchFamily="18" charset="0"/>
                              <a:cs typeface="+mn-cs"/>
                            </a:rPr>
                          </m:ctrlPr>
                        </m:dPr>
                        <m:e>
                          <m:r>
                            <a:rPr lang="fr-FR" sz="1600" b="1" i="1" smtClean="0">
                              <a:solidFill>
                                <a:schemeClr val="tx1"/>
                              </a:solidFill>
                              <a:latin typeface="Cambria Math"/>
                              <a:cs typeface="+mn-cs"/>
                            </a:rPr>
                            <m:t>𝒂</m:t>
                          </m:r>
                        </m:e>
                      </m:d>
                      <m:r>
                        <a:rPr lang="fr-FR" sz="1600" b="1" i="1" smtClean="0">
                          <a:solidFill>
                            <a:schemeClr val="tx1"/>
                          </a:solidFill>
                          <a:latin typeface="Cambria Math"/>
                          <a:cs typeface="+mn-cs"/>
                        </a:rPr>
                        <m:t>𝒑𝒚𝒓</m:t>
                      </m:r>
                      <m:r>
                        <a:rPr lang="fr-FR" sz="1600" b="1" i="1" smtClean="0">
                          <a:solidFill>
                            <a:schemeClr val="tx1"/>
                          </a:solidFill>
                          <a:latin typeface="Cambria Math"/>
                          <a:cs typeface="+mn-cs"/>
                        </a:rPr>
                        <m:t>è</m:t>
                      </m:r>
                      <m:r>
                        <a:rPr lang="fr-FR" sz="1600" b="1" i="0" smtClean="0">
                          <a:solidFill>
                            <a:schemeClr val="tx1"/>
                          </a:solidFill>
                          <a:latin typeface="Cambria Math"/>
                          <a:cs typeface="+mn-cs"/>
                        </a:rPr>
                        <m:t>𝐧𝐞</m:t>
                      </m:r>
                      <m:r>
                        <a:rPr lang="fr-FR" sz="1600" b="1" i="0" smtClean="0">
                          <a:solidFill>
                            <a:schemeClr val="tx1"/>
                          </a:solidFill>
                          <a:latin typeface="Cambria Math"/>
                          <a:cs typeface="+mn-cs"/>
                        </a:rPr>
                        <m:t> </m:t>
                      </m:r>
                      <m:r>
                        <a:rPr lang="fr-FR" sz="1600" b="1" i="0" smtClean="0">
                          <a:solidFill>
                            <a:schemeClr val="tx1"/>
                          </a:solidFill>
                          <a:latin typeface="Cambria Math"/>
                          <a:cs typeface="+mn-cs"/>
                        </a:rPr>
                        <m:t>𝐚𝐮</m:t>
                      </m:r>
                      <m:r>
                        <a:rPr lang="fr-FR" sz="1600" b="1" i="0" smtClean="0">
                          <a:solidFill>
                            <a:schemeClr val="tx1"/>
                          </a:solidFill>
                          <a:latin typeface="Cambria Math"/>
                          <a:cs typeface="+mn-cs"/>
                        </a:rPr>
                        <m:t> </m:t>
                      </m:r>
                      <m:r>
                        <a:rPr lang="fr-FR" sz="1600" b="1" i="0" smtClean="0">
                          <a:solidFill>
                            <a:schemeClr val="tx1"/>
                          </a:solidFill>
                          <a:latin typeface="Cambria Math"/>
                          <a:cs typeface="+mn-cs"/>
                        </a:rPr>
                        <m:t>𝐛𝐨𝐮𝐭</m:t>
                      </m:r>
                      <m:r>
                        <a:rPr lang="fr-FR" sz="1600" b="1" i="0" smtClean="0">
                          <a:solidFill>
                            <a:schemeClr val="tx1"/>
                          </a:solidFill>
                          <a:latin typeface="Cambria Math"/>
                          <a:cs typeface="+mn-cs"/>
                        </a:rPr>
                        <m:t> </m:t>
                      </m:r>
                      <m:r>
                        <a:rPr lang="fr-FR" sz="1600" b="1" i="0" smtClean="0">
                          <a:solidFill>
                            <a:schemeClr val="tx1"/>
                          </a:solidFill>
                          <a:latin typeface="Cambria Math"/>
                          <a:cs typeface="+mn-cs"/>
                        </a:rPr>
                        <m:t>𝐝𝐞</m:t>
                      </m:r>
                      <m:r>
                        <a:rPr lang="fr-FR" sz="1600" b="1" i="0" smtClean="0">
                          <a:solidFill>
                            <a:schemeClr val="tx1"/>
                          </a:solidFill>
                          <a:latin typeface="Cambria Math"/>
                          <a:cs typeface="+mn-cs"/>
                        </a:rPr>
                        <m:t> </m:t>
                      </m:r>
                      <m:r>
                        <a:rPr lang="fr-FR" sz="1600" b="1" i="0" smtClean="0">
                          <a:solidFill>
                            <a:schemeClr val="tx1"/>
                          </a:solidFill>
                          <a:latin typeface="Cambria Math"/>
                          <a:cs typeface="+mn-cs"/>
                        </a:rPr>
                        <m:t>𝟐𝐚𝐧𝐬</m:t>
                      </m:r>
                    </m:oMath>
                  </m:oMathPara>
                </a14:m>
                <a:endParaRPr lang="fr-FR" sz="1600" b="1" i="0" dirty="0" smtClean="0">
                  <a:solidFill>
                    <a:schemeClr val="tx1"/>
                  </a:solidFill>
                  <a:latin typeface="Cambria Math"/>
                  <a:cs typeface="+mn-cs"/>
                </a:endParaRPr>
              </a:p>
              <a:p>
                <a:pPr fontAlgn="auto">
                  <a:spcBef>
                    <a:spcPts val="0"/>
                  </a:spcBef>
                  <a:spcAft>
                    <a:spcPts val="0"/>
                  </a:spcAft>
                </a:pPr>
                <a14:m>
                  <m:oMathPara xmlns:m="http://schemas.openxmlformats.org/officeDocument/2006/math">
                    <m:oMathParaPr>
                      <m:jc m:val="centerGroup"/>
                    </m:oMathParaPr>
                    <m:oMath xmlns:m="http://schemas.openxmlformats.org/officeDocument/2006/math">
                      <m:r>
                        <a:rPr lang="fr-FR" sz="1600" b="1" smtClean="0">
                          <a:solidFill>
                            <a:schemeClr val="tx1"/>
                          </a:solidFill>
                          <a:latin typeface="Cambria Math"/>
                          <a:cs typeface="+mn-cs"/>
                        </a:rPr>
                        <m:t>(%</m:t>
                      </m:r>
                      <m:r>
                        <a:rPr lang="fr-FR" sz="1600" b="1" i="0" smtClean="0">
                          <a:solidFill>
                            <a:schemeClr val="tx1"/>
                          </a:solidFill>
                          <a:latin typeface="Cambria Math"/>
                          <a:cs typeface="+mn-cs"/>
                        </a:rPr>
                        <m:t> </m:t>
                      </m:r>
                      <m:r>
                        <a:rPr lang="fr-FR" sz="1600" b="1" i="0" smtClean="0">
                          <a:solidFill>
                            <a:schemeClr val="tx1"/>
                          </a:solidFill>
                          <a:latin typeface="Cambria Math"/>
                          <a:cs typeface="+mn-cs"/>
                        </a:rPr>
                        <m:t>𝐝𝐞</m:t>
                      </m:r>
                      <m:r>
                        <a:rPr lang="fr-FR" sz="1600" b="1" i="0" smtClean="0">
                          <a:solidFill>
                            <a:schemeClr val="tx1"/>
                          </a:solidFill>
                          <a:latin typeface="Cambria Math"/>
                          <a:cs typeface="+mn-cs"/>
                        </a:rPr>
                        <m:t> </m:t>
                      </m:r>
                      <m:r>
                        <a:rPr lang="fr-FR" sz="1600" b="1" i="0" smtClean="0">
                          <a:solidFill>
                            <a:schemeClr val="tx1"/>
                          </a:solidFill>
                          <a:latin typeface="Cambria Math"/>
                          <a:cs typeface="+mn-cs"/>
                        </a:rPr>
                        <m:t>𝐥𝐚</m:t>
                      </m:r>
                      <m:r>
                        <a:rPr lang="fr-FR" sz="1600" b="1" i="0" smtClean="0">
                          <a:solidFill>
                            <a:schemeClr val="tx1"/>
                          </a:solidFill>
                          <a:latin typeface="Cambria Math"/>
                          <a:cs typeface="+mn-cs"/>
                        </a:rPr>
                        <m:t> </m:t>
                      </m:r>
                      <m:r>
                        <a:rPr lang="fr-FR" sz="1600" b="1" i="0" smtClean="0">
                          <a:solidFill>
                            <a:schemeClr val="tx1"/>
                          </a:solidFill>
                          <a:latin typeface="Cambria Math"/>
                          <a:cs typeface="+mn-cs"/>
                        </a:rPr>
                        <m:t>𝐜𝐨𝐧𝐜𝐞𝐧𝐭𝐫𝐚𝐭𝐢𝐨𝐧</m:t>
                      </m:r>
                      <m:r>
                        <a:rPr lang="fr-FR" sz="1600" b="1" i="0" smtClean="0">
                          <a:solidFill>
                            <a:schemeClr val="tx1"/>
                          </a:solidFill>
                          <a:latin typeface="Cambria Math"/>
                          <a:cs typeface="+mn-cs"/>
                        </a:rPr>
                        <m:t> </m:t>
                      </m:r>
                      <m:r>
                        <a:rPr lang="fr-FR" sz="1600" b="1" i="0" smtClean="0">
                          <a:solidFill>
                            <a:schemeClr val="tx1"/>
                          </a:solidFill>
                          <a:latin typeface="Cambria Math"/>
                          <a:cs typeface="+mn-cs"/>
                        </a:rPr>
                        <m:t>𝐢𝐧𝐢𝐭𝐢𝐚𝐥𝐞</m:t>
                      </m:r>
                      <m:r>
                        <a:rPr lang="fr-FR" sz="1600" b="1" i="0" smtClean="0">
                          <a:solidFill>
                            <a:schemeClr val="tx1"/>
                          </a:solidFill>
                          <a:latin typeface="Cambria Math"/>
                          <a:cs typeface="+mn-cs"/>
                        </a:rPr>
                        <m:t>)</m:t>
                      </m:r>
                    </m:oMath>
                  </m:oMathPara>
                </a14:m>
                <a:endParaRPr lang="fr-FR" sz="1600" b="1" dirty="0">
                  <a:solidFill>
                    <a:schemeClr val="tx1"/>
                  </a:solidFill>
                  <a:latin typeface="Book Antiqua"/>
                  <a:cs typeface="+mn-cs"/>
                </a:endParaRPr>
              </a:p>
            </p:txBody>
          </p:sp>
        </mc:Choice>
        <mc:Fallback xmlns="">
          <p:sp>
            <p:nvSpPr>
              <p:cNvPr id="86" name="ZoneTexte 85"/>
              <p:cNvSpPr txBox="1">
                <a:spLocks noRot="1" noChangeAspect="1" noMove="1" noResize="1" noEditPoints="1" noAdjustHandles="1" noChangeArrowheads="1" noChangeShapeType="1" noTextEdit="1"/>
              </p:cNvSpPr>
              <p:nvPr/>
            </p:nvSpPr>
            <p:spPr>
              <a:xfrm>
                <a:off x="179512" y="1260049"/>
                <a:ext cx="5186996" cy="584775"/>
              </a:xfrm>
              <a:prstGeom prst="rect">
                <a:avLst/>
              </a:prstGeom>
              <a:blipFill rotWithShape="1">
                <a:blip r:embed="rId7"/>
                <a:stretch>
                  <a:fillRect b="-5208"/>
                </a:stretch>
              </a:blipFill>
            </p:spPr>
            <p:txBody>
              <a:bodyPr/>
              <a:lstStyle/>
              <a:p>
                <a:r>
                  <a:rPr lang="fr-FR">
                    <a:noFill/>
                  </a:rPr>
                  <a:t> </a:t>
                </a:r>
              </a:p>
            </p:txBody>
          </p:sp>
        </mc:Fallback>
      </mc:AlternateContent>
    </p:spTree>
    <p:extLst>
      <p:ext uri="{BB962C8B-B14F-4D97-AF65-F5344CB8AC3E}">
        <p14:creationId xmlns:p14="http://schemas.microsoft.com/office/powerpoint/2010/main" val="217338072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à coins arrondis 35"/>
          <p:cNvSpPr/>
          <p:nvPr/>
        </p:nvSpPr>
        <p:spPr>
          <a:xfrm>
            <a:off x="6372200" y="3717032"/>
            <a:ext cx="2610444" cy="934369"/>
          </a:xfrm>
          <a:prstGeom prst="roundRect">
            <a:avLst/>
          </a:prstGeom>
          <a:solidFill>
            <a:srgbClr val="92D050">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a:p>
        </p:txBody>
      </p:sp>
      <p:sp>
        <p:nvSpPr>
          <p:cNvPr id="2" name="ZoneTexte 1"/>
          <p:cNvSpPr txBox="1"/>
          <p:nvPr/>
        </p:nvSpPr>
        <p:spPr>
          <a:xfrm>
            <a:off x="179512" y="188640"/>
            <a:ext cx="8856984" cy="461665"/>
          </a:xfrm>
          <a:prstGeom prst="rect">
            <a:avLst/>
          </a:prstGeom>
          <a:noFill/>
        </p:spPr>
        <p:txBody>
          <a:bodyPr wrap="square" rtlCol="0">
            <a:spAutoFit/>
          </a:bodyPr>
          <a:lstStyle/>
          <a:p>
            <a:pPr algn="ctr"/>
            <a:r>
              <a:rPr lang="fr-FR" sz="2400" b="1" dirty="0" smtClean="0">
                <a:latin typeface="+mn-lt"/>
                <a:cs typeface="Calibri" pitchFamily="34" charset="0"/>
              </a:rPr>
              <a:t>CONCLUSIONS</a:t>
            </a:r>
            <a:endParaRPr lang="fr-FR" sz="2400" b="1" dirty="0">
              <a:latin typeface="+mn-lt"/>
              <a:cs typeface="Calibri" pitchFamily="34" charset="0"/>
            </a:endParaRPr>
          </a:p>
        </p:txBody>
      </p:sp>
      <p:sp>
        <p:nvSpPr>
          <p:cNvPr id="4" name="ZoneTexte 3"/>
          <p:cNvSpPr txBox="1"/>
          <p:nvPr/>
        </p:nvSpPr>
        <p:spPr>
          <a:xfrm>
            <a:off x="2514209" y="1211267"/>
            <a:ext cx="3166915"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dirty="0" smtClean="0"/>
              <a:t>Pollution des eaux de ruissellement faible</a:t>
            </a:r>
          </a:p>
        </p:txBody>
      </p:sp>
      <p:sp>
        <p:nvSpPr>
          <p:cNvPr id="5" name="Rectangle avec flèche vers la droite 4"/>
          <p:cNvSpPr/>
          <p:nvPr/>
        </p:nvSpPr>
        <p:spPr>
          <a:xfrm>
            <a:off x="269677" y="1074440"/>
            <a:ext cx="2160240" cy="914400"/>
          </a:xfrm>
          <a:prstGeom prst="rightArrowCallout">
            <a:avLst>
              <a:gd name="adj1" fmla="val 25000"/>
              <a:gd name="adj2" fmla="val 25000"/>
              <a:gd name="adj3" fmla="val 25000"/>
              <a:gd name="adj4" fmla="val 82898"/>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fr-FR" dirty="0" smtClean="0">
                <a:solidFill>
                  <a:schemeClr val="tx1"/>
                </a:solidFill>
              </a:rPr>
              <a:t>Qualité des eaux de ruissellement</a:t>
            </a:r>
            <a:endParaRPr lang="fr-FR" dirty="0">
              <a:solidFill>
                <a:schemeClr val="tx1"/>
              </a:solidFill>
            </a:endParaRPr>
          </a:p>
        </p:txBody>
      </p:sp>
      <p:sp>
        <p:nvSpPr>
          <p:cNvPr id="6" name="Rectangle avec flèche vers la droite 5"/>
          <p:cNvSpPr/>
          <p:nvPr/>
        </p:nvSpPr>
        <p:spPr>
          <a:xfrm>
            <a:off x="269677" y="2522151"/>
            <a:ext cx="2160240" cy="914400"/>
          </a:xfrm>
          <a:prstGeom prst="rightArrowCallout">
            <a:avLst>
              <a:gd name="adj1" fmla="val 25000"/>
              <a:gd name="adj2" fmla="val 25000"/>
              <a:gd name="adj3" fmla="val 25000"/>
              <a:gd name="adj4" fmla="val 82898"/>
            </a:avLst>
          </a:prstGeom>
          <a:solidFill>
            <a:srgbClr val="FF6600"/>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fr-FR" dirty="0" smtClean="0">
                <a:solidFill>
                  <a:schemeClr val="tx1"/>
                </a:solidFill>
              </a:rPr>
              <a:t>Traitement eau par infiltration</a:t>
            </a:r>
            <a:endParaRPr lang="fr-FR" dirty="0">
              <a:solidFill>
                <a:schemeClr val="tx1"/>
              </a:solidFill>
            </a:endParaRPr>
          </a:p>
        </p:txBody>
      </p:sp>
      <p:sp>
        <p:nvSpPr>
          <p:cNvPr id="7" name="Rectangle avec flèche vers la droite 6"/>
          <p:cNvSpPr/>
          <p:nvPr/>
        </p:nvSpPr>
        <p:spPr>
          <a:xfrm>
            <a:off x="269677" y="3766031"/>
            <a:ext cx="2160240" cy="914400"/>
          </a:xfrm>
          <a:prstGeom prst="rightArrowCallout">
            <a:avLst>
              <a:gd name="adj1" fmla="val 25000"/>
              <a:gd name="adj2" fmla="val 25000"/>
              <a:gd name="adj3" fmla="val 25000"/>
              <a:gd name="adj4" fmla="val 82898"/>
            </a:avLst>
          </a:prstGeom>
          <a:solidFill>
            <a:srgbClr val="92D050"/>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fr-FR" dirty="0" smtClean="0">
                <a:solidFill>
                  <a:schemeClr val="tx1"/>
                </a:solidFill>
              </a:rPr>
              <a:t>Rôle des plantes</a:t>
            </a:r>
            <a:endParaRPr lang="fr-FR" dirty="0">
              <a:solidFill>
                <a:schemeClr val="tx1"/>
              </a:solidFill>
            </a:endParaRPr>
          </a:p>
        </p:txBody>
      </p:sp>
      <p:sp>
        <p:nvSpPr>
          <p:cNvPr id="8" name="ZoneTexte 7"/>
          <p:cNvSpPr txBox="1"/>
          <p:nvPr/>
        </p:nvSpPr>
        <p:spPr>
          <a:xfrm>
            <a:off x="2429917" y="2378134"/>
            <a:ext cx="3245066" cy="1015663"/>
          </a:xfrm>
          <a:prstGeom prst="rect">
            <a:avLst/>
          </a:prstGeom>
          <a:ln>
            <a:solidFill>
              <a:srgbClr val="FF66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2000" dirty="0" smtClean="0">
                <a:solidFill>
                  <a:schemeClr val="tx1"/>
                </a:solidFill>
              </a:rPr>
              <a:t>La qualité de l’eau est améliorée par infiltration dans la noue</a:t>
            </a:r>
          </a:p>
        </p:txBody>
      </p:sp>
      <p:sp>
        <p:nvSpPr>
          <p:cNvPr id="9" name="ZoneTexte 8"/>
          <p:cNvSpPr txBox="1"/>
          <p:nvPr/>
        </p:nvSpPr>
        <p:spPr>
          <a:xfrm>
            <a:off x="2516801" y="3717032"/>
            <a:ext cx="3158182" cy="1015663"/>
          </a:xfrm>
          <a:prstGeom prst="rect">
            <a:avLst/>
          </a:prstGeom>
          <a:ln>
            <a:solidFill>
              <a:srgbClr val="92D05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2000" dirty="0" smtClean="0">
                <a:solidFill>
                  <a:schemeClr val="tx1"/>
                </a:solidFill>
              </a:rPr>
              <a:t>Phyto-extraction et</a:t>
            </a:r>
          </a:p>
          <a:p>
            <a:pPr algn="ctr"/>
            <a:r>
              <a:rPr lang="fr-FR" sz="2000" dirty="0" smtClean="0">
                <a:solidFill>
                  <a:schemeClr val="tx1"/>
                </a:solidFill>
              </a:rPr>
              <a:t> -stabilisation des métaux</a:t>
            </a:r>
          </a:p>
          <a:p>
            <a:pPr algn="ctr"/>
            <a:r>
              <a:rPr lang="fr-FR" sz="2000" dirty="0" err="1" smtClean="0">
                <a:solidFill>
                  <a:schemeClr val="tx1"/>
                </a:solidFill>
              </a:rPr>
              <a:t>Rhizodégradation</a:t>
            </a:r>
            <a:endParaRPr lang="fr-FR" sz="2000" dirty="0">
              <a:solidFill>
                <a:schemeClr val="tx1"/>
              </a:solidFill>
            </a:endParaRPr>
          </a:p>
        </p:txBody>
      </p:sp>
      <p:cxnSp>
        <p:nvCxnSpPr>
          <p:cNvPr id="11" name="Connecteur droit avec flèche 10"/>
          <p:cNvCxnSpPr/>
          <p:nvPr/>
        </p:nvCxnSpPr>
        <p:spPr>
          <a:xfrm flipV="1">
            <a:off x="5741507" y="1340768"/>
            <a:ext cx="486832" cy="156896"/>
          </a:xfrm>
          <a:prstGeom prst="straightConnector1">
            <a:avLst/>
          </a:prstGeom>
          <a:ln w="254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2" name="Connecteur droit avec flèche 11"/>
          <p:cNvCxnSpPr/>
          <p:nvPr/>
        </p:nvCxnSpPr>
        <p:spPr>
          <a:xfrm>
            <a:off x="5814293" y="4194101"/>
            <a:ext cx="485899" cy="0"/>
          </a:xfrm>
          <a:prstGeom prst="straightConnector1">
            <a:avLst/>
          </a:prstGeom>
          <a:ln w="254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6448592" y="3717032"/>
            <a:ext cx="2443888" cy="923330"/>
          </a:xfrm>
          <a:prstGeom prst="rect">
            <a:avLst/>
          </a:prstGeom>
        </p:spPr>
        <p:txBody>
          <a:bodyPr wrap="square">
            <a:spAutoFit/>
          </a:bodyPr>
          <a:lstStyle/>
          <a:p>
            <a:pPr algn="ctr"/>
            <a:r>
              <a:rPr lang="fr-FR" b="1" dirty="0" smtClean="0">
                <a:solidFill>
                  <a:srgbClr val="FF0000"/>
                </a:solidFill>
                <a:effectLst>
                  <a:outerShdw blurRad="38100" dist="38100" dir="2700000" algn="tl">
                    <a:srgbClr val="000000">
                      <a:alpha val="43137"/>
                    </a:srgbClr>
                  </a:outerShdw>
                </a:effectLst>
              </a:rPr>
              <a:t>Importance du choix des plantes pour la dépollution</a:t>
            </a:r>
            <a:endParaRPr lang="fr-FR" b="1" dirty="0">
              <a:solidFill>
                <a:srgbClr val="FF0000"/>
              </a:solidFill>
              <a:effectLst>
                <a:outerShdw blurRad="38100" dist="38100" dir="2700000" algn="tl">
                  <a:srgbClr val="000000">
                    <a:alpha val="43137"/>
                  </a:srgbClr>
                </a:outerShdw>
              </a:effectLst>
            </a:endParaRPr>
          </a:p>
        </p:txBody>
      </p:sp>
      <p:cxnSp>
        <p:nvCxnSpPr>
          <p:cNvPr id="15" name="Connecteur droit avec flèche 14"/>
          <p:cNvCxnSpPr/>
          <p:nvPr/>
        </p:nvCxnSpPr>
        <p:spPr>
          <a:xfrm>
            <a:off x="5742130" y="1623859"/>
            <a:ext cx="485586" cy="99881"/>
          </a:xfrm>
          <a:prstGeom prst="straightConnector1">
            <a:avLst/>
          </a:prstGeom>
          <a:ln w="254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8" name="Connecteur droit avec flèche 17"/>
          <p:cNvCxnSpPr/>
          <p:nvPr/>
        </p:nvCxnSpPr>
        <p:spPr>
          <a:xfrm>
            <a:off x="7668344" y="3356992"/>
            <a:ext cx="2192" cy="323235"/>
          </a:xfrm>
          <a:prstGeom prst="straightConnector1">
            <a:avLst/>
          </a:prstGeom>
          <a:ln w="254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19" name="ZoneTexte 18"/>
          <p:cNvSpPr txBox="1"/>
          <p:nvPr/>
        </p:nvSpPr>
        <p:spPr>
          <a:xfrm>
            <a:off x="6227716" y="2577098"/>
            <a:ext cx="2754928" cy="707886"/>
          </a:xfrm>
          <a:prstGeom prst="rect">
            <a:avLst/>
          </a:prstGeom>
          <a:ln>
            <a:solidFill>
              <a:srgbClr val="FF66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2000" dirty="0" smtClean="0">
                <a:solidFill>
                  <a:schemeClr val="tx1"/>
                </a:solidFill>
              </a:rPr>
              <a:t>Intérêt des macrophytes</a:t>
            </a:r>
          </a:p>
        </p:txBody>
      </p:sp>
      <p:sp>
        <p:nvSpPr>
          <p:cNvPr id="22" name="Plus 21"/>
          <p:cNvSpPr/>
          <p:nvPr/>
        </p:nvSpPr>
        <p:spPr>
          <a:xfrm>
            <a:off x="5709920" y="2704527"/>
            <a:ext cx="414046" cy="472772"/>
          </a:xfrm>
          <a:prstGeom prst="mathPlus">
            <a:avLst/>
          </a:prstGeom>
          <a:solidFill>
            <a:srgbClr val="FF6600"/>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fr-FR"/>
          </a:p>
        </p:txBody>
      </p:sp>
      <p:sp>
        <p:nvSpPr>
          <p:cNvPr id="20" name="Rectangle avec flèche vers la droite 19"/>
          <p:cNvSpPr/>
          <p:nvPr/>
        </p:nvSpPr>
        <p:spPr>
          <a:xfrm>
            <a:off x="269677" y="5034880"/>
            <a:ext cx="2160240" cy="914400"/>
          </a:xfrm>
          <a:prstGeom prst="rightArrowCallout">
            <a:avLst>
              <a:gd name="adj1" fmla="val 25000"/>
              <a:gd name="adj2" fmla="val 25000"/>
              <a:gd name="adj3" fmla="val 25000"/>
              <a:gd name="adj4" fmla="val 82898"/>
            </a:avLst>
          </a:prstGeom>
          <a:solidFill>
            <a:srgbClr val="996633"/>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fr-FR" dirty="0" smtClean="0">
                <a:solidFill>
                  <a:schemeClr val="tx1"/>
                </a:solidFill>
              </a:rPr>
              <a:t>Rôle du sol</a:t>
            </a:r>
            <a:endParaRPr lang="fr-FR" dirty="0">
              <a:solidFill>
                <a:schemeClr val="tx1"/>
              </a:solidFill>
            </a:endParaRPr>
          </a:p>
        </p:txBody>
      </p:sp>
      <p:sp>
        <p:nvSpPr>
          <p:cNvPr id="21" name="ZoneTexte 20"/>
          <p:cNvSpPr txBox="1"/>
          <p:nvPr/>
        </p:nvSpPr>
        <p:spPr>
          <a:xfrm>
            <a:off x="2516800" y="5169386"/>
            <a:ext cx="5889781" cy="707886"/>
          </a:xfrm>
          <a:prstGeom prst="rect">
            <a:avLst/>
          </a:prstGeom>
          <a:ln>
            <a:solidFill>
              <a:srgbClr val="996633"/>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2000" dirty="0" smtClean="0">
                <a:solidFill>
                  <a:schemeClr val="tx1"/>
                </a:solidFill>
              </a:rPr>
              <a:t>Les microorganismes peuvent dégrader les polluants organiques même les plus récalcitrants</a:t>
            </a:r>
            <a:endParaRPr lang="fr-FR" sz="2000" dirty="0">
              <a:solidFill>
                <a:schemeClr val="tx1"/>
              </a:solidFill>
            </a:endParaRPr>
          </a:p>
        </p:txBody>
      </p:sp>
      <p:cxnSp>
        <p:nvCxnSpPr>
          <p:cNvPr id="23" name="Connecteur droit avec flèche 22"/>
          <p:cNvCxnSpPr/>
          <p:nvPr/>
        </p:nvCxnSpPr>
        <p:spPr>
          <a:xfrm>
            <a:off x="7740351" y="4725144"/>
            <a:ext cx="1" cy="315327"/>
          </a:xfrm>
          <a:prstGeom prst="straightConnector1">
            <a:avLst/>
          </a:prstGeom>
          <a:ln w="25400">
            <a:solidFill>
              <a:schemeClr val="tx1"/>
            </a:solidFill>
            <a:headEnd type="stealth" w="lg" len="lg"/>
            <a:tailEnd type="none" w="lg" len="lg"/>
          </a:ln>
        </p:spPr>
        <p:style>
          <a:lnRef idx="1">
            <a:schemeClr val="accent1"/>
          </a:lnRef>
          <a:fillRef idx="0">
            <a:schemeClr val="accent1"/>
          </a:fillRef>
          <a:effectRef idx="0">
            <a:schemeClr val="accent1"/>
          </a:effectRef>
          <a:fontRef idx="minor">
            <a:schemeClr val="tx1"/>
          </a:fontRef>
        </p:style>
      </p:cxnSp>
      <p:sp>
        <p:nvSpPr>
          <p:cNvPr id="33" name="Rectangle à coins arrondis 32"/>
          <p:cNvSpPr/>
          <p:nvPr/>
        </p:nvSpPr>
        <p:spPr>
          <a:xfrm>
            <a:off x="6300192" y="1074440"/>
            <a:ext cx="2682452" cy="644952"/>
          </a:xfrm>
          <a:prstGeom prst="roundRect">
            <a:avLst/>
          </a:prstGeom>
          <a:solidFill>
            <a:srgbClr val="92D050">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a:p>
        </p:txBody>
      </p:sp>
      <p:sp>
        <p:nvSpPr>
          <p:cNvPr id="34" name="Rectangle à coins arrondis 33"/>
          <p:cNvSpPr/>
          <p:nvPr/>
        </p:nvSpPr>
        <p:spPr>
          <a:xfrm>
            <a:off x="6300192" y="1826240"/>
            <a:ext cx="2682452" cy="631816"/>
          </a:xfrm>
          <a:prstGeom prst="roundRect">
            <a:avLst/>
          </a:prstGeom>
          <a:solidFill>
            <a:srgbClr val="92D050">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a:p>
        </p:txBody>
      </p:sp>
      <p:sp>
        <p:nvSpPr>
          <p:cNvPr id="35" name="Rectangle 34"/>
          <p:cNvSpPr/>
          <p:nvPr/>
        </p:nvSpPr>
        <p:spPr>
          <a:xfrm>
            <a:off x="6300192" y="1015568"/>
            <a:ext cx="2736304" cy="1477328"/>
          </a:xfrm>
          <a:prstGeom prst="rect">
            <a:avLst/>
          </a:prstGeom>
        </p:spPr>
        <p:txBody>
          <a:bodyPr wrap="square">
            <a:spAutoFit/>
          </a:bodyPr>
          <a:lstStyle/>
          <a:p>
            <a:pPr algn="ctr"/>
            <a:r>
              <a:rPr lang="fr-FR" sz="2000" b="1" dirty="0" smtClean="0">
                <a:solidFill>
                  <a:srgbClr val="FF0000"/>
                </a:solidFill>
                <a:effectLst>
                  <a:outerShdw blurRad="38100" dist="38100" dir="2700000" algn="tl">
                    <a:srgbClr val="000000">
                      <a:alpha val="43137"/>
                    </a:srgbClr>
                  </a:outerShdw>
                </a:effectLst>
              </a:rPr>
              <a:t>Intérêt de la gestion à la source</a:t>
            </a:r>
          </a:p>
          <a:p>
            <a:pPr algn="ctr"/>
            <a:endParaRPr lang="fr-FR" sz="1000" b="1" dirty="0" smtClean="0">
              <a:solidFill>
                <a:srgbClr val="FF0000"/>
              </a:solidFill>
              <a:effectLst>
                <a:outerShdw blurRad="38100" dist="38100" dir="2700000" algn="tl">
                  <a:srgbClr val="000000">
                    <a:alpha val="43137"/>
                  </a:srgbClr>
                </a:outerShdw>
              </a:effectLst>
            </a:endParaRPr>
          </a:p>
          <a:p>
            <a:pPr algn="ctr"/>
            <a:r>
              <a:rPr lang="fr-FR" sz="2000" b="1" dirty="0" smtClean="0">
                <a:solidFill>
                  <a:srgbClr val="FF0000"/>
                </a:solidFill>
                <a:effectLst>
                  <a:outerShdw blurRad="38100" dist="38100" dir="2700000" algn="tl">
                    <a:srgbClr val="000000">
                      <a:alpha val="43137"/>
                    </a:srgbClr>
                  </a:outerShdw>
                </a:effectLst>
              </a:rPr>
              <a:t>Séparateurs à HC inappropriés</a:t>
            </a:r>
            <a:endParaRPr lang="fr-FR" sz="20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2026876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79512" y="188640"/>
            <a:ext cx="8856984" cy="461665"/>
          </a:xfrm>
          <a:prstGeom prst="rect">
            <a:avLst/>
          </a:prstGeom>
          <a:noFill/>
        </p:spPr>
        <p:txBody>
          <a:bodyPr wrap="square" rtlCol="0">
            <a:spAutoFit/>
          </a:bodyPr>
          <a:lstStyle/>
          <a:p>
            <a:pPr algn="ctr"/>
            <a:r>
              <a:rPr lang="fr-FR" sz="2400" b="1" dirty="0" smtClean="0">
                <a:latin typeface="+mn-lt"/>
                <a:cs typeface="Calibri" pitchFamily="34" charset="0"/>
              </a:rPr>
              <a:t>PERSPECTIVES</a:t>
            </a:r>
            <a:endParaRPr lang="fr-FR" sz="2400" b="1" dirty="0">
              <a:latin typeface="+mn-lt"/>
              <a:cs typeface="Calibri" pitchFamily="34" charset="0"/>
            </a:endParaRPr>
          </a:p>
        </p:txBody>
      </p:sp>
      <p:sp>
        <p:nvSpPr>
          <p:cNvPr id="27" name="ZoneTexte 26"/>
          <p:cNvSpPr txBox="1"/>
          <p:nvPr/>
        </p:nvSpPr>
        <p:spPr>
          <a:xfrm>
            <a:off x="467544" y="1340768"/>
            <a:ext cx="8568952" cy="1323439"/>
          </a:xfrm>
          <a:prstGeom prst="rect">
            <a:avLst/>
          </a:prstGeom>
          <a:noFill/>
        </p:spPr>
        <p:txBody>
          <a:bodyPr wrap="square" rtlCol="0">
            <a:spAutoFit/>
          </a:bodyPr>
          <a:lstStyle/>
          <a:p>
            <a:r>
              <a:rPr lang="fr-FR" sz="2000" dirty="0">
                <a:solidFill>
                  <a:srgbClr val="92D050"/>
                </a:solidFill>
              </a:rPr>
              <a:t>❶</a:t>
            </a:r>
            <a:r>
              <a:rPr lang="fr-FR" sz="2000" dirty="0" smtClean="0">
                <a:solidFill>
                  <a:srgbClr val="FF6600"/>
                </a:solidFill>
              </a:rPr>
              <a:t> </a:t>
            </a:r>
            <a:r>
              <a:rPr lang="fr-FR" sz="2000" b="1" dirty="0" smtClean="0"/>
              <a:t>Bilan du devenir des polluants dans la noue</a:t>
            </a:r>
          </a:p>
          <a:p>
            <a:r>
              <a:rPr lang="fr-FR" sz="2000" dirty="0" smtClean="0">
                <a:solidFill>
                  <a:prstClr val="black"/>
                </a:solidFill>
              </a:rPr>
              <a:t>	Réaliser des </a:t>
            </a:r>
            <a:r>
              <a:rPr lang="fr-FR" sz="2000" u="sng" dirty="0" smtClean="0">
                <a:solidFill>
                  <a:prstClr val="black"/>
                </a:solidFill>
              </a:rPr>
              <a:t>analyses dans la noue</a:t>
            </a:r>
            <a:r>
              <a:rPr lang="fr-FR" sz="2000" dirty="0" smtClean="0">
                <a:solidFill>
                  <a:prstClr val="black"/>
                </a:solidFill>
              </a:rPr>
              <a:t>, en améliorant les 	techniques au laboratoire, pour suivre les contaminants dans les 	eaux, le sol et les plantes même s’ils sont en concentration faible</a:t>
            </a:r>
            <a:endParaRPr lang="fr-FR" sz="1600" i="1" dirty="0">
              <a:solidFill>
                <a:prstClr val="black"/>
              </a:solidFill>
            </a:endParaRPr>
          </a:p>
        </p:txBody>
      </p:sp>
      <p:sp>
        <p:nvSpPr>
          <p:cNvPr id="28" name="ZoneTexte 27"/>
          <p:cNvSpPr txBox="1"/>
          <p:nvPr/>
        </p:nvSpPr>
        <p:spPr>
          <a:xfrm>
            <a:off x="467544" y="3068960"/>
            <a:ext cx="8568952" cy="1015663"/>
          </a:xfrm>
          <a:prstGeom prst="rect">
            <a:avLst/>
          </a:prstGeom>
          <a:noFill/>
        </p:spPr>
        <p:txBody>
          <a:bodyPr wrap="square" rtlCol="0">
            <a:spAutoFit/>
          </a:bodyPr>
          <a:lstStyle/>
          <a:p>
            <a:r>
              <a:rPr lang="fr-FR" sz="2000" dirty="0">
                <a:solidFill>
                  <a:srgbClr val="92D050"/>
                </a:solidFill>
                <a:latin typeface="Calibri"/>
              </a:rPr>
              <a:t>❷</a:t>
            </a:r>
            <a:r>
              <a:rPr lang="fr-FR" sz="2000" dirty="0" smtClean="0">
                <a:solidFill>
                  <a:srgbClr val="FF6600"/>
                </a:solidFill>
              </a:rPr>
              <a:t> </a:t>
            </a:r>
            <a:r>
              <a:rPr lang="fr-FR" sz="2000" b="1" dirty="0" smtClean="0"/>
              <a:t>Fin des travaux de doctorat, début 2015</a:t>
            </a:r>
          </a:p>
          <a:p>
            <a:r>
              <a:rPr lang="fr-FR" sz="2000" dirty="0" smtClean="0">
                <a:solidFill>
                  <a:prstClr val="black"/>
                </a:solidFill>
              </a:rPr>
              <a:t>	Conclure sur des </a:t>
            </a:r>
            <a:r>
              <a:rPr lang="fr-FR" sz="2000" u="sng" dirty="0" smtClean="0">
                <a:solidFill>
                  <a:prstClr val="black"/>
                </a:solidFill>
              </a:rPr>
              <a:t>éléments de conception des noues de voirie </a:t>
            </a:r>
            <a:r>
              <a:rPr lang="fr-FR" sz="2000" dirty="0" smtClean="0">
                <a:solidFill>
                  <a:prstClr val="black"/>
                </a:solidFill>
              </a:rPr>
              <a:t>	permettant d’améliorer la qualité de l’eau par infiltration</a:t>
            </a:r>
            <a:endParaRPr lang="fr-FR" sz="1600" i="1" dirty="0">
              <a:solidFill>
                <a:prstClr val="black"/>
              </a:solidFill>
            </a:endParaRPr>
          </a:p>
        </p:txBody>
      </p:sp>
      <p:sp>
        <p:nvSpPr>
          <p:cNvPr id="29" name="ZoneTexte 28"/>
          <p:cNvSpPr txBox="1"/>
          <p:nvPr/>
        </p:nvSpPr>
        <p:spPr>
          <a:xfrm>
            <a:off x="467544" y="4501569"/>
            <a:ext cx="8568952" cy="1015663"/>
          </a:xfrm>
          <a:prstGeom prst="rect">
            <a:avLst/>
          </a:prstGeom>
          <a:noFill/>
        </p:spPr>
        <p:txBody>
          <a:bodyPr wrap="square" rtlCol="0">
            <a:spAutoFit/>
          </a:bodyPr>
          <a:lstStyle/>
          <a:p>
            <a:r>
              <a:rPr lang="fr-FR" sz="2000" dirty="0" smtClean="0">
                <a:solidFill>
                  <a:srgbClr val="92D050"/>
                </a:solidFill>
                <a:latin typeface="Calibri"/>
              </a:rPr>
              <a:t>❸</a:t>
            </a:r>
            <a:r>
              <a:rPr lang="fr-FR" sz="2000" dirty="0" smtClean="0">
                <a:solidFill>
                  <a:srgbClr val="FF6600"/>
                </a:solidFill>
              </a:rPr>
              <a:t> </a:t>
            </a:r>
            <a:r>
              <a:rPr lang="fr-FR" sz="2000" b="1" dirty="0" smtClean="0"/>
              <a:t>Poursuivre les travaux de R&amp;D</a:t>
            </a:r>
          </a:p>
          <a:p>
            <a:r>
              <a:rPr lang="fr-FR" sz="2000" dirty="0" smtClean="0">
                <a:solidFill>
                  <a:prstClr val="black"/>
                </a:solidFill>
              </a:rPr>
              <a:t>	Tester différents sols, s’intéresser à d’autres ouvrages de la 	gestion intégrée des eaux pluviales,…</a:t>
            </a:r>
            <a:endParaRPr lang="fr-FR" sz="1600" i="1" dirty="0">
              <a:solidFill>
                <a:prstClr val="black"/>
              </a:solidFill>
            </a:endParaRPr>
          </a:p>
        </p:txBody>
      </p:sp>
    </p:spTree>
    <p:extLst>
      <p:ext uri="{BB962C8B-B14F-4D97-AF65-F5344CB8AC3E}">
        <p14:creationId xmlns:p14="http://schemas.microsoft.com/office/powerpoint/2010/main" val="7436588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 name="Rectangle à coins arrondis 193"/>
          <p:cNvSpPr/>
          <p:nvPr/>
        </p:nvSpPr>
        <p:spPr>
          <a:xfrm>
            <a:off x="179512" y="4560537"/>
            <a:ext cx="3168352" cy="1388743"/>
          </a:xfrm>
          <a:prstGeom prst="roundRect">
            <a:avLst/>
          </a:prstGeom>
          <a:solidFill>
            <a:srgbClr val="C2E49C">
              <a:alpha val="78000"/>
            </a:srgb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7" name="Rectangle à coins arrondis 186"/>
          <p:cNvSpPr/>
          <p:nvPr/>
        </p:nvSpPr>
        <p:spPr>
          <a:xfrm>
            <a:off x="5436096" y="1468235"/>
            <a:ext cx="3482828" cy="4481046"/>
          </a:xfrm>
          <a:prstGeom prst="roundRect">
            <a:avLst/>
          </a:prstGeom>
          <a:solidFill>
            <a:srgbClr val="FF6600">
              <a:alpha val="22000"/>
            </a:srgbClr>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6" name="Rectangle à coins arrondis 185"/>
          <p:cNvSpPr/>
          <p:nvPr/>
        </p:nvSpPr>
        <p:spPr>
          <a:xfrm>
            <a:off x="193120" y="1346865"/>
            <a:ext cx="3154744" cy="2633226"/>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ZoneTexte 1"/>
          <p:cNvSpPr txBox="1"/>
          <p:nvPr/>
        </p:nvSpPr>
        <p:spPr>
          <a:xfrm>
            <a:off x="179512" y="188640"/>
            <a:ext cx="8856984" cy="523220"/>
          </a:xfrm>
          <a:prstGeom prst="rect">
            <a:avLst/>
          </a:prstGeom>
          <a:noFill/>
        </p:spPr>
        <p:txBody>
          <a:bodyPr wrap="square" rtlCol="0">
            <a:spAutoFit/>
          </a:bodyPr>
          <a:lstStyle/>
          <a:p>
            <a:pPr algn="ctr"/>
            <a:r>
              <a:rPr lang="fr-FR" sz="2800" b="1" dirty="0" smtClean="0">
                <a:latin typeface="+mn-lt"/>
                <a:cs typeface="Calibri" pitchFamily="34" charset="0"/>
              </a:rPr>
              <a:t>PARTENARIAT ET CONSEIL</a:t>
            </a:r>
            <a:endParaRPr lang="fr-FR" sz="2800" b="1" dirty="0">
              <a:latin typeface="+mn-lt"/>
              <a:cs typeface="Calibri" pitchFamily="34" charset="0"/>
            </a:endParaRPr>
          </a:p>
        </p:txBody>
      </p:sp>
      <p:pic>
        <p:nvPicPr>
          <p:cNvPr id="96" name="Image 95" descr="logo_univ_rouen.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30998" y="1988840"/>
            <a:ext cx="1714512" cy="617863"/>
          </a:xfrm>
          <a:prstGeom prst="rect">
            <a:avLst/>
          </a:prstGeom>
          <a:solidFill>
            <a:schemeClr val="bg1"/>
          </a:solidFill>
        </p:spPr>
      </p:pic>
      <p:pic>
        <p:nvPicPr>
          <p:cNvPr id="97" name="Image 96" descr="insa_rouen.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383030" y="4581128"/>
            <a:ext cx="1357322" cy="725084"/>
          </a:xfrm>
          <a:prstGeom prst="rect">
            <a:avLst/>
          </a:prstGeom>
        </p:spPr>
      </p:pic>
      <p:pic>
        <p:nvPicPr>
          <p:cNvPr id="99" name="Image 98" descr="Logo_cobra_h-01_grand.jpg"/>
          <p:cNvPicPr>
            <a:picLocks noChangeAspect="1"/>
          </p:cNvPicPr>
          <p:nvPr/>
        </p:nvPicPr>
        <p:blipFill rotWithShape="1">
          <a:blip r:embed="rId5" cstate="screen">
            <a:extLst>
              <a:ext uri="{28A0092B-C50C-407E-A947-70E740481C1C}">
                <a14:useLocalDpi xmlns:a14="http://schemas.microsoft.com/office/drawing/2010/main"/>
              </a:ext>
            </a:extLst>
          </a:blip>
          <a:srcRect r="59616"/>
          <a:stretch/>
        </p:blipFill>
        <p:spPr>
          <a:xfrm>
            <a:off x="7553988" y="2081206"/>
            <a:ext cx="576993" cy="562583"/>
          </a:xfrm>
          <a:prstGeom prst="rect">
            <a:avLst/>
          </a:prstGeom>
        </p:spPr>
      </p:pic>
      <p:sp>
        <p:nvSpPr>
          <p:cNvPr id="105" name="ZoneTexte 101"/>
          <p:cNvSpPr txBox="1"/>
          <p:nvPr/>
        </p:nvSpPr>
        <p:spPr>
          <a:xfrm>
            <a:off x="5148064" y="2626169"/>
            <a:ext cx="3698852" cy="369332"/>
          </a:xfrm>
          <a:prstGeom prst="rect">
            <a:avLst/>
          </a:prstGeom>
          <a:noFill/>
        </p:spPr>
        <p:txBody>
          <a:bodyPr wrap="square" rtlCol="0">
            <a:spAutoFit/>
          </a:bodyPr>
          <a:lstStyle>
            <a:defPPr>
              <a:defRPr lang="fr-FR"/>
            </a:defPPr>
            <a:lvl1pPr marL="0" algn="l" defTabSz="1193201" rtl="0" eaLnBrk="1" latinLnBrk="0" hangingPunct="1">
              <a:defRPr sz="2300" kern="1200">
                <a:solidFill>
                  <a:schemeClr val="tx1"/>
                </a:solidFill>
                <a:latin typeface="+mn-lt"/>
                <a:ea typeface="+mn-ea"/>
                <a:cs typeface="+mn-cs"/>
              </a:defRPr>
            </a:lvl1pPr>
            <a:lvl2pPr marL="596600" algn="l" defTabSz="1193201" rtl="0" eaLnBrk="1" latinLnBrk="0" hangingPunct="1">
              <a:defRPr sz="2300" kern="1200">
                <a:solidFill>
                  <a:schemeClr val="tx1"/>
                </a:solidFill>
                <a:latin typeface="+mn-lt"/>
                <a:ea typeface="+mn-ea"/>
                <a:cs typeface="+mn-cs"/>
              </a:defRPr>
            </a:lvl2pPr>
            <a:lvl3pPr marL="1193201" algn="l" defTabSz="1193201" rtl="0" eaLnBrk="1" latinLnBrk="0" hangingPunct="1">
              <a:defRPr sz="2300" kern="1200">
                <a:solidFill>
                  <a:schemeClr val="tx1"/>
                </a:solidFill>
                <a:latin typeface="+mn-lt"/>
                <a:ea typeface="+mn-ea"/>
                <a:cs typeface="+mn-cs"/>
              </a:defRPr>
            </a:lvl3pPr>
            <a:lvl4pPr marL="1789801" algn="l" defTabSz="1193201" rtl="0" eaLnBrk="1" latinLnBrk="0" hangingPunct="1">
              <a:defRPr sz="2300" kern="1200">
                <a:solidFill>
                  <a:schemeClr val="tx1"/>
                </a:solidFill>
                <a:latin typeface="+mn-lt"/>
                <a:ea typeface="+mn-ea"/>
                <a:cs typeface="+mn-cs"/>
              </a:defRPr>
            </a:lvl4pPr>
            <a:lvl5pPr marL="2386401" algn="l" defTabSz="1193201" rtl="0" eaLnBrk="1" latinLnBrk="0" hangingPunct="1">
              <a:defRPr sz="2300" kern="1200">
                <a:solidFill>
                  <a:schemeClr val="tx1"/>
                </a:solidFill>
                <a:latin typeface="+mn-lt"/>
                <a:ea typeface="+mn-ea"/>
                <a:cs typeface="+mn-cs"/>
              </a:defRPr>
            </a:lvl5pPr>
            <a:lvl6pPr marL="2983001" algn="l" defTabSz="1193201" rtl="0" eaLnBrk="1" latinLnBrk="0" hangingPunct="1">
              <a:defRPr sz="2300" kern="1200">
                <a:solidFill>
                  <a:schemeClr val="tx1"/>
                </a:solidFill>
                <a:latin typeface="+mn-lt"/>
                <a:ea typeface="+mn-ea"/>
                <a:cs typeface="+mn-cs"/>
              </a:defRPr>
            </a:lvl6pPr>
            <a:lvl7pPr marL="3579602" algn="l" defTabSz="1193201" rtl="0" eaLnBrk="1" latinLnBrk="0" hangingPunct="1">
              <a:defRPr sz="2300" kern="1200">
                <a:solidFill>
                  <a:schemeClr val="tx1"/>
                </a:solidFill>
                <a:latin typeface="+mn-lt"/>
                <a:ea typeface="+mn-ea"/>
                <a:cs typeface="+mn-cs"/>
              </a:defRPr>
            </a:lvl7pPr>
            <a:lvl8pPr marL="4176202" algn="l" defTabSz="1193201" rtl="0" eaLnBrk="1" latinLnBrk="0" hangingPunct="1">
              <a:defRPr sz="2300" kern="1200">
                <a:solidFill>
                  <a:schemeClr val="tx1"/>
                </a:solidFill>
                <a:latin typeface="+mn-lt"/>
                <a:ea typeface="+mn-ea"/>
                <a:cs typeface="+mn-cs"/>
              </a:defRPr>
            </a:lvl8pPr>
            <a:lvl9pPr marL="4772802" algn="l" defTabSz="1193201" rtl="0" eaLnBrk="1" latinLnBrk="0" hangingPunct="1">
              <a:defRPr sz="2300" kern="1200">
                <a:solidFill>
                  <a:schemeClr val="tx1"/>
                </a:solidFill>
                <a:latin typeface="+mn-lt"/>
                <a:ea typeface="+mn-ea"/>
                <a:cs typeface="+mn-cs"/>
              </a:defRPr>
            </a:lvl9pPr>
          </a:lstStyle>
          <a:p>
            <a:pPr marL="0" marR="0" lvl="0" indent="0" algn="ctr" defTabSz="1193201" rtl="0" eaLnBrk="1" fontAlgn="auto" latinLnBrk="0" hangingPunct="1">
              <a:lnSpc>
                <a:spcPct val="100000"/>
              </a:lnSpc>
              <a:spcBef>
                <a:spcPts val="0"/>
              </a:spcBef>
              <a:spcAft>
                <a:spcPts val="0"/>
              </a:spcAft>
              <a:buClrTx/>
              <a:buSzTx/>
              <a:buFontTx/>
              <a:buNone/>
              <a:tabLst/>
              <a:defRPr/>
            </a:pPr>
            <a:r>
              <a:rPr kumimoji="0" lang="fr-FR" sz="1800" b="1" i="0" strike="noStrike" kern="1200" cap="none" spc="0" normalizeH="0" baseline="0" noProof="0" dirty="0" smtClean="0">
                <a:ln>
                  <a:noFill/>
                </a:ln>
                <a:solidFill>
                  <a:sysClr val="windowText" lastClr="000000"/>
                </a:solidFill>
                <a:effectLst/>
                <a:uLnTx/>
                <a:uFillTx/>
                <a:latin typeface="Calibri"/>
                <a:ea typeface="+mn-ea"/>
                <a:cs typeface="+mn-cs"/>
              </a:rPr>
              <a:t>POLLUTION HAP</a:t>
            </a:r>
          </a:p>
        </p:txBody>
      </p:sp>
      <p:sp>
        <p:nvSpPr>
          <p:cNvPr id="106" name="ZoneTexte 102"/>
          <p:cNvSpPr txBox="1"/>
          <p:nvPr/>
        </p:nvSpPr>
        <p:spPr>
          <a:xfrm>
            <a:off x="5220072" y="5235945"/>
            <a:ext cx="3698852" cy="646331"/>
          </a:xfrm>
          <a:prstGeom prst="rect">
            <a:avLst/>
          </a:prstGeom>
          <a:noFill/>
        </p:spPr>
        <p:txBody>
          <a:bodyPr wrap="square" rtlCol="0">
            <a:spAutoFit/>
          </a:bodyPr>
          <a:lstStyle>
            <a:defPPr>
              <a:defRPr lang="fr-FR"/>
            </a:defPPr>
            <a:lvl1pPr marL="0" algn="l" defTabSz="1193201" rtl="0" eaLnBrk="1" latinLnBrk="0" hangingPunct="1">
              <a:defRPr sz="2300" kern="1200">
                <a:solidFill>
                  <a:schemeClr val="tx1"/>
                </a:solidFill>
                <a:latin typeface="+mn-lt"/>
                <a:ea typeface="+mn-ea"/>
                <a:cs typeface="+mn-cs"/>
              </a:defRPr>
            </a:lvl1pPr>
            <a:lvl2pPr marL="596600" algn="l" defTabSz="1193201" rtl="0" eaLnBrk="1" latinLnBrk="0" hangingPunct="1">
              <a:defRPr sz="2300" kern="1200">
                <a:solidFill>
                  <a:schemeClr val="tx1"/>
                </a:solidFill>
                <a:latin typeface="+mn-lt"/>
                <a:ea typeface="+mn-ea"/>
                <a:cs typeface="+mn-cs"/>
              </a:defRPr>
            </a:lvl2pPr>
            <a:lvl3pPr marL="1193201" algn="l" defTabSz="1193201" rtl="0" eaLnBrk="1" latinLnBrk="0" hangingPunct="1">
              <a:defRPr sz="2300" kern="1200">
                <a:solidFill>
                  <a:schemeClr val="tx1"/>
                </a:solidFill>
                <a:latin typeface="+mn-lt"/>
                <a:ea typeface="+mn-ea"/>
                <a:cs typeface="+mn-cs"/>
              </a:defRPr>
            </a:lvl3pPr>
            <a:lvl4pPr marL="1789801" algn="l" defTabSz="1193201" rtl="0" eaLnBrk="1" latinLnBrk="0" hangingPunct="1">
              <a:defRPr sz="2300" kern="1200">
                <a:solidFill>
                  <a:schemeClr val="tx1"/>
                </a:solidFill>
                <a:latin typeface="+mn-lt"/>
                <a:ea typeface="+mn-ea"/>
                <a:cs typeface="+mn-cs"/>
              </a:defRPr>
            </a:lvl4pPr>
            <a:lvl5pPr marL="2386401" algn="l" defTabSz="1193201" rtl="0" eaLnBrk="1" latinLnBrk="0" hangingPunct="1">
              <a:defRPr sz="2300" kern="1200">
                <a:solidFill>
                  <a:schemeClr val="tx1"/>
                </a:solidFill>
                <a:latin typeface="+mn-lt"/>
                <a:ea typeface="+mn-ea"/>
                <a:cs typeface="+mn-cs"/>
              </a:defRPr>
            </a:lvl5pPr>
            <a:lvl6pPr marL="2983001" algn="l" defTabSz="1193201" rtl="0" eaLnBrk="1" latinLnBrk="0" hangingPunct="1">
              <a:defRPr sz="2300" kern="1200">
                <a:solidFill>
                  <a:schemeClr val="tx1"/>
                </a:solidFill>
                <a:latin typeface="+mn-lt"/>
                <a:ea typeface="+mn-ea"/>
                <a:cs typeface="+mn-cs"/>
              </a:defRPr>
            </a:lvl6pPr>
            <a:lvl7pPr marL="3579602" algn="l" defTabSz="1193201" rtl="0" eaLnBrk="1" latinLnBrk="0" hangingPunct="1">
              <a:defRPr sz="2300" kern="1200">
                <a:solidFill>
                  <a:schemeClr val="tx1"/>
                </a:solidFill>
                <a:latin typeface="+mn-lt"/>
                <a:ea typeface="+mn-ea"/>
                <a:cs typeface="+mn-cs"/>
              </a:defRPr>
            </a:lvl7pPr>
            <a:lvl8pPr marL="4176202" algn="l" defTabSz="1193201" rtl="0" eaLnBrk="1" latinLnBrk="0" hangingPunct="1">
              <a:defRPr sz="2300" kern="1200">
                <a:solidFill>
                  <a:schemeClr val="tx1"/>
                </a:solidFill>
                <a:latin typeface="+mn-lt"/>
                <a:ea typeface="+mn-ea"/>
                <a:cs typeface="+mn-cs"/>
              </a:defRPr>
            </a:lvl8pPr>
            <a:lvl9pPr marL="4772802" algn="l" defTabSz="1193201" rtl="0" eaLnBrk="1" latinLnBrk="0" hangingPunct="1">
              <a:defRPr sz="2300" kern="1200">
                <a:solidFill>
                  <a:schemeClr val="tx1"/>
                </a:solidFill>
                <a:latin typeface="+mn-lt"/>
                <a:ea typeface="+mn-ea"/>
                <a:cs typeface="+mn-cs"/>
              </a:defRPr>
            </a:lvl9pPr>
          </a:lstStyle>
          <a:p>
            <a:pPr marL="0" marR="0" lvl="0" indent="0" algn="ctr" defTabSz="1193201" rtl="0" eaLnBrk="1" fontAlgn="auto" latinLnBrk="0" hangingPunct="1">
              <a:lnSpc>
                <a:spcPct val="100000"/>
              </a:lnSpc>
              <a:spcBef>
                <a:spcPts val="0"/>
              </a:spcBef>
              <a:spcAft>
                <a:spcPts val="0"/>
              </a:spcAft>
              <a:buClrTx/>
              <a:buSzTx/>
              <a:buFontTx/>
              <a:buNone/>
              <a:tabLst/>
              <a:defRPr/>
            </a:pPr>
            <a:r>
              <a:rPr lang="fr-FR" sz="1800" b="1" dirty="0" smtClean="0">
                <a:solidFill>
                  <a:sysClr val="windowText" lastClr="000000"/>
                </a:solidFill>
                <a:latin typeface="Calibri"/>
              </a:rPr>
              <a:t>POLLUTION METAUX LOURDS</a:t>
            </a:r>
          </a:p>
          <a:p>
            <a:pPr algn="ctr" fontAlgn="auto">
              <a:spcBef>
                <a:spcPts val="0"/>
              </a:spcBef>
              <a:spcAft>
                <a:spcPts val="0"/>
              </a:spcAft>
              <a:defRPr/>
            </a:pPr>
            <a:r>
              <a:rPr lang="fr-FR" sz="1800" b="1" dirty="0">
                <a:solidFill>
                  <a:sysClr val="windowText" lastClr="000000"/>
                </a:solidFill>
                <a:latin typeface="Calibri"/>
              </a:rPr>
              <a:t>QUALITE DE </a:t>
            </a:r>
            <a:r>
              <a:rPr lang="fr-FR" sz="1800" b="1" dirty="0" smtClean="0">
                <a:solidFill>
                  <a:sysClr val="windowText" lastClr="000000"/>
                </a:solidFill>
                <a:latin typeface="Calibri"/>
              </a:rPr>
              <a:t>L’EAU</a:t>
            </a:r>
            <a:endParaRPr lang="fr-FR" sz="1800" b="1" dirty="0">
              <a:solidFill>
                <a:sysClr val="windowText" lastClr="000000"/>
              </a:solidFill>
              <a:latin typeface="Calibri"/>
            </a:endParaRPr>
          </a:p>
        </p:txBody>
      </p:sp>
      <p:sp>
        <p:nvSpPr>
          <p:cNvPr id="107" name="ZoneTexte 103"/>
          <p:cNvSpPr txBox="1"/>
          <p:nvPr/>
        </p:nvSpPr>
        <p:spPr>
          <a:xfrm>
            <a:off x="5625676" y="3668075"/>
            <a:ext cx="3482828" cy="646331"/>
          </a:xfrm>
          <a:prstGeom prst="rect">
            <a:avLst/>
          </a:prstGeom>
          <a:noFill/>
        </p:spPr>
        <p:txBody>
          <a:bodyPr wrap="square" rtlCol="0">
            <a:spAutoFit/>
          </a:bodyPr>
          <a:lstStyle>
            <a:defPPr>
              <a:defRPr lang="fr-FR"/>
            </a:defPPr>
            <a:lvl1pPr marL="0" algn="l" defTabSz="1193201" rtl="0" eaLnBrk="1" latinLnBrk="0" hangingPunct="1">
              <a:defRPr sz="2300" kern="1200">
                <a:solidFill>
                  <a:schemeClr val="tx1"/>
                </a:solidFill>
                <a:latin typeface="+mn-lt"/>
                <a:ea typeface="+mn-ea"/>
                <a:cs typeface="+mn-cs"/>
              </a:defRPr>
            </a:lvl1pPr>
            <a:lvl2pPr marL="596600" algn="l" defTabSz="1193201" rtl="0" eaLnBrk="1" latinLnBrk="0" hangingPunct="1">
              <a:defRPr sz="2300" kern="1200">
                <a:solidFill>
                  <a:schemeClr val="tx1"/>
                </a:solidFill>
                <a:latin typeface="+mn-lt"/>
                <a:ea typeface="+mn-ea"/>
                <a:cs typeface="+mn-cs"/>
              </a:defRPr>
            </a:lvl2pPr>
            <a:lvl3pPr marL="1193201" algn="l" defTabSz="1193201" rtl="0" eaLnBrk="1" latinLnBrk="0" hangingPunct="1">
              <a:defRPr sz="2300" kern="1200">
                <a:solidFill>
                  <a:schemeClr val="tx1"/>
                </a:solidFill>
                <a:latin typeface="+mn-lt"/>
                <a:ea typeface="+mn-ea"/>
                <a:cs typeface="+mn-cs"/>
              </a:defRPr>
            </a:lvl3pPr>
            <a:lvl4pPr marL="1789801" algn="l" defTabSz="1193201" rtl="0" eaLnBrk="1" latinLnBrk="0" hangingPunct="1">
              <a:defRPr sz="2300" kern="1200">
                <a:solidFill>
                  <a:schemeClr val="tx1"/>
                </a:solidFill>
                <a:latin typeface="+mn-lt"/>
                <a:ea typeface="+mn-ea"/>
                <a:cs typeface="+mn-cs"/>
              </a:defRPr>
            </a:lvl4pPr>
            <a:lvl5pPr marL="2386401" algn="l" defTabSz="1193201" rtl="0" eaLnBrk="1" latinLnBrk="0" hangingPunct="1">
              <a:defRPr sz="2300" kern="1200">
                <a:solidFill>
                  <a:schemeClr val="tx1"/>
                </a:solidFill>
                <a:latin typeface="+mn-lt"/>
                <a:ea typeface="+mn-ea"/>
                <a:cs typeface="+mn-cs"/>
              </a:defRPr>
            </a:lvl5pPr>
            <a:lvl6pPr marL="2983001" algn="l" defTabSz="1193201" rtl="0" eaLnBrk="1" latinLnBrk="0" hangingPunct="1">
              <a:defRPr sz="2300" kern="1200">
                <a:solidFill>
                  <a:schemeClr val="tx1"/>
                </a:solidFill>
                <a:latin typeface="+mn-lt"/>
                <a:ea typeface="+mn-ea"/>
                <a:cs typeface="+mn-cs"/>
              </a:defRPr>
            </a:lvl6pPr>
            <a:lvl7pPr marL="3579602" algn="l" defTabSz="1193201" rtl="0" eaLnBrk="1" latinLnBrk="0" hangingPunct="1">
              <a:defRPr sz="2300" kern="1200">
                <a:solidFill>
                  <a:schemeClr val="tx1"/>
                </a:solidFill>
                <a:latin typeface="+mn-lt"/>
                <a:ea typeface="+mn-ea"/>
                <a:cs typeface="+mn-cs"/>
              </a:defRPr>
            </a:lvl7pPr>
            <a:lvl8pPr marL="4176202" algn="l" defTabSz="1193201" rtl="0" eaLnBrk="1" latinLnBrk="0" hangingPunct="1">
              <a:defRPr sz="2300" kern="1200">
                <a:solidFill>
                  <a:schemeClr val="tx1"/>
                </a:solidFill>
                <a:latin typeface="+mn-lt"/>
                <a:ea typeface="+mn-ea"/>
                <a:cs typeface="+mn-cs"/>
              </a:defRPr>
            </a:lvl8pPr>
            <a:lvl9pPr marL="4772802" algn="l" defTabSz="1193201" rtl="0" eaLnBrk="1" latinLnBrk="0" hangingPunct="1">
              <a:defRPr sz="2300" kern="1200">
                <a:solidFill>
                  <a:schemeClr val="tx1"/>
                </a:solidFill>
                <a:latin typeface="+mn-lt"/>
                <a:ea typeface="+mn-ea"/>
                <a:cs typeface="+mn-cs"/>
              </a:defRPr>
            </a:lvl9pPr>
          </a:lstStyle>
          <a:p>
            <a:pPr algn="ctr" fontAlgn="auto">
              <a:spcBef>
                <a:spcPts val="0"/>
              </a:spcBef>
              <a:spcAft>
                <a:spcPts val="0"/>
              </a:spcAft>
            </a:pPr>
            <a:r>
              <a:rPr lang="fr-FR" sz="1800" b="1" dirty="0">
                <a:solidFill>
                  <a:sysClr val="windowText" lastClr="000000"/>
                </a:solidFill>
                <a:latin typeface="Calibri"/>
              </a:rPr>
              <a:t>MICROBIOLOGIE DU </a:t>
            </a:r>
            <a:r>
              <a:rPr lang="fr-FR" sz="1800" b="1" dirty="0" smtClean="0">
                <a:solidFill>
                  <a:sysClr val="windowText" lastClr="000000"/>
                </a:solidFill>
                <a:latin typeface="Calibri"/>
              </a:rPr>
              <a:t>SOL</a:t>
            </a:r>
            <a:endParaRPr kumimoji="0" lang="fr-FR" sz="1800" b="1" i="0" strike="noStrike" kern="1200" cap="none" spc="0" normalizeH="0" baseline="0" noProof="0" dirty="0" smtClean="0">
              <a:ln>
                <a:noFill/>
              </a:ln>
              <a:solidFill>
                <a:sysClr val="windowText" lastClr="000000"/>
              </a:solidFill>
              <a:effectLst/>
              <a:uLnTx/>
              <a:uFillTx/>
              <a:latin typeface="Calibri"/>
              <a:ea typeface="+mn-ea"/>
              <a:cs typeface="+mn-cs"/>
            </a:endParaRPr>
          </a:p>
          <a:p>
            <a:pPr marL="0" marR="0" lvl="0" indent="0" algn="ctr" defTabSz="1193201" rtl="0" eaLnBrk="1" fontAlgn="auto" latinLnBrk="0" hangingPunct="1">
              <a:lnSpc>
                <a:spcPct val="100000"/>
              </a:lnSpc>
              <a:spcBef>
                <a:spcPts val="0"/>
              </a:spcBef>
              <a:spcAft>
                <a:spcPts val="0"/>
              </a:spcAft>
              <a:buClrTx/>
              <a:buSzTx/>
              <a:buFontTx/>
              <a:buNone/>
              <a:tabLst/>
              <a:defRPr/>
            </a:pPr>
            <a:r>
              <a:rPr kumimoji="0" lang="fr-FR" sz="1800" b="1" i="0" strike="noStrike" kern="1200" cap="none" spc="0" normalizeH="0" baseline="0" noProof="0" dirty="0" smtClean="0">
                <a:ln>
                  <a:noFill/>
                </a:ln>
                <a:solidFill>
                  <a:sysClr val="windowText" lastClr="000000"/>
                </a:solidFill>
                <a:effectLst/>
                <a:uLnTx/>
                <a:uFillTx/>
                <a:latin typeface="Calibri"/>
                <a:ea typeface="+mn-ea"/>
                <a:cs typeface="+mn-cs"/>
              </a:rPr>
              <a:t>POLLUTION METAUX LOURDS</a:t>
            </a:r>
          </a:p>
        </p:txBody>
      </p:sp>
      <p:pic>
        <p:nvPicPr>
          <p:cNvPr id="178" name="Image 177"/>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86155" y="1976689"/>
            <a:ext cx="1458659" cy="1031232"/>
          </a:xfrm>
          <a:prstGeom prst="rect">
            <a:avLst/>
          </a:prstGeom>
        </p:spPr>
      </p:pic>
      <p:pic>
        <p:nvPicPr>
          <p:cNvPr id="2050" name="Picture 2" descr="H:\R&amp;D_MaJ_140725\admin_info_pratiques\logo_labo\logo esitpa vert fond blac.jp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6516216" y="3140968"/>
            <a:ext cx="1848889" cy="541518"/>
          </a:xfrm>
          <a:prstGeom prst="rect">
            <a:avLst/>
          </a:prstGeom>
          <a:noFill/>
          <a:extLst>
            <a:ext uri="{909E8E84-426E-40DD-AFC4-6F175D3DCCD1}">
              <a14:hiddenFill xmlns:a14="http://schemas.microsoft.com/office/drawing/2010/main">
                <a:solidFill>
                  <a:srgbClr val="FFFFFF"/>
                </a:solidFill>
              </a14:hiddenFill>
            </a:ext>
          </a:extLst>
        </p:spPr>
      </p:pic>
      <p:sp>
        <p:nvSpPr>
          <p:cNvPr id="183" name="ZoneTexte 102"/>
          <p:cNvSpPr txBox="1"/>
          <p:nvPr/>
        </p:nvSpPr>
        <p:spPr>
          <a:xfrm>
            <a:off x="376683" y="3020722"/>
            <a:ext cx="2786082" cy="923330"/>
          </a:xfrm>
          <a:prstGeom prst="rect">
            <a:avLst/>
          </a:prstGeom>
          <a:noFill/>
        </p:spPr>
        <p:txBody>
          <a:bodyPr wrap="square" rtlCol="0">
            <a:spAutoFit/>
          </a:bodyPr>
          <a:lstStyle>
            <a:defPPr>
              <a:defRPr lang="fr-FR"/>
            </a:defPPr>
            <a:lvl1pPr marL="0" algn="l" defTabSz="1193201" rtl="0" eaLnBrk="1" latinLnBrk="0" hangingPunct="1">
              <a:defRPr sz="2300" kern="1200">
                <a:solidFill>
                  <a:schemeClr val="tx1"/>
                </a:solidFill>
                <a:latin typeface="+mn-lt"/>
                <a:ea typeface="+mn-ea"/>
                <a:cs typeface="+mn-cs"/>
              </a:defRPr>
            </a:lvl1pPr>
            <a:lvl2pPr marL="596600" algn="l" defTabSz="1193201" rtl="0" eaLnBrk="1" latinLnBrk="0" hangingPunct="1">
              <a:defRPr sz="2300" kern="1200">
                <a:solidFill>
                  <a:schemeClr val="tx1"/>
                </a:solidFill>
                <a:latin typeface="+mn-lt"/>
                <a:ea typeface="+mn-ea"/>
                <a:cs typeface="+mn-cs"/>
              </a:defRPr>
            </a:lvl2pPr>
            <a:lvl3pPr marL="1193201" algn="l" defTabSz="1193201" rtl="0" eaLnBrk="1" latinLnBrk="0" hangingPunct="1">
              <a:defRPr sz="2300" kern="1200">
                <a:solidFill>
                  <a:schemeClr val="tx1"/>
                </a:solidFill>
                <a:latin typeface="+mn-lt"/>
                <a:ea typeface="+mn-ea"/>
                <a:cs typeface="+mn-cs"/>
              </a:defRPr>
            </a:lvl3pPr>
            <a:lvl4pPr marL="1789801" algn="l" defTabSz="1193201" rtl="0" eaLnBrk="1" latinLnBrk="0" hangingPunct="1">
              <a:defRPr sz="2300" kern="1200">
                <a:solidFill>
                  <a:schemeClr val="tx1"/>
                </a:solidFill>
                <a:latin typeface="+mn-lt"/>
                <a:ea typeface="+mn-ea"/>
                <a:cs typeface="+mn-cs"/>
              </a:defRPr>
            </a:lvl4pPr>
            <a:lvl5pPr marL="2386401" algn="l" defTabSz="1193201" rtl="0" eaLnBrk="1" latinLnBrk="0" hangingPunct="1">
              <a:defRPr sz="2300" kern="1200">
                <a:solidFill>
                  <a:schemeClr val="tx1"/>
                </a:solidFill>
                <a:latin typeface="+mn-lt"/>
                <a:ea typeface="+mn-ea"/>
                <a:cs typeface="+mn-cs"/>
              </a:defRPr>
            </a:lvl5pPr>
            <a:lvl6pPr marL="2983001" algn="l" defTabSz="1193201" rtl="0" eaLnBrk="1" latinLnBrk="0" hangingPunct="1">
              <a:defRPr sz="2300" kern="1200">
                <a:solidFill>
                  <a:schemeClr val="tx1"/>
                </a:solidFill>
                <a:latin typeface="+mn-lt"/>
                <a:ea typeface="+mn-ea"/>
                <a:cs typeface="+mn-cs"/>
              </a:defRPr>
            </a:lvl6pPr>
            <a:lvl7pPr marL="3579602" algn="l" defTabSz="1193201" rtl="0" eaLnBrk="1" latinLnBrk="0" hangingPunct="1">
              <a:defRPr sz="2300" kern="1200">
                <a:solidFill>
                  <a:schemeClr val="tx1"/>
                </a:solidFill>
                <a:latin typeface="+mn-lt"/>
                <a:ea typeface="+mn-ea"/>
                <a:cs typeface="+mn-cs"/>
              </a:defRPr>
            </a:lvl7pPr>
            <a:lvl8pPr marL="4176202" algn="l" defTabSz="1193201" rtl="0" eaLnBrk="1" latinLnBrk="0" hangingPunct="1">
              <a:defRPr sz="2300" kern="1200">
                <a:solidFill>
                  <a:schemeClr val="tx1"/>
                </a:solidFill>
                <a:latin typeface="+mn-lt"/>
                <a:ea typeface="+mn-ea"/>
                <a:cs typeface="+mn-cs"/>
              </a:defRPr>
            </a:lvl8pPr>
            <a:lvl9pPr marL="4772802" algn="l" defTabSz="1193201" rtl="0" eaLnBrk="1" latinLnBrk="0" hangingPunct="1">
              <a:defRPr sz="2300" kern="1200">
                <a:solidFill>
                  <a:schemeClr val="tx1"/>
                </a:solidFill>
                <a:latin typeface="+mn-lt"/>
                <a:ea typeface="+mn-ea"/>
                <a:cs typeface="+mn-cs"/>
              </a:defRPr>
            </a:lvl9pPr>
          </a:lstStyle>
          <a:p>
            <a:pPr marL="0" marR="0" lvl="0" indent="0" algn="ctr" defTabSz="1193201" rtl="0" eaLnBrk="1" fontAlgn="auto" latinLnBrk="0" hangingPunct="1">
              <a:lnSpc>
                <a:spcPct val="100000"/>
              </a:lnSpc>
              <a:spcBef>
                <a:spcPts val="0"/>
              </a:spcBef>
              <a:spcAft>
                <a:spcPts val="0"/>
              </a:spcAft>
              <a:buClrTx/>
              <a:buSzTx/>
              <a:buFontTx/>
              <a:buNone/>
              <a:tabLst/>
              <a:defRPr/>
            </a:pPr>
            <a:r>
              <a:rPr lang="fr-FR" sz="1800" b="1" dirty="0" smtClean="0">
                <a:solidFill>
                  <a:sysClr val="windowText" lastClr="000000"/>
                </a:solidFill>
                <a:latin typeface="Calibri"/>
              </a:rPr>
              <a:t>SUIVI DE PROJET</a:t>
            </a:r>
          </a:p>
          <a:p>
            <a:pPr algn="ctr" fontAlgn="auto">
              <a:spcBef>
                <a:spcPts val="0"/>
              </a:spcBef>
              <a:spcAft>
                <a:spcPts val="0"/>
              </a:spcAft>
              <a:defRPr/>
            </a:pPr>
            <a:r>
              <a:rPr lang="fr-FR" sz="1800" b="1" dirty="0">
                <a:solidFill>
                  <a:sysClr val="windowText" lastClr="000000"/>
                </a:solidFill>
                <a:latin typeface="Calibri"/>
              </a:rPr>
              <a:t>CONSTRUCTION DES SITES</a:t>
            </a:r>
          </a:p>
          <a:p>
            <a:pPr marL="0" marR="0" lvl="0" indent="0" algn="ctr" defTabSz="1193201" rtl="0" eaLnBrk="1" fontAlgn="auto" latinLnBrk="0" hangingPunct="1">
              <a:lnSpc>
                <a:spcPct val="100000"/>
              </a:lnSpc>
              <a:spcBef>
                <a:spcPts val="0"/>
              </a:spcBef>
              <a:spcAft>
                <a:spcPts val="0"/>
              </a:spcAft>
              <a:buClrTx/>
              <a:buSzTx/>
              <a:buFontTx/>
              <a:buNone/>
              <a:tabLst/>
              <a:defRPr/>
            </a:pPr>
            <a:r>
              <a:rPr lang="fr-FR" sz="1800" b="1" baseline="0" dirty="0" smtClean="0">
                <a:solidFill>
                  <a:sysClr val="windowText" lastClr="000000"/>
                </a:solidFill>
                <a:latin typeface="Calibri"/>
              </a:rPr>
              <a:t>FINANCEMENTS</a:t>
            </a:r>
            <a:endParaRPr kumimoji="0" lang="fr-FR" sz="1800" b="1" i="0" strike="noStrike" kern="1200" cap="none" spc="0" normalizeH="0" baseline="0" noProof="0" dirty="0" smtClean="0">
              <a:ln>
                <a:noFill/>
              </a:ln>
              <a:solidFill>
                <a:sysClr val="windowText" lastClr="000000"/>
              </a:solidFill>
              <a:effectLst/>
              <a:uLnTx/>
              <a:uFillTx/>
              <a:latin typeface="Calibri"/>
            </a:endParaRPr>
          </a:p>
        </p:txBody>
      </p:sp>
      <p:sp>
        <p:nvSpPr>
          <p:cNvPr id="184" name="Rectangle 183"/>
          <p:cNvSpPr/>
          <p:nvPr/>
        </p:nvSpPr>
        <p:spPr>
          <a:xfrm>
            <a:off x="5913921" y="1052736"/>
            <a:ext cx="2546511" cy="830997"/>
          </a:xfrm>
          <a:prstGeom prst="rect">
            <a:avLst/>
          </a:prstGeom>
          <a:solidFill>
            <a:srgbClr val="FF6600"/>
          </a:solidFill>
        </p:spPr>
        <p:style>
          <a:lnRef idx="0">
            <a:schemeClr val="accent6"/>
          </a:lnRef>
          <a:fillRef idx="3">
            <a:schemeClr val="accent6"/>
          </a:fillRef>
          <a:effectRef idx="3">
            <a:schemeClr val="accent6"/>
          </a:effectRef>
          <a:fontRef idx="minor">
            <a:schemeClr val="lt1"/>
          </a:fontRef>
        </p:style>
        <p:txBody>
          <a:bodyPr wrap="square">
            <a:spAutoFit/>
          </a:bodyPr>
          <a:lstStyle/>
          <a:p>
            <a:pPr algn="ctr"/>
            <a:r>
              <a:rPr lang="fr-FR" sz="2400" dirty="0" smtClean="0">
                <a:latin typeface="+mn-lt"/>
                <a:cs typeface="Calibri" pitchFamily="34" charset="0"/>
              </a:rPr>
              <a:t>EXPERTS SCIENTIFIQUES</a:t>
            </a:r>
            <a:endParaRPr lang="fr-FR" dirty="0">
              <a:latin typeface="+mn-lt"/>
              <a:cs typeface="Calibri" pitchFamily="34" charset="0"/>
            </a:endParaRPr>
          </a:p>
        </p:txBody>
      </p:sp>
      <p:sp>
        <p:nvSpPr>
          <p:cNvPr id="193" name="Rectangle 192"/>
          <p:cNvSpPr/>
          <p:nvPr/>
        </p:nvSpPr>
        <p:spPr>
          <a:xfrm>
            <a:off x="490432" y="4182179"/>
            <a:ext cx="2579277" cy="830997"/>
          </a:xfrm>
          <a:prstGeom prst="rect">
            <a:avLst/>
          </a:prstGeom>
          <a:solidFill>
            <a:srgbClr val="92D050"/>
          </a:solidFill>
        </p:spPr>
        <p:style>
          <a:lnRef idx="0">
            <a:schemeClr val="accent6"/>
          </a:lnRef>
          <a:fillRef idx="3">
            <a:schemeClr val="accent6"/>
          </a:fillRef>
          <a:effectRef idx="3">
            <a:schemeClr val="accent6"/>
          </a:effectRef>
          <a:fontRef idx="minor">
            <a:schemeClr val="lt1"/>
          </a:fontRef>
        </p:style>
        <p:txBody>
          <a:bodyPr wrap="square">
            <a:spAutoFit/>
          </a:bodyPr>
          <a:lstStyle/>
          <a:p>
            <a:pPr algn="ctr"/>
            <a:r>
              <a:rPr lang="fr-FR" sz="2400" dirty="0" smtClean="0">
                <a:latin typeface="+mn-lt"/>
                <a:cs typeface="Calibri" pitchFamily="34" charset="0"/>
              </a:rPr>
              <a:t>COMITE DE PILOTAGE</a:t>
            </a:r>
            <a:endParaRPr lang="fr-FR" dirty="0">
              <a:latin typeface="+mn-lt"/>
              <a:cs typeface="Calibri" pitchFamily="34" charset="0"/>
            </a:endParaRPr>
          </a:p>
        </p:txBody>
      </p:sp>
      <p:pic>
        <p:nvPicPr>
          <p:cNvPr id="2052" name="Picture 4" descr="Irstea"/>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376682" y="5097128"/>
            <a:ext cx="738933" cy="74632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retour à l'accueil"/>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2182023" y="5158933"/>
            <a:ext cx="814254" cy="683973"/>
          </a:xfrm>
          <a:prstGeom prst="rect">
            <a:avLst/>
          </a:prstGeom>
          <a:noFill/>
          <a:extLst>
            <a:ext uri="{909E8E84-426E-40DD-AFC4-6F175D3DCCD1}">
              <a14:hiddenFill xmlns:a14="http://schemas.microsoft.com/office/drawing/2010/main">
                <a:solidFill>
                  <a:srgbClr val="FFFFFF"/>
                </a:solidFill>
              </a14:hiddenFill>
            </a:ext>
          </a:extLst>
        </p:spPr>
      </p:pic>
      <p:sp>
        <p:nvSpPr>
          <p:cNvPr id="197" name="ZoneTexte 102"/>
          <p:cNvSpPr txBox="1"/>
          <p:nvPr/>
        </p:nvSpPr>
        <p:spPr>
          <a:xfrm>
            <a:off x="283627" y="5157192"/>
            <a:ext cx="2786082" cy="646331"/>
          </a:xfrm>
          <a:prstGeom prst="rect">
            <a:avLst/>
          </a:prstGeom>
          <a:noFill/>
        </p:spPr>
        <p:txBody>
          <a:bodyPr wrap="square" rtlCol="0">
            <a:spAutoFit/>
          </a:bodyPr>
          <a:lstStyle>
            <a:defPPr>
              <a:defRPr lang="fr-FR"/>
            </a:defPPr>
            <a:lvl1pPr marL="0" algn="l" defTabSz="1193201" rtl="0" eaLnBrk="1" latinLnBrk="0" hangingPunct="1">
              <a:defRPr sz="2300" kern="1200">
                <a:solidFill>
                  <a:schemeClr val="tx1"/>
                </a:solidFill>
                <a:latin typeface="+mn-lt"/>
                <a:ea typeface="+mn-ea"/>
                <a:cs typeface="+mn-cs"/>
              </a:defRPr>
            </a:lvl1pPr>
            <a:lvl2pPr marL="596600" algn="l" defTabSz="1193201" rtl="0" eaLnBrk="1" latinLnBrk="0" hangingPunct="1">
              <a:defRPr sz="2300" kern="1200">
                <a:solidFill>
                  <a:schemeClr val="tx1"/>
                </a:solidFill>
                <a:latin typeface="+mn-lt"/>
                <a:ea typeface="+mn-ea"/>
                <a:cs typeface="+mn-cs"/>
              </a:defRPr>
            </a:lvl2pPr>
            <a:lvl3pPr marL="1193201" algn="l" defTabSz="1193201" rtl="0" eaLnBrk="1" latinLnBrk="0" hangingPunct="1">
              <a:defRPr sz="2300" kern="1200">
                <a:solidFill>
                  <a:schemeClr val="tx1"/>
                </a:solidFill>
                <a:latin typeface="+mn-lt"/>
                <a:ea typeface="+mn-ea"/>
                <a:cs typeface="+mn-cs"/>
              </a:defRPr>
            </a:lvl3pPr>
            <a:lvl4pPr marL="1789801" algn="l" defTabSz="1193201" rtl="0" eaLnBrk="1" latinLnBrk="0" hangingPunct="1">
              <a:defRPr sz="2300" kern="1200">
                <a:solidFill>
                  <a:schemeClr val="tx1"/>
                </a:solidFill>
                <a:latin typeface="+mn-lt"/>
                <a:ea typeface="+mn-ea"/>
                <a:cs typeface="+mn-cs"/>
              </a:defRPr>
            </a:lvl4pPr>
            <a:lvl5pPr marL="2386401" algn="l" defTabSz="1193201" rtl="0" eaLnBrk="1" latinLnBrk="0" hangingPunct="1">
              <a:defRPr sz="2300" kern="1200">
                <a:solidFill>
                  <a:schemeClr val="tx1"/>
                </a:solidFill>
                <a:latin typeface="+mn-lt"/>
                <a:ea typeface="+mn-ea"/>
                <a:cs typeface="+mn-cs"/>
              </a:defRPr>
            </a:lvl5pPr>
            <a:lvl6pPr marL="2983001" algn="l" defTabSz="1193201" rtl="0" eaLnBrk="1" latinLnBrk="0" hangingPunct="1">
              <a:defRPr sz="2300" kern="1200">
                <a:solidFill>
                  <a:schemeClr val="tx1"/>
                </a:solidFill>
                <a:latin typeface="+mn-lt"/>
                <a:ea typeface="+mn-ea"/>
                <a:cs typeface="+mn-cs"/>
              </a:defRPr>
            </a:lvl6pPr>
            <a:lvl7pPr marL="3579602" algn="l" defTabSz="1193201" rtl="0" eaLnBrk="1" latinLnBrk="0" hangingPunct="1">
              <a:defRPr sz="2300" kern="1200">
                <a:solidFill>
                  <a:schemeClr val="tx1"/>
                </a:solidFill>
                <a:latin typeface="+mn-lt"/>
                <a:ea typeface="+mn-ea"/>
                <a:cs typeface="+mn-cs"/>
              </a:defRPr>
            </a:lvl7pPr>
            <a:lvl8pPr marL="4176202" algn="l" defTabSz="1193201" rtl="0" eaLnBrk="1" latinLnBrk="0" hangingPunct="1">
              <a:defRPr sz="2300" kern="1200">
                <a:solidFill>
                  <a:schemeClr val="tx1"/>
                </a:solidFill>
                <a:latin typeface="+mn-lt"/>
                <a:ea typeface="+mn-ea"/>
                <a:cs typeface="+mn-cs"/>
              </a:defRPr>
            </a:lvl8pPr>
            <a:lvl9pPr marL="4772802" algn="l" defTabSz="1193201" rtl="0" eaLnBrk="1" latinLnBrk="0" hangingPunct="1">
              <a:defRPr sz="2300" kern="1200">
                <a:solidFill>
                  <a:schemeClr val="tx1"/>
                </a:solidFill>
                <a:latin typeface="+mn-lt"/>
                <a:ea typeface="+mn-ea"/>
                <a:cs typeface="+mn-cs"/>
              </a:defRPr>
            </a:lvl9pPr>
          </a:lstStyle>
          <a:p>
            <a:pPr marL="0" marR="0" lvl="0" indent="0" algn="ctr" defTabSz="1193201" rtl="0" eaLnBrk="1" fontAlgn="auto" latinLnBrk="0" hangingPunct="1">
              <a:lnSpc>
                <a:spcPct val="100000"/>
              </a:lnSpc>
              <a:spcBef>
                <a:spcPts val="0"/>
              </a:spcBef>
              <a:spcAft>
                <a:spcPts val="0"/>
              </a:spcAft>
              <a:buClrTx/>
              <a:buSzTx/>
              <a:buFontTx/>
              <a:buNone/>
              <a:tabLst/>
              <a:defRPr/>
            </a:pPr>
            <a:r>
              <a:rPr kumimoji="0" lang="fr-FR" sz="1800" b="1" i="0" strike="noStrike" kern="1200" cap="none" spc="0" normalizeH="0" baseline="0" noProof="0" dirty="0" smtClean="0">
                <a:ln>
                  <a:noFill/>
                </a:ln>
                <a:solidFill>
                  <a:sysClr val="windowText" lastClr="000000"/>
                </a:solidFill>
                <a:effectLst/>
                <a:uLnTx/>
                <a:uFillTx/>
                <a:latin typeface="Calibri"/>
              </a:rPr>
              <a:t>CONSEIL</a:t>
            </a:r>
          </a:p>
          <a:p>
            <a:pPr marL="0" marR="0" lvl="0" indent="0" algn="ctr" defTabSz="1193201" rtl="0" eaLnBrk="1" fontAlgn="auto" latinLnBrk="0" hangingPunct="1">
              <a:lnSpc>
                <a:spcPct val="100000"/>
              </a:lnSpc>
              <a:spcBef>
                <a:spcPts val="0"/>
              </a:spcBef>
              <a:spcAft>
                <a:spcPts val="0"/>
              </a:spcAft>
              <a:buClrTx/>
              <a:buSzTx/>
              <a:buFontTx/>
              <a:buNone/>
              <a:tabLst/>
              <a:defRPr/>
            </a:pPr>
            <a:r>
              <a:rPr lang="fr-FR" sz="1800" b="1" dirty="0" smtClean="0">
                <a:solidFill>
                  <a:sysClr val="windowText" lastClr="000000"/>
                </a:solidFill>
                <a:latin typeface="Calibri"/>
              </a:rPr>
              <a:t>PARTAGE</a:t>
            </a:r>
            <a:endParaRPr kumimoji="0" lang="fr-FR" sz="1800" b="1" i="0" strike="noStrike" kern="1200" cap="none" spc="0" normalizeH="0" baseline="0" noProof="0" dirty="0" smtClean="0">
              <a:ln>
                <a:noFill/>
              </a:ln>
              <a:solidFill>
                <a:sysClr val="windowText" lastClr="000000"/>
              </a:solidFill>
              <a:effectLst/>
              <a:uLnTx/>
              <a:uFillTx/>
              <a:latin typeface="Calibri"/>
            </a:endParaRPr>
          </a:p>
        </p:txBody>
      </p:sp>
      <p:sp>
        <p:nvSpPr>
          <p:cNvPr id="185" name="Rectangle 184"/>
          <p:cNvSpPr/>
          <p:nvPr/>
        </p:nvSpPr>
        <p:spPr>
          <a:xfrm>
            <a:off x="498926" y="1052736"/>
            <a:ext cx="2560906" cy="830997"/>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algn="ctr"/>
            <a:r>
              <a:rPr lang="fr-FR" sz="2400" dirty="0" smtClean="0">
                <a:latin typeface="+mn-lt"/>
                <a:cs typeface="Calibri" pitchFamily="34" charset="0"/>
              </a:rPr>
              <a:t>EXPERT TECHNIQUE</a:t>
            </a:r>
            <a:endParaRPr lang="fr-FR" dirty="0">
              <a:latin typeface="+mn-lt"/>
              <a:cs typeface="Calibri" pitchFamily="34" charset="0"/>
            </a:endParaRPr>
          </a:p>
        </p:txBody>
      </p:sp>
      <p:pic>
        <p:nvPicPr>
          <p:cNvPr id="3075" name="Picture 3" descr="H:\R&amp;D_MaJ_140725\work_INFRA\photos_infra\photographe\plateaux\_DSC0335.JPG"/>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t="1494" r="27099"/>
          <a:stretch/>
        </p:blipFill>
        <p:spPr bwMode="auto">
          <a:xfrm>
            <a:off x="2771800" y="1603245"/>
            <a:ext cx="1942866" cy="1547015"/>
          </a:xfrm>
          <a:prstGeom prst="rect">
            <a:avLst/>
          </a:prstGeom>
          <a:noFill/>
          <a:effectLst>
            <a:outerShdw blurRad="292100" dist="139700" dir="2700000" algn="tl" rotWithShape="0">
              <a:prstClr val="black">
                <a:alpha val="37000"/>
              </a:prstClr>
            </a:outerShdw>
          </a:effectLst>
          <a:extLst>
            <a:ext uri="{909E8E84-426E-40DD-AFC4-6F175D3DCCD1}">
              <a14:hiddenFill xmlns:a14="http://schemas.microsoft.com/office/drawing/2010/main">
                <a:solidFill>
                  <a:srgbClr val="FFFFFF"/>
                </a:solidFill>
              </a14:hiddenFill>
            </a:ext>
          </a:extLst>
        </p:spPr>
      </p:pic>
      <p:pic>
        <p:nvPicPr>
          <p:cNvPr id="3074" name="Picture 2" descr="H:\R&amp;D_MaJ_140725\campagnes\T4_140519\140519_Photos\IMGP7059.JPG"/>
          <p:cNvPicPr>
            <a:picLocks noChangeAspect="1" noChangeArrowheads="1"/>
          </p:cNvPicPr>
          <p:nvPr/>
        </p:nvPicPr>
        <p:blipFill rotWithShape="1">
          <a:blip r:embed="rId11" cstate="screen">
            <a:extLst>
              <a:ext uri="{28A0092B-C50C-407E-A947-70E740481C1C}">
                <a14:useLocalDpi xmlns:a14="http://schemas.microsoft.com/office/drawing/2010/main"/>
              </a:ext>
            </a:extLst>
          </a:blip>
          <a:srcRect t="26422" r="-1223"/>
          <a:stretch/>
        </p:blipFill>
        <p:spPr bwMode="auto">
          <a:xfrm>
            <a:off x="3929329" y="2924944"/>
            <a:ext cx="1898779" cy="1840277"/>
          </a:xfrm>
          <a:prstGeom prst="rect">
            <a:avLst/>
          </a:prstGeom>
          <a:noFill/>
          <a:effectLst>
            <a:outerShdw blurRad="292100" dist="1397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076" name="Picture 4" descr="H:\R&amp;D_MaJ_140725\campagnes\T2_130603\photos\IMGP6542.JPG"/>
          <p:cNvPicPr>
            <a:picLocks noChangeAspect="1" noChangeArrowheads="1"/>
          </p:cNvPicPr>
          <p:nvPr/>
        </p:nvPicPr>
        <p:blipFill>
          <a:blip r:embed="rId12" cstate="screen">
            <a:extLst>
              <a:ext uri="{BEBA8EAE-BF5A-486C-A8C5-ECC9F3942E4B}">
                <a14:imgProps xmlns:a14="http://schemas.microsoft.com/office/drawing/2010/main">
                  <a14:imgLayer r:embed="rId13">
                    <a14:imgEffect>
                      <a14:brightnessContrast bright="40000" contrast="-40000"/>
                    </a14:imgEffect>
                  </a14:imgLayer>
                </a14:imgProps>
              </a:ext>
              <a:ext uri="{28A0092B-C50C-407E-A947-70E740481C1C}">
                <a14:useLocalDpi xmlns:a14="http://schemas.microsoft.com/office/drawing/2010/main"/>
              </a:ext>
            </a:extLst>
          </a:blip>
          <a:srcRect/>
          <a:stretch>
            <a:fillRect/>
          </a:stretch>
        </p:blipFill>
        <p:spPr bwMode="auto">
          <a:xfrm>
            <a:off x="3189651" y="4582264"/>
            <a:ext cx="1689068" cy="1266801"/>
          </a:xfrm>
          <a:prstGeom prst="rect">
            <a:avLst/>
          </a:prstGeom>
          <a:noFill/>
          <a:effectLst>
            <a:outerShdw blurRad="292100" dist="1397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86032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79512" y="188640"/>
            <a:ext cx="8856984" cy="523220"/>
          </a:xfrm>
          <a:prstGeom prst="rect">
            <a:avLst/>
          </a:prstGeom>
          <a:noFill/>
        </p:spPr>
        <p:txBody>
          <a:bodyPr wrap="square" rtlCol="0">
            <a:spAutoFit/>
          </a:bodyPr>
          <a:lstStyle/>
          <a:p>
            <a:pPr algn="ctr"/>
            <a:r>
              <a:rPr lang="fr-FR" sz="2800" b="1" dirty="0" smtClean="0">
                <a:latin typeface="+mn-lt"/>
                <a:cs typeface="Calibri" pitchFamily="34" charset="0"/>
              </a:rPr>
              <a:t>LES NOUES, ENCORE DU PAIN SUR LA PLANCHE</a:t>
            </a:r>
            <a:endParaRPr lang="fr-FR" sz="2800" b="1" dirty="0">
              <a:latin typeface="+mn-lt"/>
              <a:cs typeface="Calibri" pitchFamily="34" charset="0"/>
            </a:endParaRPr>
          </a:p>
        </p:txBody>
      </p:sp>
      <p:sp>
        <p:nvSpPr>
          <p:cNvPr id="52" name="ZoneTexte 51"/>
          <p:cNvSpPr txBox="1"/>
          <p:nvPr/>
        </p:nvSpPr>
        <p:spPr>
          <a:xfrm>
            <a:off x="8748464" y="6381328"/>
            <a:ext cx="467544" cy="369332"/>
          </a:xfrm>
          <a:prstGeom prst="rect">
            <a:avLst/>
          </a:prstGeom>
          <a:noFill/>
        </p:spPr>
        <p:txBody>
          <a:bodyPr wrap="square" rtlCol="0">
            <a:spAutoFit/>
          </a:bodyPr>
          <a:lstStyle/>
          <a:p>
            <a:pPr fontAlgn="auto">
              <a:spcBef>
                <a:spcPts val="0"/>
              </a:spcBef>
              <a:spcAft>
                <a:spcPts val="0"/>
              </a:spcAft>
            </a:pPr>
            <a:r>
              <a:rPr lang="fr-FR" dirty="0" smtClean="0">
                <a:solidFill>
                  <a:srgbClr val="89C61C">
                    <a:lumMod val="50000"/>
                  </a:srgbClr>
                </a:solidFill>
                <a:latin typeface="Calibri"/>
                <a:cs typeface="+mn-cs"/>
              </a:rPr>
              <a:t>5</a:t>
            </a:r>
            <a:endParaRPr lang="fr-FR" dirty="0">
              <a:solidFill>
                <a:srgbClr val="89C61C">
                  <a:lumMod val="50000"/>
                </a:srgbClr>
              </a:solidFill>
              <a:latin typeface="Calibri"/>
              <a:cs typeface="+mn-cs"/>
            </a:endParaRPr>
          </a:p>
        </p:txBody>
      </p:sp>
      <p:grpSp>
        <p:nvGrpSpPr>
          <p:cNvPr id="140" name="Groupe 139"/>
          <p:cNvGrpSpPr/>
          <p:nvPr/>
        </p:nvGrpSpPr>
        <p:grpSpPr>
          <a:xfrm>
            <a:off x="6228184" y="971436"/>
            <a:ext cx="2880663" cy="657364"/>
            <a:chOff x="179512" y="5301208"/>
            <a:chExt cx="2880663" cy="657364"/>
          </a:xfrm>
        </p:grpSpPr>
        <p:sp>
          <p:nvSpPr>
            <p:cNvPr id="102" name="ZoneTexte 101"/>
            <p:cNvSpPr txBox="1"/>
            <p:nvPr/>
          </p:nvSpPr>
          <p:spPr>
            <a:xfrm>
              <a:off x="323528" y="5301208"/>
              <a:ext cx="2736647" cy="369332"/>
            </a:xfrm>
            <a:prstGeom prst="rect">
              <a:avLst/>
            </a:prstGeom>
            <a:noFill/>
          </p:spPr>
          <p:txBody>
            <a:bodyPr wrap="none" rtlCol="0">
              <a:spAutoFit/>
            </a:bodyPr>
            <a:lstStyle/>
            <a:p>
              <a:pPr fontAlgn="auto">
                <a:spcBef>
                  <a:spcPts val="0"/>
                </a:spcBef>
                <a:spcAft>
                  <a:spcPts val="0"/>
                </a:spcAft>
              </a:pPr>
              <a:r>
                <a:rPr lang="fr-FR" b="1" dirty="0" smtClean="0">
                  <a:solidFill>
                    <a:srgbClr val="FF0000"/>
                  </a:solidFill>
                  <a:latin typeface="+mn-lt"/>
                  <a:cs typeface="+mn-cs"/>
                </a:rPr>
                <a:t>Polluants inorganiques</a:t>
              </a:r>
              <a:endParaRPr lang="fr-FR" b="1" dirty="0">
                <a:solidFill>
                  <a:srgbClr val="FF0000"/>
                </a:solidFill>
                <a:latin typeface="+mn-lt"/>
                <a:cs typeface="+mn-cs"/>
              </a:endParaRPr>
            </a:p>
          </p:txBody>
        </p:sp>
        <p:sp>
          <p:nvSpPr>
            <p:cNvPr id="104" name="ZoneTexte 103"/>
            <p:cNvSpPr txBox="1"/>
            <p:nvPr/>
          </p:nvSpPr>
          <p:spPr>
            <a:xfrm>
              <a:off x="323528" y="5589240"/>
              <a:ext cx="2595582" cy="369332"/>
            </a:xfrm>
            <a:prstGeom prst="rect">
              <a:avLst/>
            </a:prstGeom>
            <a:noFill/>
          </p:spPr>
          <p:txBody>
            <a:bodyPr wrap="none" rtlCol="0">
              <a:spAutoFit/>
            </a:bodyPr>
            <a:lstStyle/>
            <a:p>
              <a:pPr fontAlgn="auto">
                <a:spcBef>
                  <a:spcPts val="0"/>
                </a:spcBef>
                <a:spcAft>
                  <a:spcPts val="0"/>
                </a:spcAft>
              </a:pPr>
              <a:r>
                <a:rPr lang="fr-FR" b="1" dirty="0" smtClean="0">
                  <a:solidFill>
                    <a:srgbClr val="FF6600"/>
                  </a:solidFill>
                  <a:latin typeface="+mn-lt"/>
                  <a:cs typeface="+mn-cs"/>
                </a:rPr>
                <a:t>Polluants organiques</a:t>
              </a:r>
              <a:endParaRPr lang="fr-FR" b="1" dirty="0">
                <a:solidFill>
                  <a:srgbClr val="FF6600"/>
                </a:solidFill>
                <a:latin typeface="+mn-lt"/>
                <a:cs typeface="+mn-cs"/>
              </a:endParaRPr>
            </a:p>
          </p:txBody>
        </p:sp>
        <p:sp>
          <p:nvSpPr>
            <p:cNvPr id="105" name="Ellipse 104"/>
            <p:cNvSpPr/>
            <p:nvPr/>
          </p:nvSpPr>
          <p:spPr>
            <a:xfrm>
              <a:off x="179512" y="5382508"/>
              <a:ext cx="144016" cy="14401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6" name="Ellipse 105"/>
            <p:cNvSpPr/>
            <p:nvPr/>
          </p:nvSpPr>
          <p:spPr>
            <a:xfrm>
              <a:off x="179512" y="5670540"/>
              <a:ext cx="144016" cy="144016"/>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6600"/>
                </a:solidFill>
              </a:endParaRPr>
            </a:p>
          </p:txBody>
        </p:sp>
      </p:grpSp>
      <p:sp>
        <p:nvSpPr>
          <p:cNvPr id="137" name="ZoneTexte 136"/>
          <p:cNvSpPr txBox="1"/>
          <p:nvPr/>
        </p:nvSpPr>
        <p:spPr>
          <a:xfrm>
            <a:off x="241529" y="1076076"/>
            <a:ext cx="5688632" cy="400110"/>
          </a:xfrm>
          <a:prstGeom prst="rect">
            <a:avLst/>
          </a:prstGeom>
          <a:noFill/>
        </p:spPr>
        <p:txBody>
          <a:bodyPr wrap="square" rtlCol="0">
            <a:spAutoFit/>
          </a:bodyPr>
          <a:lstStyle/>
          <a:p>
            <a:pPr algn="ctr"/>
            <a:r>
              <a:rPr lang="fr-FR" sz="2000" b="1" dirty="0" smtClean="0">
                <a:effectLst>
                  <a:outerShdw blurRad="38100" dist="38100" dir="2700000" algn="tl">
                    <a:srgbClr val="000000">
                      <a:alpha val="43137"/>
                    </a:srgbClr>
                  </a:outerShdw>
                </a:effectLst>
              </a:rPr>
              <a:t>Que deviennent les polluants dans la noue ?</a:t>
            </a:r>
            <a:endParaRPr lang="fr-FR" sz="2000" b="1" dirty="0">
              <a:effectLst>
                <a:outerShdw blurRad="38100" dist="38100" dir="2700000" algn="tl">
                  <a:srgbClr val="000000">
                    <a:alpha val="43137"/>
                  </a:srgbClr>
                </a:outerShdw>
              </a:effectLst>
            </a:endParaRPr>
          </a:p>
        </p:txBody>
      </p:sp>
      <p:grpSp>
        <p:nvGrpSpPr>
          <p:cNvPr id="144" name="Groupe 143"/>
          <p:cNvGrpSpPr/>
          <p:nvPr/>
        </p:nvGrpSpPr>
        <p:grpSpPr>
          <a:xfrm>
            <a:off x="611560" y="1628800"/>
            <a:ext cx="8136904" cy="4464496"/>
            <a:chOff x="611560" y="1054477"/>
            <a:chExt cx="8136904" cy="4464496"/>
          </a:xfrm>
        </p:grpSpPr>
        <p:sp>
          <p:nvSpPr>
            <p:cNvPr id="49" name="Ellipse 48"/>
            <p:cNvSpPr/>
            <p:nvPr/>
          </p:nvSpPr>
          <p:spPr>
            <a:xfrm>
              <a:off x="611560" y="2924944"/>
              <a:ext cx="8136904" cy="2594029"/>
            </a:xfrm>
            <a:prstGeom prst="ellipse">
              <a:avLst/>
            </a:prstGeom>
            <a:solidFill>
              <a:srgbClr val="996633">
                <a:alpha val="49804"/>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50" name="Ellipse 49"/>
            <p:cNvSpPr/>
            <p:nvPr/>
          </p:nvSpPr>
          <p:spPr>
            <a:xfrm>
              <a:off x="611560" y="1067544"/>
              <a:ext cx="4952986" cy="2670824"/>
            </a:xfrm>
            <a:prstGeom prst="ellipse">
              <a:avLst/>
            </a:prstGeom>
            <a:solidFill>
              <a:srgbClr val="FFC000">
                <a:alpha val="5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51" name="Ellipse 50"/>
            <p:cNvSpPr/>
            <p:nvPr/>
          </p:nvSpPr>
          <p:spPr>
            <a:xfrm>
              <a:off x="4045420" y="1067544"/>
              <a:ext cx="4703044" cy="2766303"/>
            </a:xfrm>
            <a:prstGeom prst="ellipse">
              <a:avLst/>
            </a:prstGeom>
            <a:solidFill>
              <a:srgbClr val="92D050">
                <a:alpha val="41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smtClean="0">
                <a:ln>
                  <a:noFill/>
                </a:ln>
                <a:solidFill>
                  <a:prstClr val="white"/>
                </a:solidFill>
                <a:effectLst/>
                <a:uLnTx/>
                <a:uFillTx/>
                <a:latin typeface="Calibri"/>
                <a:ea typeface="+mn-ea"/>
                <a:cs typeface="+mn-cs"/>
              </a:endParaRPr>
            </a:p>
          </p:txBody>
        </p:sp>
        <p:grpSp>
          <p:nvGrpSpPr>
            <p:cNvPr id="53" name="Groupe 52"/>
            <p:cNvGrpSpPr/>
            <p:nvPr/>
          </p:nvGrpSpPr>
          <p:grpSpPr>
            <a:xfrm>
              <a:off x="3419872" y="1412778"/>
              <a:ext cx="2862448" cy="3519678"/>
              <a:chOff x="3354790" y="1266210"/>
              <a:chExt cx="1080120" cy="2794440"/>
            </a:xfrm>
          </p:grpSpPr>
          <p:sp>
            <p:nvSpPr>
              <p:cNvPr id="54" name="Rectangle 53"/>
              <p:cNvSpPr/>
              <p:nvPr/>
            </p:nvSpPr>
            <p:spPr>
              <a:xfrm>
                <a:off x="3360498" y="3773640"/>
                <a:ext cx="1066417" cy="287010"/>
              </a:xfrm>
              <a:prstGeom prst="rect">
                <a:avLst/>
              </a:prstGeom>
              <a:solidFill>
                <a:srgbClr val="0099FF">
                  <a:alpha val="35000"/>
                </a:srgbClr>
              </a:solidFill>
              <a:ln w="12700" cap="flat" cmpd="sng" algn="ctr">
                <a:noFill/>
                <a:prstDash val="solid"/>
              </a:ln>
              <a:effectLst/>
            </p:spPr>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sp>
            <p:nvSpPr>
              <p:cNvPr id="57" name="Étoile à 6 branches 56"/>
              <p:cNvSpPr/>
              <p:nvPr/>
            </p:nvSpPr>
            <p:spPr>
              <a:xfrm>
                <a:off x="3397814" y="2856821"/>
                <a:ext cx="144016" cy="144016"/>
              </a:xfrm>
              <a:prstGeom prst="star6">
                <a:avLst/>
              </a:prstGeom>
              <a:solidFill>
                <a:srgbClr val="FF0000"/>
              </a:solidFill>
              <a:ln w="25400" cap="flat" cmpd="sng" algn="ctr">
                <a:noFill/>
                <a:prstDash val="solid"/>
              </a:ln>
              <a:effectLst/>
            </p:spPr>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sp>
            <p:nvSpPr>
              <p:cNvPr id="59" name="Rectangle 58"/>
              <p:cNvSpPr/>
              <p:nvPr/>
            </p:nvSpPr>
            <p:spPr>
              <a:xfrm>
                <a:off x="3354790" y="2517172"/>
                <a:ext cx="1080000" cy="1256468"/>
              </a:xfrm>
              <a:prstGeom prst="rect">
                <a:avLst/>
              </a:prstGeom>
              <a:blipFill>
                <a:blip r:embed="rId3"/>
                <a:tile tx="0" ty="0" sx="100000" sy="100000" flip="none" algn="tl"/>
              </a:blipFill>
              <a:ln w="127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smtClean="0">
                  <a:ln>
                    <a:noFill/>
                  </a:ln>
                  <a:solidFill>
                    <a:prstClr val="white"/>
                  </a:solidFill>
                  <a:effectLst/>
                  <a:uLnTx/>
                  <a:uFillTx/>
                  <a:latin typeface="Calibri"/>
                  <a:ea typeface="+mn-ea"/>
                  <a:cs typeface="+mn-cs"/>
                </a:endParaRPr>
              </a:p>
            </p:txBody>
          </p:sp>
          <p:grpSp>
            <p:nvGrpSpPr>
              <p:cNvPr id="60" name="Groupe 59"/>
              <p:cNvGrpSpPr/>
              <p:nvPr/>
            </p:nvGrpSpPr>
            <p:grpSpPr>
              <a:xfrm rot="10800000">
                <a:off x="3613838" y="2489689"/>
                <a:ext cx="512662" cy="393904"/>
                <a:chOff x="2051720" y="1916832"/>
                <a:chExt cx="1209477" cy="1274440"/>
              </a:xfrm>
              <a:solidFill>
                <a:srgbClr val="FFCC66"/>
              </a:solidFill>
            </p:grpSpPr>
            <p:sp>
              <p:nvSpPr>
                <p:cNvPr id="79" name="Forme libre 78"/>
                <p:cNvSpPr/>
                <p:nvPr/>
              </p:nvSpPr>
              <p:spPr>
                <a:xfrm>
                  <a:off x="2051720" y="2276872"/>
                  <a:ext cx="604838" cy="914400"/>
                </a:xfrm>
                <a:custGeom>
                  <a:avLst/>
                  <a:gdLst>
                    <a:gd name="connsiteX0" fmla="*/ 0 w 604838"/>
                    <a:gd name="connsiteY0" fmla="*/ 0 h 914400"/>
                    <a:gd name="connsiteX1" fmla="*/ 90488 w 604838"/>
                    <a:gd name="connsiteY1" fmla="*/ 23813 h 914400"/>
                    <a:gd name="connsiteX2" fmla="*/ 157163 w 604838"/>
                    <a:gd name="connsiteY2" fmla="*/ 47625 h 914400"/>
                    <a:gd name="connsiteX3" fmla="*/ 204788 w 604838"/>
                    <a:gd name="connsiteY3" fmla="*/ 76200 h 914400"/>
                    <a:gd name="connsiteX4" fmla="*/ 285750 w 604838"/>
                    <a:gd name="connsiteY4" fmla="*/ 142875 h 914400"/>
                    <a:gd name="connsiteX5" fmla="*/ 352425 w 604838"/>
                    <a:gd name="connsiteY5" fmla="*/ 238125 h 914400"/>
                    <a:gd name="connsiteX6" fmla="*/ 433388 w 604838"/>
                    <a:gd name="connsiteY6" fmla="*/ 376238 h 914400"/>
                    <a:gd name="connsiteX7" fmla="*/ 471488 w 604838"/>
                    <a:gd name="connsiteY7" fmla="*/ 509588 h 914400"/>
                    <a:gd name="connsiteX8" fmla="*/ 514350 w 604838"/>
                    <a:gd name="connsiteY8" fmla="*/ 652463 h 914400"/>
                    <a:gd name="connsiteX9" fmla="*/ 533400 w 604838"/>
                    <a:gd name="connsiteY9" fmla="*/ 785813 h 914400"/>
                    <a:gd name="connsiteX10" fmla="*/ 533400 w 604838"/>
                    <a:gd name="connsiteY10" fmla="*/ 914400 h 914400"/>
                    <a:gd name="connsiteX11" fmla="*/ 604838 w 604838"/>
                    <a:gd name="connsiteY11" fmla="*/ 904875 h 914400"/>
                    <a:gd name="connsiteX12" fmla="*/ 595313 w 604838"/>
                    <a:gd name="connsiteY12" fmla="*/ 742950 h 914400"/>
                    <a:gd name="connsiteX13" fmla="*/ 566738 w 604838"/>
                    <a:gd name="connsiteY13" fmla="*/ 571500 h 914400"/>
                    <a:gd name="connsiteX14" fmla="*/ 495300 w 604838"/>
                    <a:gd name="connsiteY14" fmla="*/ 352425 h 914400"/>
                    <a:gd name="connsiteX15" fmla="*/ 404813 w 604838"/>
                    <a:gd name="connsiteY15" fmla="*/ 200025 h 914400"/>
                    <a:gd name="connsiteX16" fmla="*/ 285750 w 604838"/>
                    <a:gd name="connsiteY16" fmla="*/ 66675 h 914400"/>
                    <a:gd name="connsiteX17" fmla="*/ 119063 w 604838"/>
                    <a:gd name="connsiteY17" fmla="*/ 4763 h 914400"/>
                    <a:gd name="connsiteX18" fmla="*/ 0 w 604838"/>
                    <a:gd name="connsiteY18"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04838" h="914400">
                      <a:moveTo>
                        <a:pt x="0" y="0"/>
                      </a:moveTo>
                      <a:lnTo>
                        <a:pt x="90488" y="23813"/>
                      </a:lnTo>
                      <a:lnTo>
                        <a:pt x="157163" y="47625"/>
                      </a:lnTo>
                      <a:lnTo>
                        <a:pt x="204788" y="76200"/>
                      </a:lnTo>
                      <a:lnTo>
                        <a:pt x="285750" y="142875"/>
                      </a:lnTo>
                      <a:lnTo>
                        <a:pt x="352425" y="238125"/>
                      </a:lnTo>
                      <a:lnTo>
                        <a:pt x="433388" y="376238"/>
                      </a:lnTo>
                      <a:lnTo>
                        <a:pt x="471488" y="509588"/>
                      </a:lnTo>
                      <a:lnTo>
                        <a:pt x="514350" y="652463"/>
                      </a:lnTo>
                      <a:lnTo>
                        <a:pt x="533400" y="785813"/>
                      </a:lnTo>
                      <a:lnTo>
                        <a:pt x="533400" y="914400"/>
                      </a:lnTo>
                      <a:lnTo>
                        <a:pt x="604838" y="904875"/>
                      </a:lnTo>
                      <a:lnTo>
                        <a:pt x="595313" y="742950"/>
                      </a:lnTo>
                      <a:lnTo>
                        <a:pt x="566738" y="571500"/>
                      </a:lnTo>
                      <a:lnTo>
                        <a:pt x="495300" y="352425"/>
                      </a:lnTo>
                      <a:lnTo>
                        <a:pt x="404813" y="200025"/>
                      </a:lnTo>
                      <a:lnTo>
                        <a:pt x="285750" y="66675"/>
                      </a:lnTo>
                      <a:lnTo>
                        <a:pt x="119063" y="4763"/>
                      </a:lnTo>
                      <a:lnTo>
                        <a:pt x="0" y="0"/>
                      </a:lnTo>
                      <a:close/>
                    </a:path>
                  </a:pathLst>
                </a:custGeom>
                <a:grpFill/>
                <a:ln w="12700" cap="flat" cmpd="sng" algn="ctr">
                  <a:solidFill>
                    <a:srgbClr val="9C7E34"/>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80" name="Forme libre 79"/>
                <p:cNvSpPr/>
                <p:nvPr/>
              </p:nvSpPr>
              <p:spPr>
                <a:xfrm>
                  <a:off x="2627784" y="1916832"/>
                  <a:ext cx="633413" cy="900112"/>
                </a:xfrm>
                <a:custGeom>
                  <a:avLst/>
                  <a:gdLst>
                    <a:gd name="connsiteX0" fmla="*/ 0 w 633413"/>
                    <a:gd name="connsiteY0" fmla="*/ 900112 h 900112"/>
                    <a:gd name="connsiteX1" fmla="*/ 147638 w 633413"/>
                    <a:gd name="connsiteY1" fmla="*/ 900112 h 900112"/>
                    <a:gd name="connsiteX2" fmla="*/ 152400 w 633413"/>
                    <a:gd name="connsiteY2" fmla="*/ 742950 h 900112"/>
                    <a:gd name="connsiteX3" fmla="*/ 190500 w 633413"/>
                    <a:gd name="connsiteY3" fmla="*/ 528637 h 900112"/>
                    <a:gd name="connsiteX4" fmla="*/ 261938 w 633413"/>
                    <a:gd name="connsiteY4" fmla="*/ 328612 h 900112"/>
                    <a:gd name="connsiteX5" fmla="*/ 333375 w 633413"/>
                    <a:gd name="connsiteY5" fmla="*/ 195262 h 900112"/>
                    <a:gd name="connsiteX6" fmla="*/ 419100 w 633413"/>
                    <a:gd name="connsiteY6" fmla="*/ 100012 h 900112"/>
                    <a:gd name="connsiteX7" fmla="*/ 528638 w 633413"/>
                    <a:gd name="connsiteY7" fmla="*/ 38100 h 900112"/>
                    <a:gd name="connsiteX8" fmla="*/ 633413 w 633413"/>
                    <a:gd name="connsiteY8" fmla="*/ 4762 h 900112"/>
                    <a:gd name="connsiteX9" fmla="*/ 509588 w 633413"/>
                    <a:gd name="connsiteY9" fmla="*/ 0 h 900112"/>
                    <a:gd name="connsiteX10" fmla="*/ 357188 w 633413"/>
                    <a:gd name="connsiteY10" fmla="*/ 57150 h 900112"/>
                    <a:gd name="connsiteX11" fmla="*/ 204788 w 633413"/>
                    <a:gd name="connsiteY11" fmla="*/ 190500 h 900112"/>
                    <a:gd name="connsiteX12" fmla="*/ 119063 w 633413"/>
                    <a:gd name="connsiteY12" fmla="*/ 328612 h 900112"/>
                    <a:gd name="connsiteX13" fmla="*/ 61913 w 633413"/>
                    <a:gd name="connsiteY13" fmla="*/ 471487 h 900112"/>
                    <a:gd name="connsiteX14" fmla="*/ 4763 w 633413"/>
                    <a:gd name="connsiteY14" fmla="*/ 714375 h 900112"/>
                    <a:gd name="connsiteX15" fmla="*/ 0 w 633413"/>
                    <a:gd name="connsiteY15" fmla="*/ 900112 h 90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33413" h="900112">
                      <a:moveTo>
                        <a:pt x="0" y="900112"/>
                      </a:moveTo>
                      <a:lnTo>
                        <a:pt x="147638" y="900112"/>
                      </a:lnTo>
                      <a:lnTo>
                        <a:pt x="152400" y="742950"/>
                      </a:lnTo>
                      <a:lnTo>
                        <a:pt x="190500" y="528637"/>
                      </a:lnTo>
                      <a:lnTo>
                        <a:pt x="261938" y="328612"/>
                      </a:lnTo>
                      <a:lnTo>
                        <a:pt x="333375" y="195262"/>
                      </a:lnTo>
                      <a:lnTo>
                        <a:pt x="419100" y="100012"/>
                      </a:lnTo>
                      <a:lnTo>
                        <a:pt x="528638" y="38100"/>
                      </a:lnTo>
                      <a:lnTo>
                        <a:pt x="633413" y="4762"/>
                      </a:lnTo>
                      <a:lnTo>
                        <a:pt x="509588" y="0"/>
                      </a:lnTo>
                      <a:lnTo>
                        <a:pt x="357188" y="57150"/>
                      </a:lnTo>
                      <a:lnTo>
                        <a:pt x="204788" y="190500"/>
                      </a:lnTo>
                      <a:lnTo>
                        <a:pt x="119063" y="328612"/>
                      </a:lnTo>
                      <a:lnTo>
                        <a:pt x="61913" y="471487"/>
                      </a:lnTo>
                      <a:lnTo>
                        <a:pt x="4763" y="714375"/>
                      </a:lnTo>
                      <a:lnTo>
                        <a:pt x="0" y="900112"/>
                      </a:lnTo>
                      <a:close/>
                    </a:path>
                  </a:pathLst>
                </a:custGeom>
                <a:grpFill/>
                <a:ln w="12700" cap="flat" cmpd="sng" algn="ctr">
                  <a:solidFill>
                    <a:srgbClr val="9C7E34"/>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81" name="Forme libre 80"/>
                <p:cNvSpPr/>
                <p:nvPr/>
              </p:nvSpPr>
              <p:spPr>
                <a:xfrm>
                  <a:off x="2123728" y="2060848"/>
                  <a:ext cx="614362" cy="1109663"/>
                </a:xfrm>
                <a:custGeom>
                  <a:avLst/>
                  <a:gdLst>
                    <a:gd name="connsiteX0" fmla="*/ 0 w 614362"/>
                    <a:gd name="connsiteY0" fmla="*/ 0 h 1109663"/>
                    <a:gd name="connsiteX1" fmla="*/ 128587 w 614362"/>
                    <a:gd name="connsiteY1" fmla="*/ 47625 h 1109663"/>
                    <a:gd name="connsiteX2" fmla="*/ 214312 w 614362"/>
                    <a:gd name="connsiteY2" fmla="*/ 133350 h 1109663"/>
                    <a:gd name="connsiteX3" fmla="*/ 295275 w 614362"/>
                    <a:gd name="connsiteY3" fmla="*/ 266700 h 1109663"/>
                    <a:gd name="connsiteX4" fmla="*/ 371475 w 614362"/>
                    <a:gd name="connsiteY4" fmla="*/ 438150 h 1109663"/>
                    <a:gd name="connsiteX5" fmla="*/ 419100 w 614362"/>
                    <a:gd name="connsiteY5" fmla="*/ 638175 h 1109663"/>
                    <a:gd name="connsiteX6" fmla="*/ 452437 w 614362"/>
                    <a:gd name="connsiteY6" fmla="*/ 876300 h 1109663"/>
                    <a:gd name="connsiteX7" fmla="*/ 461962 w 614362"/>
                    <a:gd name="connsiteY7" fmla="*/ 1038225 h 1109663"/>
                    <a:gd name="connsiteX8" fmla="*/ 461962 w 614362"/>
                    <a:gd name="connsiteY8" fmla="*/ 1109663 h 1109663"/>
                    <a:gd name="connsiteX9" fmla="*/ 614362 w 614362"/>
                    <a:gd name="connsiteY9" fmla="*/ 1109663 h 1109663"/>
                    <a:gd name="connsiteX10" fmla="*/ 595312 w 614362"/>
                    <a:gd name="connsiteY10" fmla="*/ 847725 h 1109663"/>
                    <a:gd name="connsiteX11" fmla="*/ 547687 w 614362"/>
                    <a:gd name="connsiteY11" fmla="*/ 609600 h 1109663"/>
                    <a:gd name="connsiteX12" fmla="*/ 495300 w 614362"/>
                    <a:gd name="connsiteY12" fmla="*/ 423863 h 1109663"/>
                    <a:gd name="connsiteX13" fmla="*/ 409575 w 614362"/>
                    <a:gd name="connsiteY13" fmla="*/ 247650 h 1109663"/>
                    <a:gd name="connsiteX14" fmla="*/ 323850 w 614362"/>
                    <a:gd name="connsiteY14" fmla="*/ 128588 h 1109663"/>
                    <a:gd name="connsiteX15" fmla="*/ 247650 w 614362"/>
                    <a:gd name="connsiteY15" fmla="*/ 71438 h 1109663"/>
                    <a:gd name="connsiteX16" fmla="*/ 142875 w 614362"/>
                    <a:gd name="connsiteY16" fmla="*/ 4763 h 1109663"/>
                    <a:gd name="connsiteX17" fmla="*/ 0 w 614362"/>
                    <a:gd name="connsiteY17" fmla="*/ 0 h 1109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14362" h="1109663">
                      <a:moveTo>
                        <a:pt x="0" y="0"/>
                      </a:moveTo>
                      <a:lnTo>
                        <a:pt x="128587" y="47625"/>
                      </a:lnTo>
                      <a:lnTo>
                        <a:pt x="214312" y="133350"/>
                      </a:lnTo>
                      <a:lnTo>
                        <a:pt x="295275" y="266700"/>
                      </a:lnTo>
                      <a:lnTo>
                        <a:pt x="371475" y="438150"/>
                      </a:lnTo>
                      <a:lnTo>
                        <a:pt x="419100" y="638175"/>
                      </a:lnTo>
                      <a:lnTo>
                        <a:pt x="452437" y="876300"/>
                      </a:lnTo>
                      <a:lnTo>
                        <a:pt x="461962" y="1038225"/>
                      </a:lnTo>
                      <a:lnTo>
                        <a:pt x="461962" y="1109663"/>
                      </a:lnTo>
                      <a:lnTo>
                        <a:pt x="614362" y="1109663"/>
                      </a:lnTo>
                      <a:lnTo>
                        <a:pt x="595312" y="847725"/>
                      </a:lnTo>
                      <a:lnTo>
                        <a:pt x="547687" y="609600"/>
                      </a:lnTo>
                      <a:lnTo>
                        <a:pt x="495300" y="423863"/>
                      </a:lnTo>
                      <a:lnTo>
                        <a:pt x="409575" y="247650"/>
                      </a:lnTo>
                      <a:lnTo>
                        <a:pt x="323850" y="128588"/>
                      </a:lnTo>
                      <a:lnTo>
                        <a:pt x="247650" y="71438"/>
                      </a:lnTo>
                      <a:lnTo>
                        <a:pt x="142875" y="4763"/>
                      </a:lnTo>
                      <a:lnTo>
                        <a:pt x="0" y="0"/>
                      </a:lnTo>
                      <a:close/>
                    </a:path>
                  </a:pathLst>
                </a:custGeom>
                <a:grpFill/>
                <a:ln w="12700" cap="flat" cmpd="sng" algn="ctr">
                  <a:solidFill>
                    <a:srgbClr val="9C7E34"/>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82" name="Forme libre 81"/>
                <p:cNvSpPr/>
                <p:nvPr/>
              </p:nvSpPr>
              <p:spPr>
                <a:xfrm>
                  <a:off x="2627784" y="2276872"/>
                  <a:ext cx="633413" cy="885825"/>
                </a:xfrm>
                <a:custGeom>
                  <a:avLst/>
                  <a:gdLst>
                    <a:gd name="connsiteX0" fmla="*/ 0 w 633413"/>
                    <a:gd name="connsiteY0" fmla="*/ 881063 h 885825"/>
                    <a:gd name="connsiteX1" fmla="*/ 142875 w 633413"/>
                    <a:gd name="connsiteY1" fmla="*/ 885825 h 885825"/>
                    <a:gd name="connsiteX2" fmla="*/ 157163 w 633413"/>
                    <a:gd name="connsiteY2" fmla="*/ 695325 h 885825"/>
                    <a:gd name="connsiteX3" fmla="*/ 209550 w 633413"/>
                    <a:gd name="connsiteY3" fmla="*/ 447675 h 885825"/>
                    <a:gd name="connsiteX4" fmla="*/ 261938 w 633413"/>
                    <a:gd name="connsiteY4" fmla="*/ 290513 h 885825"/>
                    <a:gd name="connsiteX5" fmla="*/ 390525 w 633413"/>
                    <a:gd name="connsiteY5" fmla="*/ 109538 h 885825"/>
                    <a:gd name="connsiteX6" fmla="*/ 509588 w 633413"/>
                    <a:gd name="connsiteY6" fmla="*/ 23813 h 885825"/>
                    <a:gd name="connsiteX7" fmla="*/ 633413 w 633413"/>
                    <a:gd name="connsiteY7" fmla="*/ 0 h 885825"/>
                    <a:gd name="connsiteX8" fmla="*/ 490538 w 633413"/>
                    <a:gd name="connsiteY8" fmla="*/ 0 h 885825"/>
                    <a:gd name="connsiteX9" fmla="*/ 395288 w 633413"/>
                    <a:gd name="connsiteY9" fmla="*/ 33338 h 885825"/>
                    <a:gd name="connsiteX10" fmla="*/ 285750 w 633413"/>
                    <a:gd name="connsiteY10" fmla="*/ 95250 h 885825"/>
                    <a:gd name="connsiteX11" fmla="*/ 190500 w 633413"/>
                    <a:gd name="connsiteY11" fmla="*/ 204788 h 885825"/>
                    <a:gd name="connsiteX12" fmla="*/ 80963 w 633413"/>
                    <a:gd name="connsiteY12" fmla="*/ 409575 h 885825"/>
                    <a:gd name="connsiteX13" fmla="*/ 19050 w 633413"/>
                    <a:gd name="connsiteY13" fmla="*/ 628650 h 885825"/>
                    <a:gd name="connsiteX14" fmla="*/ 0 w 633413"/>
                    <a:gd name="connsiteY14" fmla="*/ 785813 h 885825"/>
                    <a:gd name="connsiteX15" fmla="*/ 0 w 633413"/>
                    <a:gd name="connsiteY15" fmla="*/ 881063 h 885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33413" h="885825">
                      <a:moveTo>
                        <a:pt x="0" y="881063"/>
                      </a:moveTo>
                      <a:lnTo>
                        <a:pt x="142875" y="885825"/>
                      </a:lnTo>
                      <a:lnTo>
                        <a:pt x="157163" y="695325"/>
                      </a:lnTo>
                      <a:lnTo>
                        <a:pt x="209550" y="447675"/>
                      </a:lnTo>
                      <a:lnTo>
                        <a:pt x="261938" y="290513"/>
                      </a:lnTo>
                      <a:lnTo>
                        <a:pt x="390525" y="109538"/>
                      </a:lnTo>
                      <a:lnTo>
                        <a:pt x="509588" y="23813"/>
                      </a:lnTo>
                      <a:lnTo>
                        <a:pt x="633413" y="0"/>
                      </a:lnTo>
                      <a:lnTo>
                        <a:pt x="490538" y="0"/>
                      </a:lnTo>
                      <a:lnTo>
                        <a:pt x="395288" y="33338"/>
                      </a:lnTo>
                      <a:lnTo>
                        <a:pt x="285750" y="95250"/>
                      </a:lnTo>
                      <a:lnTo>
                        <a:pt x="190500" y="204788"/>
                      </a:lnTo>
                      <a:lnTo>
                        <a:pt x="80963" y="409575"/>
                      </a:lnTo>
                      <a:lnTo>
                        <a:pt x="19050" y="628650"/>
                      </a:lnTo>
                      <a:lnTo>
                        <a:pt x="0" y="785813"/>
                      </a:lnTo>
                      <a:lnTo>
                        <a:pt x="0" y="881063"/>
                      </a:lnTo>
                      <a:close/>
                    </a:path>
                  </a:pathLst>
                </a:custGeom>
                <a:grpFill/>
                <a:ln w="12700" cap="flat" cmpd="sng" algn="ctr">
                  <a:solidFill>
                    <a:srgbClr val="9C7E34"/>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smtClean="0">
                    <a:ln>
                      <a:noFill/>
                    </a:ln>
                    <a:solidFill>
                      <a:prstClr val="white"/>
                    </a:solidFill>
                    <a:effectLst/>
                    <a:uLnTx/>
                    <a:uFillTx/>
                    <a:latin typeface="Calibri"/>
                    <a:ea typeface="+mn-ea"/>
                    <a:cs typeface="+mn-cs"/>
                  </a:endParaRPr>
                </a:p>
              </p:txBody>
            </p:sp>
          </p:grpSp>
          <p:grpSp>
            <p:nvGrpSpPr>
              <p:cNvPr id="61" name="Groupe 60"/>
              <p:cNvGrpSpPr/>
              <p:nvPr/>
            </p:nvGrpSpPr>
            <p:grpSpPr>
              <a:xfrm rot="10800000">
                <a:off x="3606194" y="2503650"/>
                <a:ext cx="512662" cy="941404"/>
                <a:chOff x="2051720" y="1916832"/>
                <a:chExt cx="1209477" cy="1274440"/>
              </a:xfrm>
              <a:solidFill>
                <a:srgbClr val="FFCC66"/>
              </a:solidFill>
            </p:grpSpPr>
            <p:sp>
              <p:nvSpPr>
                <p:cNvPr id="75" name="Forme libre 74"/>
                <p:cNvSpPr/>
                <p:nvPr/>
              </p:nvSpPr>
              <p:spPr>
                <a:xfrm>
                  <a:off x="2051720" y="2276872"/>
                  <a:ext cx="604838" cy="914400"/>
                </a:xfrm>
                <a:custGeom>
                  <a:avLst/>
                  <a:gdLst>
                    <a:gd name="connsiteX0" fmla="*/ 0 w 604838"/>
                    <a:gd name="connsiteY0" fmla="*/ 0 h 914400"/>
                    <a:gd name="connsiteX1" fmla="*/ 90488 w 604838"/>
                    <a:gd name="connsiteY1" fmla="*/ 23813 h 914400"/>
                    <a:gd name="connsiteX2" fmla="*/ 157163 w 604838"/>
                    <a:gd name="connsiteY2" fmla="*/ 47625 h 914400"/>
                    <a:gd name="connsiteX3" fmla="*/ 204788 w 604838"/>
                    <a:gd name="connsiteY3" fmla="*/ 76200 h 914400"/>
                    <a:gd name="connsiteX4" fmla="*/ 285750 w 604838"/>
                    <a:gd name="connsiteY4" fmla="*/ 142875 h 914400"/>
                    <a:gd name="connsiteX5" fmla="*/ 352425 w 604838"/>
                    <a:gd name="connsiteY5" fmla="*/ 238125 h 914400"/>
                    <a:gd name="connsiteX6" fmla="*/ 433388 w 604838"/>
                    <a:gd name="connsiteY6" fmla="*/ 376238 h 914400"/>
                    <a:gd name="connsiteX7" fmla="*/ 471488 w 604838"/>
                    <a:gd name="connsiteY7" fmla="*/ 509588 h 914400"/>
                    <a:gd name="connsiteX8" fmla="*/ 514350 w 604838"/>
                    <a:gd name="connsiteY8" fmla="*/ 652463 h 914400"/>
                    <a:gd name="connsiteX9" fmla="*/ 533400 w 604838"/>
                    <a:gd name="connsiteY9" fmla="*/ 785813 h 914400"/>
                    <a:gd name="connsiteX10" fmla="*/ 533400 w 604838"/>
                    <a:gd name="connsiteY10" fmla="*/ 914400 h 914400"/>
                    <a:gd name="connsiteX11" fmla="*/ 604838 w 604838"/>
                    <a:gd name="connsiteY11" fmla="*/ 904875 h 914400"/>
                    <a:gd name="connsiteX12" fmla="*/ 595313 w 604838"/>
                    <a:gd name="connsiteY12" fmla="*/ 742950 h 914400"/>
                    <a:gd name="connsiteX13" fmla="*/ 566738 w 604838"/>
                    <a:gd name="connsiteY13" fmla="*/ 571500 h 914400"/>
                    <a:gd name="connsiteX14" fmla="*/ 495300 w 604838"/>
                    <a:gd name="connsiteY14" fmla="*/ 352425 h 914400"/>
                    <a:gd name="connsiteX15" fmla="*/ 404813 w 604838"/>
                    <a:gd name="connsiteY15" fmla="*/ 200025 h 914400"/>
                    <a:gd name="connsiteX16" fmla="*/ 285750 w 604838"/>
                    <a:gd name="connsiteY16" fmla="*/ 66675 h 914400"/>
                    <a:gd name="connsiteX17" fmla="*/ 119063 w 604838"/>
                    <a:gd name="connsiteY17" fmla="*/ 4763 h 914400"/>
                    <a:gd name="connsiteX18" fmla="*/ 0 w 604838"/>
                    <a:gd name="connsiteY18"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04838" h="914400">
                      <a:moveTo>
                        <a:pt x="0" y="0"/>
                      </a:moveTo>
                      <a:lnTo>
                        <a:pt x="90488" y="23813"/>
                      </a:lnTo>
                      <a:lnTo>
                        <a:pt x="157163" y="47625"/>
                      </a:lnTo>
                      <a:lnTo>
                        <a:pt x="204788" y="76200"/>
                      </a:lnTo>
                      <a:lnTo>
                        <a:pt x="285750" y="142875"/>
                      </a:lnTo>
                      <a:lnTo>
                        <a:pt x="352425" y="238125"/>
                      </a:lnTo>
                      <a:lnTo>
                        <a:pt x="433388" y="376238"/>
                      </a:lnTo>
                      <a:lnTo>
                        <a:pt x="471488" y="509588"/>
                      </a:lnTo>
                      <a:lnTo>
                        <a:pt x="514350" y="652463"/>
                      </a:lnTo>
                      <a:lnTo>
                        <a:pt x="533400" y="785813"/>
                      </a:lnTo>
                      <a:lnTo>
                        <a:pt x="533400" y="914400"/>
                      </a:lnTo>
                      <a:lnTo>
                        <a:pt x="604838" y="904875"/>
                      </a:lnTo>
                      <a:lnTo>
                        <a:pt x="595313" y="742950"/>
                      </a:lnTo>
                      <a:lnTo>
                        <a:pt x="566738" y="571500"/>
                      </a:lnTo>
                      <a:lnTo>
                        <a:pt x="495300" y="352425"/>
                      </a:lnTo>
                      <a:lnTo>
                        <a:pt x="404813" y="200025"/>
                      </a:lnTo>
                      <a:lnTo>
                        <a:pt x="285750" y="66675"/>
                      </a:lnTo>
                      <a:lnTo>
                        <a:pt x="119063" y="4763"/>
                      </a:lnTo>
                      <a:lnTo>
                        <a:pt x="0" y="0"/>
                      </a:lnTo>
                      <a:close/>
                    </a:path>
                  </a:pathLst>
                </a:custGeom>
                <a:grpFill/>
                <a:ln w="12700" cap="flat" cmpd="sng" algn="ctr">
                  <a:solidFill>
                    <a:srgbClr val="9C7E34"/>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76" name="Forme libre 75"/>
                <p:cNvSpPr/>
                <p:nvPr/>
              </p:nvSpPr>
              <p:spPr>
                <a:xfrm>
                  <a:off x="2627784" y="1916832"/>
                  <a:ext cx="633413" cy="900112"/>
                </a:xfrm>
                <a:custGeom>
                  <a:avLst/>
                  <a:gdLst>
                    <a:gd name="connsiteX0" fmla="*/ 0 w 633413"/>
                    <a:gd name="connsiteY0" fmla="*/ 900112 h 900112"/>
                    <a:gd name="connsiteX1" fmla="*/ 147638 w 633413"/>
                    <a:gd name="connsiteY1" fmla="*/ 900112 h 900112"/>
                    <a:gd name="connsiteX2" fmla="*/ 152400 w 633413"/>
                    <a:gd name="connsiteY2" fmla="*/ 742950 h 900112"/>
                    <a:gd name="connsiteX3" fmla="*/ 190500 w 633413"/>
                    <a:gd name="connsiteY3" fmla="*/ 528637 h 900112"/>
                    <a:gd name="connsiteX4" fmla="*/ 261938 w 633413"/>
                    <a:gd name="connsiteY4" fmla="*/ 328612 h 900112"/>
                    <a:gd name="connsiteX5" fmla="*/ 333375 w 633413"/>
                    <a:gd name="connsiteY5" fmla="*/ 195262 h 900112"/>
                    <a:gd name="connsiteX6" fmla="*/ 419100 w 633413"/>
                    <a:gd name="connsiteY6" fmla="*/ 100012 h 900112"/>
                    <a:gd name="connsiteX7" fmla="*/ 528638 w 633413"/>
                    <a:gd name="connsiteY7" fmla="*/ 38100 h 900112"/>
                    <a:gd name="connsiteX8" fmla="*/ 633413 w 633413"/>
                    <a:gd name="connsiteY8" fmla="*/ 4762 h 900112"/>
                    <a:gd name="connsiteX9" fmla="*/ 509588 w 633413"/>
                    <a:gd name="connsiteY9" fmla="*/ 0 h 900112"/>
                    <a:gd name="connsiteX10" fmla="*/ 357188 w 633413"/>
                    <a:gd name="connsiteY10" fmla="*/ 57150 h 900112"/>
                    <a:gd name="connsiteX11" fmla="*/ 204788 w 633413"/>
                    <a:gd name="connsiteY11" fmla="*/ 190500 h 900112"/>
                    <a:gd name="connsiteX12" fmla="*/ 119063 w 633413"/>
                    <a:gd name="connsiteY12" fmla="*/ 328612 h 900112"/>
                    <a:gd name="connsiteX13" fmla="*/ 61913 w 633413"/>
                    <a:gd name="connsiteY13" fmla="*/ 471487 h 900112"/>
                    <a:gd name="connsiteX14" fmla="*/ 4763 w 633413"/>
                    <a:gd name="connsiteY14" fmla="*/ 714375 h 900112"/>
                    <a:gd name="connsiteX15" fmla="*/ 0 w 633413"/>
                    <a:gd name="connsiteY15" fmla="*/ 900112 h 90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33413" h="900112">
                      <a:moveTo>
                        <a:pt x="0" y="900112"/>
                      </a:moveTo>
                      <a:lnTo>
                        <a:pt x="147638" y="900112"/>
                      </a:lnTo>
                      <a:lnTo>
                        <a:pt x="152400" y="742950"/>
                      </a:lnTo>
                      <a:lnTo>
                        <a:pt x="190500" y="528637"/>
                      </a:lnTo>
                      <a:lnTo>
                        <a:pt x="261938" y="328612"/>
                      </a:lnTo>
                      <a:lnTo>
                        <a:pt x="333375" y="195262"/>
                      </a:lnTo>
                      <a:lnTo>
                        <a:pt x="419100" y="100012"/>
                      </a:lnTo>
                      <a:lnTo>
                        <a:pt x="528638" y="38100"/>
                      </a:lnTo>
                      <a:lnTo>
                        <a:pt x="633413" y="4762"/>
                      </a:lnTo>
                      <a:lnTo>
                        <a:pt x="509588" y="0"/>
                      </a:lnTo>
                      <a:lnTo>
                        <a:pt x="357188" y="57150"/>
                      </a:lnTo>
                      <a:lnTo>
                        <a:pt x="204788" y="190500"/>
                      </a:lnTo>
                      <a:lnTo>
                        <a:pt x="119063" y="328612"/>
                      </a:lnTo>
                      <a:lnTo>
                        <a:pt x="61913" y="471487"/>
                      </a:lnTo>
                      <a:lnTo>
                        <a:pt x="4763" y="714375"/>
                      </a:lnTo>
                      <a:lnTo>
                        <a:pt x="0" y="900112"/>
                      </a:lnTo>
                      <a:close/>
                    </a:path>
                  </a:pathLst>
                </a:custGeom>
                <a:grpFill/>
                <a:ln w="12700" cap="flat" cmpd="sng" algn="ctr">
                  <a:solidFill>
                    <a:srgbClr val="9C7E34"/>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77" name="Forme libre 76"/>
                <p:cNvSpPr/>
                <p:nvPr/>
              </p:nvSpPr>
              <p:spPr>
                <a:xfrm>
                  <a:off x="2123728" y="2060848"/>
                  <a:ext cx="614362" cy="1109663"/>
                </a:xfrm>
                <a:custGeom>
                  <a:avLst/>
                  <a:gdLst>
                    <a:gd name="connsiteX0" fmla="*/ 0 w 614362"/>
                    <a:gd name="connsiteY0" fmla="*/ 0 h 1109663"/>
                    <a:gd name="connsiteX1" fmla="*/ 128587 w 614362"/>
                    <a:gd name="connsiteY1" fmla="*/ 47625 h 1109663"/>
                    <a:gd name="connsiteX2" fmla="*/ 214312 w 614362"/>
                    <a:gd name="connsiteY2" fmla="*/ 133350 h 1109663"/>
                    <a:gd name="connsiteX3" fmla="*/ 295275 w 614362"/>
                    <a:gd name="connsiteY3" fmla="*/ 266700 h 1109663"/>
                    <a:gd name="connsiteX4" fmla="*/ 371475 w 614362"/>
                    <a:gd name="connsiteY4" fmla="*/ 438150 h 1109663"/>
                    <a:gd name="connsiteX5" fmla="*/ 419100 w 614362"/>
                    <a:gd name="connsiteY5" fmla="*/ 638175 h 1109663"/>
                    <a:gd name="connsiteX6" fmla="*/ 452437 w 614362"/>
                    <a:gd name="connsiteY6" fmla="*/ 876300 h 1109663"/>
                    <a:gd name="connsiteX7" fmla="*/ 461962 w 614362"/>
                    <a:gd name="connsiteY7" fmla="*/ 1038225 h 1109663"/>
                    <a:gd name="connsiteX8" fmla="*/ 461962 w 614362"/>
                    <a:gd name="connsiteY8" fmla="*/ 1109663 h 1109663"/>
                    <a:gd name="connsiteX9" fmla="*/ 614362 w 614362"/>
                    <a:gd name="connsiteY9" fmla="*/ 1109663 h 1109663"/>
                    <a:gd name="connsiteX10" fmla="*/ 595312 w 614362"/>
                    <a:gd name="connsiteY10" fmla="*/ 847725 h 1109663"/>
                    <a:gd name="connsiteX11" fmla="*/ 547687 w 614362"/>
                    <a:gd name="connsiteY11" fmla="*/ 609600 h 1109663"/>
                    <a:gd name="connsiteX12" fmla="*/ 495300 w 614362"/>
                    <a:gd name="connsiteY12" fmla="*/ 423863 h 1109663"/>
                    <a:gd name="connsiteX13" fmla="*/ 409575 w 614362"/>
                    <a:gd name="connsiteY13" fmla="*/ 247650 h 1109663"/>
                    <a:gd name="connsiteX14" fmla="*/ 323850 w 614362"/>
                    <a:gd name="connsiteY14" fmla="*/ 128588 h 1109663"/>
                    <a:gd name="connsiteX15" fmla="*/ 247650 w 614362"/>
                    <a:gd name="connsiteY15" fmla="*/ 71438 h 1109663"/>
                    <a:gd name="connsiteX16" fmla="*/ 142875 w 614362"/>
                    <a:gd name="connsiteY16" fmla="*/ 4763 h 1109663"/>
                    <a:gd name="connsiteX17" fmla="*/ 0 w 614362"/>
                    <a:gd name="connsiteY17" fmla="*/ 0 h 1109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14362" h="1109663">
                      <a:moveTo>
                        <a:pt x="0" y="0"/>
                      </a:moveTo>
                      <a:lnTo>
                        <a:pt x="128587" y="47625"/>
                      </a:lnTo>
                      <a:lnTo>
                        <a:pt x="214312" y="133350"/>
                      </a:lnTo>
                      <a:lnTo>
                        <a:pt x="295275" y="266700"/>
                      </a:lnTo>
                      <a:lnTo>
                        <a:pt x="371475" y="438150"/>
                      </a:lnTo>
                      <a:lnTo>
                        <a:pt x="419100" y="638175"/>
                      </a:lnTo>
                      <a:lnTo>
                        <a:pt x="452437" y="876300"/>
                      </a:lnTo>
                      <a:lnTo>
                        <a:pt x="461962" y="1038225"/>
                      </a:lnTo>
                      <a:lnTo>
                        <a:pt x="461962" y="1109663"/>
                      </a:lnTo>
                      <a:lnTo>
                        <a:pt x="614362" y="1109663"/>
                      </a:lnTo>
                      <a:lnTo>
                        <a:pt x="595312" y="847725"/>
                      </a:lnTo>
                      <a:lnTo>
                        <a:pt x="547687" y="609600"/>
                      </a:lnTo>
                      <a:lnTo>
                        <a:pt x="495300" y="423863"/>
                      </a:lnTo>
                      <a:lnTo>
                        <a:pt x="409575" y="247650"/>
                      </a:lnTo>
                      <a:lnTo>
                        <a:pt x="323850" y="128588"/>
                      </a:lnTo>
                      <a:lnTo>
                        <a:pt x="247650" y="71438"/>
                      </a:lnTo>
                      <a:lnTo>
                        <a:pt x="142875" y="4763"/>
                      </a:lnTo>
                      <a:lnTo>
                        <a:pt x="0" y="0"/>
                      </a:lnTo>
                      <a:close/>
                    </a:path>
                  </a:pathLst>
                </a:custGeom>
                <a:grpFill/>
                <a:ln w="12700" cap="flat" cmpd="sng" algn="ctr">
                  <a:solidFill>
                    <a:srgbClr val="9C7E34"/>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78" name="Forme libre 77"/>
                <p:cNvSpPr/>
                <p:nvPr/>
              </p:nvSpPr>
              <p:spPr>
                <a:xfrm>
                  <a:off x="2627784" y="2276872"/>
                  <a:ext cx="633413" cy="885825"/>
                </a:xfrm>
                <a:custGeom>
                  <a:avLst/>
                  <a:gdLst>
                    <a:gd name="connsiteX0" fmla="*/ 0 w 633413"/>
                    <a:gd name="connsiteY0" fmla="*/ 881063 h 885825"/>
                    <a:gd name="connsiteX1" fmla="*/ 142875 w 633413"/>
                    <a:gd name="connsiteY1" fmla="*/ 885825 h 885825"/>
                    <a:gd name="connsiteX2" fmla="*/ 157163 w 633413"/>
                    <a:gd name="connsiteY2" fmla="*/ 695325 h 885825"/>
                    <a:gd name="connsiteX3" fmla="*/ 209550 w 633413"/>
                    <a:gd name="connsiteY3" fmla="*/ 447675 h 885825"/>
                    <a:gd name="connsiteX4" fmla="*/ 261938 w 633413"/>
                    <a:gd name="connsiteY4" fmla="*/ 290513 h 885825"/>
                    <a:gd name="connsiteX5" fmla="*/ 390525 w 633413"/>
                    <a:gd name="connsiteY5" fmla="*/ 109538 h 885825"/>
                    <a:gd name="connsiteX6" fmla="*/ 509588 w 633413"/>
                    <a:gd name="connsiteY6" fmla="*/ 23813 h 885825"/>
                    <a:gd name="connsiteX7" fmla="*/ 633413 w 633413"/>
                    <a:gd name="connsiteY7" fmla="*/ 0 h 885825"/>
                    <a:gd name="connsiteX8" fmla="*/ 490538 w 633413"/>
                    <a:gd name="connsiteY8" fmla="*/ 0 h 885825"/>
                    <a:gd name="connsiteX9" fmla="*/ 395288 w 633413"/>
                    <a:gd name="connsiteY9" fmla="*/ 33338 h 885825"/>
                    <a:gd name="connsiteX10" fmla="*/ 285750 w 633413"/>
                    <a:gd name="connsiteY10" fmla="*/ 95250 h 885825"/>
                    <a:gd name="connsiteX11" fmla="*/ 190500 w 633413"/>
                    <a:gd name="connsiteY11" fmla="*/ 204788 h 885825"/>
                    <a:gd name="connsiteX12" fmla="*/ 80963 w 633413"/>
                    <a:gd name="connsiteY12" fmla="*/ 409575 h 885825"/>
                    <a:gd name="connsiteX13" fmla="*/ 19050 w 633413"/>
                    <a:gd name="connsiteY13" fmla="*/ 628650 h 885825"/>
                    <a:gd name="connsiteX14" fmla="*/ 0 w 633413"/>
                    <a:gd name="connsiteY14" fmla="*/ 785813 h 885825"/>
                    <a:gd name="connsiteX15" fmla="*/ 0 w 633413"/>
                    <a:gd name="connsiteY15" fmla="*/ 881063 h 885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33413" h="885825">
                      <a:moveTo>
                        <a:pt x="0" y="881063"/>
                      </a:moveTo>
                      <a:lnTo>
                        <a:pt x="142875" y="885825"/>
                      </a:lnTo>
                      <a:lnTo>
                        <a:pt x="157163" y="695325"/>
                      </a:lnTo>
                      <a:lnTo>
                        <a:pt x="209550" y="447675"/>
                      </a:lnTo>
                      <a:lnTo>
                        <a:pt x="261938" y="290513"/>
                      </a:lnTo>
                      <a:lnTo>
                        <a:pt x="390525" y="109538"/>
                      </a:lnTo>
                      <a:lnTo>
                        <a:pt x="509588" y="23813"/>
                      </a:lnTo>
                      <a:lnTo>
                        <a:pt x="633413" y="0"/>
                      </a:lnTo>
                      <a:lnTo>
                        <a:pt x="490538" y="0"/>
                      </a:lnTo>
                      <a:lnTo>
                        <a:pt x="395288" y="33338"/>
                      </a:lnTo>
                      <a:lnTo>
                        <a:pt x="285750" y="95250"/>
                      </a:lnTo>
                      <a:lnTo>
                        <a:pt x="190500" y="204788"/>
                      </a:lnTo>
                      <a:lnTo>
                        <a:pt x="80963" y="409575"/>
                      </a:lnTo>
                      <a:lnTo>
                        <a:pt x="19050" y="628650"/>
                      </a:lnTo>
                      <a:lnTo>
                        <a:pt x="0" y="785813"/>
                      </a:lnTo>
                      <a:lnTo>
                        <a:pt x="0" y="881063"/>
                      </a:lnTo>
                      <a:close/>
                    </a:path>
                  </a:pathLst>
                </a:custGeom>
                <a:grpFill/>
                <a:ln w="12700" cap="flat" cmpd="sng" algn="ctr">
                  <a:solidFill>
                    <a:srgbClr val="9C7E34"/>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smtClean="0">
                    <a:ln>
                      <a:noFill/>
                    </a:ln>
                    <a:solidFill>
                      <a:prstClr val="white"/>
                    </a:solidFill>
                    <a:effectLst/>
                    <a:uLnTx/>
                    <a:uFillTx/>
                    <a:latin typeface="Calibri"/>
                    <a:ea typeface="+mn-ea"/>
                    <a:cs typeface="+mn-cs"/>
                  </a:endParaRPr>
                </a:p>
              </p:txBody>
            </p:sp>
          </p:grpSp>
          <p:grpSp>
            <p:nvGrpSpPr>
              <p:cNvPr id="62" name="Groupe 61"/>
              <p:cNvGrpSpPr/>
              <p:nvPr/>
            </p:nvGrpSpPr>
            <p:grpSpPr>
              <a:xfrm>
                <a:off x="3397814" y="1266210"/>
                <a:ext cx="882590" cy="1257751"/>
                <a:chOff x="2051720" y="1916833"/>
                <a:chExt cx="1209477" cy="1251404"/>
              </a:xfrm>
            </p:grpSpPr>
            <p:sp>
              <p:nvSpPr>
                <p:cNvPr id="71" name="Forme libre 70"/>
                <p:cNvSpPr/>
                <p:nvPr/>
              </p:nvSpPr>
              <p:spPr>
                <a:xfrm>
                  <a:off x="2051720" y="2253837"/>
                  <a:ext cx="604838" cy="914400"/>
                </a:xfrm>
                <a:custGeom>
                  <a:avLst/>
                  <a:gdLst>
                    <a:gd name="connsiteX0" fmla="*/ 0 w 604838"/>
                    <a:gd name="connsiteY0" fmla="*/ 0 h 914400"/>
                    <a:gd name="connsiteX1" fmla="*/ 90488 w 604838"/>
                    <a:gd name="connsiteY1" fmla="*/ 23813 h 914400"/>
                    <a:gd name="connsiteX2" fmla="*/ 157163 w 604838"/>
                    <a:gd name="connsiteY2" fmla="*/ 47625 h 914400"/>
                    <a:gd name="connsiteX3" fmla="*/ 204788 w 604838"/>
                    <a:gd name="connsiteY3" fmla="*/ 76200 h 914400"/>
                    <a:gd name="connsiteX4" fmla="*/ 285750 w 604838"/>
                    <a:gd name="connsiteY4" fmla="*/ 142875 h 914400"/>
                    <a:gd name="connsiteX5" fmla="*/ 352425 w 604838"/>
                    <a:gd name="connsiteY5" fmla="*/ 238125 h 914400"/>
                    <a:gd name="connsiteX6" fmla="*/ 433388 w 604838"/>
                    <a:gd name="connsiteY6" fmla="*/ 376238 h 914400"/>
                    <a:gd name="connsiteX7" fmla="*/ 471488 w 604838"/>
                    <a:gd name="connsiteY7" fmla="*/ 509588 h 914400"/>
                    <a:gd name="connsiteX8" fmla="*/ 514350 w 604838"/>
                    <a:gd name="connsiteY8" fmla="*/ 652463 h 914400"/>
                    <a:gd name="connsiteX9" fmla="*/ 533400 w 604838"/>
                    <a:gd name="connsiteY9" fmla="*/ 785813 h 914400"/>
                    <a:gd name="connsiteX10" fmla="*/ 533400 w 604838"/>
                    <a:gd name="connsiteY10" fmla="*/ 914400 h 914400"/>
                    <a:gd name="connsiteX11" fmla="*/ 604838 w 604838"/>
                    <a:gd name="connsiteY11" fmla="*/ 904875 h 914400"/>
                    <a:gd name="connsiteX12" fmla="*/ 595313 w 604838"/>
                    <a:gd name="connsiteY12" fmla="*/ 742950 h 914400"/>
                    <a:gd name="connsiteX13" fmla="*/ 566738 w 604838"/>
                    <a:gd name="connsiteY13" fmla="*/ 571500 h 914400"/>
                    <a:gd name="connsiteX14" fmla="*/ 495300 w 604838"/>
                    <a:gd name="connsiteY14" fmla="*/ 352425 h 914400"/>
                    <a:gd name="connsiteX15" fmla="*/ 404813 w 604838"/>
                    <a:gd name="connsiteY15" fmla="*/ 200025 h 914400"/>
                    <a:gd name="connsiteX16" fmla="*/ 285750 w 604838"/>
                    <a:gd name="connsiteY16" fmla="*/ 66675 h 914400"/>
                    <a:gd name="connsiteX17" fmla="*/ 119063 w 604838"/>
                    <a:gd name="connsiteY17" fmla="*/ 4763 h 914400"/>
                    <a:gd name="connsiteX18" fmla="*/ 0 w 604838"/>
                    <a:gd name="connsiteY18"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04838" h="914400">
                      <a:moveTo>
                        <a:pt x="0" y="0"/>
                      </a:moveTo>
                      <a:lnTo>
                        <a:pt x="90488" y="23813"/>
                      </a:lnTo>
                      <a:lnTo>
                        <a:pt x="157163" y="47625"/>
                      </a:lnTo>
                      <a:lnTo>
                        <a:pt x="204788" y="76200"/>
                      </a:lnTo>
                      <a:lnTo>
                        <a:pt x="285750" y="142875"/>
                      </a:lnTo>
                      <a:lnTo>
                        <a:pt x="352425" y="238125"/>
                      </a:lnTo>
                      <a:lnTo>
                        <a:pt x="433388" y="376238"/>
                      </a:lnTo>
                      <a:lnTo>
                        <a:pt x="471488" y="509588"/>
                      </a:lnTo>
                      <a:lnTo>
                        <a:pt x="514350" y="652463"/>
                      </a:lnTo>
                      <a:lnTo>
                        <a:pt x="533400" y="785813"/>
                      </a:lnTo>
                      <a:lnTo>
                        <a:pt x="533400" y="914400"/>
                      </a:lnTo>
                      <a:lnTo>
                        <a:pt x="604838" y="904875"/>
                      </a:lnTo>
                      <a:lnTo>
                        <a:pt x="595313" y="742950"/>
                      </a:lnTo>
                      <a:lnTo>
                        <a:pt x="566738" y="571500"/>
                      </a:lnTo>
                      <a:lnTo>
                        <a:pt x="495300" y="352425"/>
                      </a:lnTo>
                      <a:lnTo>
                        <a:pt x="404813" y="200025"/>
                      </a:lnTo>
                      <a:lnTo>
                        <a:pt x="285750" y="66675"/>
                      </a:lnTo>
                      <a:lnTo>
                        <a:pt x="119063" y="4763"/>
                      </a:lnTo>
                      <a:lnTo>
                        <a:pt x="0" y="0"/>
                      </a:lnTo>
                      <a:close/>
                    </a:path>
                  </a:pathLst>
                </a:custGeom>
                <a:solidFill>
                  <a:srgbClr val="89C61C"/>
                </a:solidFill>
                <a:ln w="9525" cap="flat" cmpd="sng" algn="ctr">
                  <a:solidFill>
                    <a:srgbClr val="89C61C">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72" name="Forme libre 71"/>
                <p:cNvSpPr/>
                <p:nvPr/>
              </p:nvSpPr>
              <p:spPr>
                <a:xfrm>
                  <a:off x="2627784" y="1916833"/>
                  <a:ext cx="633413" cy="900113"/>
                </a:xfrm>
                <a:custGeom>
                  <a:avLst/>
                  <a:gdLst>
                    <a:gd name="connsiteX0" fmla="*/ 0 w 633413"/>
                    <a:gd name="connsiteY0" fmla="*/ 900112 h 900112"/>
                    <a:gd name="connsiteX1" fmla="*/ 147638 w 633413"/>
                    <a:gd name="connsiteY1" fmla="*/ 900112 h 900112"/>
                    <a:gd name="connsiteX2" fmla="*/ 152400 w 633413"/>
                    <a:gd name="connsiteY2" fmla="*/ 742950 h 900112"/>
                    <a:gd name="connsiteX3" fmla="*/ 190500 w 633413"/>
                    <a:gd name="connsiteY3" fmla="*/ 528637 h 900112"/>
                    <a:gd name="connsiteX4" fmla="*/ 261938 w 633413"/>
                    <a:gd name="connsiteY4" fmla="*/ 328612 h 900112"/>
                    <a:gd name="connsiteX5" fmla="*/ 333375 w 633413"/>
                    <a:gd name="connsiteY5" fmla="*/ 195262 h 900112"/>
                    <a:gd name="connsiteX6" fmla="*/ 419100 w 633413"/>
                    <a:gd name="connsiteY6" fmla="*/ 100012 h 900112"/>
                    <a:gd name="connsiteX7" fmla="*/ 528638 w 633413"/>
                    <a:gd name="connsiteY7" fmla="*/ 38100 h 900112"/>
                    <a:gd name="connsiteX8" fmla="*/ 633413 w 633413"/>
                    <a:gd name="connsiteY8" fmla="*/ 4762 h 900112"/>
                    <a:gd name="connsiteX9" fmla="*/ 509588 w 633413"/>
                    <a:gd name="connsiteY9" fmla="*/ 0 h 900112"/>
                    <a:gd name="connsiteX10" fmla="*/ 357188 w 633413"/>
                    <a:gd name="connsiteY10" fmla="*/ 57150 h 900112"/>
                    <a:gd name="connsiteX11" fmla="*/ 204788 w 633413"/>
                    <a:gd name="connsiteY11" fmla="*/ 190500 h 900112"/>
                    <a:gd name="connsiteX12" fmla="*/ 119063 w 633413"/>
                    <a:gd name="connsiteY12" fmla="*/ 328612 h 900112"/>
                    <a:gd name="connsiteX13" fmla="*/ 61913 w 633413"/>
                    <a:gd name="connsiteY13" fmla="*/ 471487 h 900112"/>
                    <a:gd name="connsiteX14" fmla="*/ 4763 w 633413"/>
                    <a:gd name="connsiteY14" fmla="*/ 714375 h 900112"/>
                    <a:gd name="connsiteX15" fmla="*/ 0 w 633413"/>
                    <a:gd name="connsiteY15" fmla="*/ 900112 h 90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33413" h="900112">
                      <a:moveTo>
                        <a:pt x="0" y="900112"/>
                      </a:moveTo>
                      <a:lnTo>
                        <a:pt x="147638" y="900112"/>
                      </a:lnTo>
                      <a:lnTo>
                        <a:pt x="152400" y="742950"/>
                      </a:lnTo>
                      <a:lnTo>
                        <a:pt x="190500" y="528637"/>
                      </a:lnTo>
                      <a:lnTo>
                        <a:pt x="261938" y="328612"/>
                      </a:lnTo>
                      <a:lnTo>
                        <a:pt x="333375" y="195262"/>
                      </a:lnTo>
                      <a:lnTo>
                        <a:pt x="419100" y="100012"/>
                      </a:lnTo>
                      <a:lnTo>
                        <a:pt x="528638" y="38100"/>
                      </a:lnTo>
                      <a:lnTo>
                        <a:pt x="633413" y="4762"/>
                      </a:lnTo>
                      <a:lnTo>
                        <a:pt x="509588" y="0"/>
                      </a:lnTo>
                      <a:lnTo>
                        <a:pt x="357188" y="57150"/>
                      </a:lnTo>
                      <a:lnTo>
                        <a:pt x="204788" y="190500"/>
                      </a:lnTo>
                      <a:lnTo>
                        <a:pt x="119063" y="328612"/>
                      </a:lnTo>
                      <a:lnTo>
                        <a:pt x="61913" y="471487"/>
                      </a:lnTo>
                      <a:lnTo>
                        <a:pt x="4763" y="714375"/>
                      </a:lnTo>
                      <a:lnTo>
                        <a:pt x="0" y="900112"/>
                      </a:lnTo>
                      <a:close/>
                    </a:path>
                  </a:pathLst>
                </a:custGeom>
                <a:solidFill>
                  <a:srgbClr val="89C61C"/>
                </a:solidFill>
                <a:ln w="9525" cap="flat" cmpd="sng" algn="ctr">
                  <a:solidFill>
                    <a:srgbClr val="89C61C">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73" name="Forme libre 72"/>
                <p:cNvSpPr/>
                <p:nvPr/>
              </p:nvSpPr>
              <p:spPr>
                <a:xfrm>
                  <a:off x="2123726" y="2030596"/>
                  <a:ext cx="614361" cy="1109663"/>
                </a:xfrm>
                <a:custGeom>
                  <a:avLst/>
                  <a:gdLst>
                    <a:gd name="connsiteX0" fmla="*/ 0 w 614362"/>
                    <a:gd name="connsiteY0" fmla="*/ 0 h 1109663"/>
                    <a:gd name="connsiteX1" fmla="*/ 128587 w 614362"/>
                    <a:gd name="connsiteY1" fmla="*/ 47625 h 1109663"/>
                    <a:gd name="connsiteX2" fmla="*/ 214312 w 614362"/>
                    <a:gd name="connsiteY2" fmla="*/ 133350 h 1109663"/>
                    <a:gd name="connsiteX3" fmla="*/ 295275 w 614362"/>
                    <a:gd name="connsiteY3" fmla="*/ 266700 h 1109663"/>
                    <a:gd name="connsiteX4" fmla="*/ 371475 w 614362"/>
                    <a:gd name="connsiteY4" fmla="*/ 438150 h 1109663"/>
                    <a:gd name="connsiteX5" fmla="*/ 419100 w 614362"/>
                    <a:gd name="connsiteY5" fmla="*/ 638175 h 1109663"/>
                    <a:gd name="connsiteX6" fmla="*/ 452437 w 614362"/>
                    <a:gd name="connsiteY6" fmla="*/ 876300 h 1109663"/>
                    <a:gd name="connsiteX7" fmla="*/ 461962 w 614362"/>
                    <a:gd name="connsiteY7" fmla="*/ 1038225 h 1109663"/>
                    <a:gd name="connsiteX8" fmla="*/ 461962 w 614362"/>
                    <a:gd name="connsiteY8" fmla="*/ 1109663 h 1109663"/>
                    <a:gd name="connsiteX9" fmla="*/ 614362 w 614362"/>
                    <a:gd name="connsiteY9" fmla="*/ 1109663 h 1109663"/>
                    <a:gd name="connsiteX10" fmla="*/ 595312 w 614362"/>
                    <a:gd name="connsiteY10" fmla="*/ 847725 h 1109663"/>
                    <a:gd name="connsiteX11" fmla="*/ 547687 w 614362"/>
                    <a:gd name="connsiteY11" fmla="*/ 609600 h 1109663"/>
                    <a:gd name="connsiteX12" fmla="*/ 495300 w 614362"/>
                    <a:gd name="connsiteY12" fmla="*/ 423863 h 1109663"/>
                    <a:gd name="connsiteX13" fmla="*/ 409575 w 614362"/>
                    <a:gd name="connsiteY13" fmla="*/ 247650 h 1109663"/>
                    <a:gd name="connsiteX14" fmla="*/ 323850 w 614362"/>
                    <a:gd name="connsiteY14" fmla="*/ 128588 h 1109663"/>
                    <a:gd name="connsiteX15" fmla="*/ 247650 w 614362"/>
                    <a:gd name="connsiteY15" fmla="*/ 71438 h 1109663"/>
                    <a:gd name="connsiteX16" fmla="*/ 142875 w 614362"/>
                    <a:gd name="connsiteY16" fmla="*/ 4763 h 1109663"/>
                    <a:gd name="connsiteX17" fmla="*/ 0 w 614362"/>
                    <a:gd name="connsiteY17" fmla="*/ 0 h 1109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14362" h="1109663">
                      <a:moveTo>
                        <a:pt x="0" y="0"/>
                      </a:moveTo>
                      <a:lnTo>
                        <a:pt x="128587" y="47625"/>
                      </a:lnTo>
                      <a:lnTo>
                        <a:pt x="214312" y="133350"/>
                      </a:lnTo>
                      <a:lnTo>
                        <a:pt x="295275" y="266700"/>
                      </a:lnTo>
                      <a:lnTo>
                        <a:pt x="371475" y="438150"/>
                      </a:lnTo>
                      <a:lnTo>
                        <a:pt x="419100" y="638175"/>
                      </a:lnTo>
                      <a:lnTo>
                        <a:pt x="452437" y="876300"/>
                      </a:lnTo>
                      <a:lnTo>
                        <a:pt x="461962" y="1038225"/>
                      </a:lnTo>
                      <a:lnTo>
                        <a:pt x="461962" y="1109663"/>
                      </a:lnTo>
                      <a:lnTo>
                        <a:pt x="614362" y="1109663"/>
                      </a:lnTo>
                      <a:lnTo>
                        <a:pt x="595312" y="847725"/>
                      </a:lnTo>
                      <a:lnTo>
                        <a:pt x="547687" y="609600"/>
                      </a:lnTo>
                      <a:lnTo>
                        <a:pt x="495300" y="423863"/>
                      </a:lnTo>
                      <a:lnTo>
                        <a:pt x="409575" y="247650"/>
                      </a:lnTo>
                      <a:lnTo>
                        <a:pt x="323850" y="128588"/>
                      </a:lnTo>
                      <a:lnTo>
                        <a:pt x="247650" y="71438"/>
                      </a:lnTo>
                      <a:lnTo>
                        <a:pt x="142875" y="4763"/>
                      </a:lnTo>
                      <a:lnTo>
                        <a:pt x="0" y="0"/>
                      </a:lnTo>
                      <a:close/>
                    </a:path>
                  </a:pathLst>
                </a:custGeom>
                <a:solidFill>
                  <a:srgbClr val="89C61C"/>
                </a:solidFill>
                <a:ln w="9525" cap="flat" cmpd="sng" algn="ctr">
                  <a:solidFill>
                    <a:srgbClr val="89C61C">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74" name="Forme libre 73"/>
                <p:cNvSpPr/>
                <p:nvPr/>
              </p:nvSpPr>
              <p:spPr>
                <a:xfrm>
                  <a:off x="2627784" y="2276873"/>
                  <a:ext cx="633413" cy="885826"/>
                </a:xfrm>
                <a:custGeom>
                  <a:avLst/>
                  <a:gdLst>
                    <a:gd name="connsiteX0" fmla="*/ 0 w 633413"/>
                    <a:gd name="connsiteY0" fmla="*/ 881063 h 885825"/>
                    <a:gd name="connsiteX1" fmla="*/ 142875 w 633413"/>
                    <a:gd name="connsiteY1" fmla="*/ 885825 h 885825"/>
                    <a:gd name="connsiteX2" fmla="*/ 157163 w 633413"/>
                    <a:gd name="connsiteY2" fmla="*/ 695325 h 885825"/>
                    <a:gd name="connsiteX3" fmla="*/ 209550 w 633413"/>
                    <a:gd name="connsiteY3" fmla="*/ 447675 h 885825"/>
                    <a:gd name="connsiteX4" fmla="*/ 261938 w 633413"/>
                    <a:gd name="connsiteY4" fmla="*/ 290513 h 885825"/>
                    <a:gd name="connsiteX5" fmla="*/ 390525 w 633413"/>
                    <a:gd name="connsiteY5" fmla="*/ 109538 h 885825"/>
                    <a:gd name="connsiteX6" fmla="*/ 509588 w 633413"/>
                    <a:gd name="connsiteY6" fmla="*/ 23813 h 885825"/>
                    <a:gd name="connsiteX7" fmla="*/ 633413 w 633413"/>
                    <a:gd name="connsiteY7" fmla="*/ 0 h 885825"/>
                    <a:gd name="connsiteX8" fmla="*/ 490538 w 633413"/>
                    <a:gd name="connsiteY8" fmla="*/ 0 h 885825"/>
                    <a:gd name="connsiteX9" fmla="*/ 395288 w 633413"/>
                    <a:gd name="connsiteY9" fmla="*/ 33338 h 885825"/>
                    <a:gd name="connsiteX10" fmla="*/ 285750 w 633413"/>
                    <a:gd name="connsiteY10" fmla="*/ 95250 h 885825"/>
                    <a:gd name="connsiteX11" fmla="*/ 190500 w 633413"/>
                    <a:gd name="connsiteY11" fmla="*/ 204788 h 885825"/>
                    <a:gd name="connsiteX12" fmla="*/ 80963 w 633413"/>
                    <a:gd name="connsiteY12" fmla="*/ 409575 h 885825"/>
                    <a:gd name="connsiteX13" fmla="*/ 19050 w 633413"/>
                    <a:gd name="connsiteY13" fmla="*/ 628650 h 885825"/>
                    <a:gd name="connsiteX14" fmla="*/ 0 w 633413"/>
                    <a:gd name="connsiteY14" fmla="*/ 785813 h 885825"/>
                    <a:gd name="connsiteX15" fmla="*/ 0 w 633413"/>
                    <a:gd name="connsiteY15" fmla="*/ 881063 h 885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33413" h="885825">
                      <a:moveTo>
                        <a:pt x="0" y="881063"/>
                      </a:moveTo>
                      <a:lnTo>
                        <a:pt x="142875" y="885825"/>
                      </a:lnTo>
                      <a:lnTo>
                        <a:pt x="157163" y="695325"/>
                      </a:lnTo>
                      <a:lnTo>
                        <a:pt x="209550" y="447675"/>
                      </a:lnTo>
                      <a:lnTo>
                        <a:pt x="261938" y="290513"/>
                      </a:lnTo>
                      <a:lnTo>
                        <a:pt x="390525" y="109538"/>
                      </a:lnTo>
                      <a:lnTo>
                        <a:pt x="509588" y="23813"/>
                      </a:lnTo>
                      <a:lnTo>
                        <a:pt x="633413" y="0"/>
                      </a:lnTo>
                      <a:lnTo>
                        <a:pt x="490538" y="0"/>
                      </a:lnTo>
                      <a:lnTo>
                        <a:pt x="395288" y="33338"/>
                      </a:lnTo>
                      <a:lnTo>
                        <a:pt x="285750" y="95250"/>
                      </a:lnTo>
                      <a:lnTo>
                        <a:pt x="190500" y="204788"/>
                      </a:lnTo>
                      <a:lnTo>
                        <a:pt x="80963" y="409575"/>
                      </a:lnTo>
                      <a:lnTo>
                        <a:pt x="19050" y="628650"/>
                      </a:lnTo>
                      <a:lnTo>
                        <a:pt x="0" y="785813"/>
                      </a:lnTo>
                      <a:lnTo>
                        <a:pt x="0" y="881063"/>
                      </a:lnTo>
                      <a:close/>
                    </a:path>
                  </a:pathLst>
                </a:custGeom>
                <a:solidFill>
                  <a:srgbClr val="89C61C"/>
                </a:solidFill>
                <a:ln w="9525" cap="flat" cmpd="sng" algn="ctr">
                  <a:solidFill>
                    <a:srgbClr val="89C61C">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smtClean="0">
                    <a:ln>
                      <a:noFill/>
                    </a:ln>
                    <a:solidFill>
                      <a:prstClr val="white"/>
                    </a:solidFill>
                    <a:effectLst/>
                    <a:uLnTx/>
                    <a:uFillTx/>
                    <a:latin typeface="Calibri"/>
                    <a:ea typeface="+mn-ea"/>
                    <a:cs typeface="+mn-cs"/>
                  </a:endParaRPr>
                </a:p>
              </p:txBody>
            </p:sp>
          </p:grpSp>
          <p:cxnSp>
            <p:nvCxnSpPr>
              <p:cNvPr id="63" name="Connecteur en arc 62"/>
              <p:cNvCxnSpPr/>
              <p:nvPr/>
            </p:nvCxnSpPr>
            <p:spPr>
              <a:xfrm rot="5400000">
                <a:off x="3328708" y="2606533"/>
                <a:ext cx="360040" cy="144016"/>
              </a:xfrm>
              <a:prstGeom prst="curvedConnector3">
                <a:avLst>
                  <a:gd name="adj1" fmla="val 50000"/>
                </a:avLst>
              </a:prstGeom>
              <a:noFill/>
              <a:ln w="25400" cap="flat" cmpd="sng" algn="ctr">
                <a:solidFill>
                  <a:schemeClr val="bg2">
                    <a:lumMod val="60000"/>
                    <a:lumOff val="40000"/>
                    <a:alpha val="67000"/>
                  </a:schemeClr>
                </a:solidFill>
                <a:prstDash val="solid"/>
                <a:tailEnd type="triangle"/>
              </a:ln>
              <a:effectLst/>
            </p:spPr>
          </p:cxnSp>
          <p:cxnSp>
            <p:nvCxnSpPr>
              <p:cNvPr id="64" name="Connecteur en arc 63"/>
              <p:cNvCxnSpPr/>
              <p:nvPr/>
            </p:nvCxnSpPr>
            <p:spPr>
              <a:xfrm rot="5400000">
                <a:off x="4108039" y="2577467"/>
                <a:ext cx="360040" cy="144016"/>
              </a:xfrm>
              <a:prstGeom prst="curvedConnector3">
                <a:avLst>
                  <a:gd name="adj1" fmla="val 50000"/>
                </a:avLst>
              </a:prstGeom>
              <a:noFill/>
              <a:ln w="25400" cap="flat" cmpd="sng" algn="ctr">
                <a:solidFill>
                  <a:schemeClr val="bg2">
                    <a:lumMod val="60000"/>
                    <a:lumOff val="40000"/>
                    <a:alpha val="67000"/>
                  </a:schemeClr>
                </a:solidFill>
                <a:prstDash val="solid"/>
                <a:tailEnd type="triangle"/>
              </a:ln>
              <a:effectLst/>
            </p:spPr>
          </p:cxnSp>
          <p:cxnSp>
            <p:nvCxnSpPr>
              <p:cNvPr id="65" name="Connecteur en arc 64"/>
              <p:cNvCxnSpPr/>
              <p:nvPr/>
            </p:nvCxnSpPr>
            <p:spPr>
              <a:xfrm rot="5400000">
                <a:off x="3421883" y="3679702"/>
                <a:ext cx="360040" cy="144016"/>
              </a:xfrm>
              <a:prstGeom prst="curvedConnector3">
                <a:avLst>
                  <a:gd name="adj1" fmla="val 50000"/>
                </a:avLst>
              </a:prstGeom>
              <a:noFill/>
              <a:ln w="25400" cap="flat" cmpd="sng" algn="ctr">
                <a:solidFill>
                  <a:srgbClr val="0066CC"/>
                </a:solidFill>
                <a:prstDash val="solid"/>
                <a:tailEnd type="triangle"/>
              </a:ln>
              <a:effectLst/>
            </p:spPr>
          </p:cxnSp>
          <p:cxnSp>
            <p:nvCxnSpPr>
              <p:cNvPr id="66" name="Connecteur en arc 65"/>
              <p:cNvCxnSpPr/>
              <p:nvPr/>
            </p:nvCxnSpPr>
            <p:spPr>
              <a:xfrm rot="5400000">
                <a:off x="4033531" y="3478408"/>
                <a:ext cx="360040" cy="144016"/>
              </a:xfrm>
              <a:prstGeom prst="curvedConnector3">
                <a:avLst>
                  <a:gd name="adj1" fmla="val 50000"/>
                </a:avLst>
              </a:prstGeom>
              <a:noFill/>
              <a:ln w="25400" cap="flat" cmpd="sng" algn="ctr">
                <a:solidFill>
                  <a:srgbClr val="0066CC"/>
                </a:solidFill>
                <a:prstDash val="solid"/>
                <a:tailEnd type="triangle"/>
              </a:ln>
              <a:effectLst/>
            </p:spPr>
          </p:cxnSp>
          <p:sp>
            <p:nvSpPr>
              <p:cNvPr id="55" name="Rectangle 54"/>
              <p:cNvSpPr/>
              <p:nvPr/>
            </p:nvSpPr>
            <p:spPr>
              <a:xfrm>
                <a:off x="3355464" y="2242001"/>
                <a:ext cx="1079446" cy="276985"/>
              </a:xfrm>
              <a:prstGeom prst="rect">
                <a:avLst/>
              </a:prstGeom>
              <a:solidFill>
                <a:schemeClr val="bg2">
                  <a:alpha val="63000"/>
                </a:schemeClr>
              </a:solidFill>
              <a:ln w="25400" cap="flat" cmpd="sng" algn="ctr">
                <a:noFill/>
                <a:prstDash val="solid"/>
              </a:ln>
              <a:effectLst/>
            </p:spPr>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83" name="ZoneTexte 82"/>
            <p:cNvSpPr txBox="1"/>
            <p:nvPr/>
          </p:nvSpPr>
          <p:spPr>
            <a:xfrm>
              <a:off x="1259632" y="1412776"/>
              <a:ext cx="1898990" cy="461665"/>
            </a:xfrm>
            <a:prstGeom prst="rect">
              <a:avLst/>
            </a:prstGeom>
            <a:noFill/>
          </p:spPr>
          <p:txBody>
            <a:bodyPr wrap="square" rtlCol="0">
              <a:spAutoFit/>
            </a:bodyPr>
            <a:lstStyle/>
            <a:p>
              <a:pPr fontAlgn="auto">
                <a:spcBef>
                  <a:spcPts val="0"/>
                </a:spcBef>
                <a:spcAft>
                  <a:spcPts val="0"/>
                </a:spcAft>
              </a:pPr>
              <a:r>
                <a:rPr lang="fr-FR" sz="2400" b="1" dirty="0" smtClean="0">
                  <a:solidFill>
                    <a:srgbClr val="D37F03"/>
                  </a:solidFill>
                  <a:effectLst>
                    <a:outerShdw blurRad="38100" dist="38100" dir="2700000" algn="tl">
                      <a:srgbClr val="000000">
                        <a:alpha val="43137"/>
                      </a:srgbClr>
                    </a:outerShdw>
                  </a:effectLst>
                  <a:latin typeface="Calibri"/>
                  <a:cs typeface="+mn-cs"/>
                </a:rPr>
                <a:t>TRANSFERT</a:t>
              </a:r>
              <a:endParaRPr lang="fr-FR" sz="2400" b="1" dirty="0">
                <a:solidFill>
                  <a:srgbClr val="D37F03"/>
                </a:solidFill>
                <a:effectLst>
                  <a:outerShdw blurRad="38100" dist="38100" dir="2700000" algn="tl">
                    <a:srgbClr val="000000">
                      <a:alpha val="43137"/>
                    </a:srgbClr>
                  </a:outerShdw>
                </a:effectLst>
                <a:latin typeface="Calibri"/>
                <a:cs typeface="+mn-cs"/>
              </a:endParaRPr>
            </a:p>
          </p:txBody>
        </p:sp>
        <p:sp>
          <p:nvSpPr>
            <p:cNvPr id="84" name="ZoneTexte 83"/>
            <p:cNvSpPr txBox="1"/>
            <p:nvPr/>
          </p:nvSpPr>
          <p:spPr>
            <a:xfrm>
              <a:off x="6476612" y="1476186"/>
              <a:ext cx="1682129" cy="461665"/>
            </a:xfrm>
            <a:prstGeom prst="rect">
              <a:avLst/>
            </a:prstGeom>
            <a:noFill/>
          </p:spPr>
          <p:txBody>
            <a:bodyPr wrap="square" rtlCol="0">
              <a:spAutoFit/>
            </a:bodyPr>
            <a:lstStyle/>
            <a:p>
              <a:pPr fontAlgn="auto">
                <a:spcBef>
                  <a:spcPts val="0"/>
                </a:spcBef>
                <a:spcAft>
                  <a:spcPts val="0"/>
                </a:spcAft>
              </a:pPr>
              <a:r>
                <a:rPr lang="fr-FR" sz="2400" b="1" dirty="0" smtClean="0">
                  <a:solidFill>
                    <a:srgbClr val="89C61C">
                      <a:lumMod val="75000"/>
                    </a:srgbClr>
                  </a:solidFill>
                  <a:effectLst>
                    <a:outerShdw blurRad="38100" dist="38100" dir="2700000" algn="tl">
                      <a:srgbClr val="000000">
                        <a:alpha val="43137"/>
                      </a:srgbClr>
                    </a:outerShdw>
                  </a:effectLst>
                  <a:latin typeface="Calibri"/>
                  <a:cs typeface="+mn-cs"/>
                </a:rPr>
                <a:t>RETENTION</a:t>
              </a:r>
              <a:endParaRPr lang="fr-FR" sz="2400" b="1" dirty="0">
                <a:solidFill>
                  <a:srgbClr val="89C61C">
                    <a:lumMod val="75000"/>
                  </a:srgbClr>
                </a:solidFill>
                <a:effectLst>
                  <a:outerShdw blurRad="38100" dist="38100" dir="2700000" algn="tl">
                    <a:srgbClr val="000000">
                      <a:alpha val="43137"/>
                    </a:srgbClr>
                  </a:outerShdw>
                </a:effectLst>
                <a:latin typeface="Calibri"/>
                <a:cs typeface="+mn-cs"/>
              </a:endParaRPr>
            </a:p>
          </p:txBody>
        </p:sp>
        <p:sp>
          <p:nvSpPr>
            <p:cNvPr id="85" name="ZoneTexte 84"/>
            <p:cNvSpPr txBox="1"/>
            <p:nvPr/>
          </p:nvSpPr>
          <p:spPr>
            <a:xfrm>
              <a:off x="3491880" y="4941168"/>
              <a:ext cx="2707652" cy="461665"/>
            </a:xfrm>
            <a:prstGeom prst="rect">
              <a:avLst/>
            </a:prstGeom>
            <a:noFill/>
          </p:spPr>
          <p:txBody>
            <a:bodyPr wrap="square" rtlCol="0">
              <a:spAutoFit/>
            </a:bodyPr>
            <a:lstStyle/>
            <a:p>
              <a:pPr fontAlgn="auto">
                <a:spcBef>
                  <a:spcPts val="0"/>
                </a:spcBef>
                <a:spcAft>
                  <a:spcPts val="0"/>
                </a:spcAft>
              </a:pPr>
              <a:r>
                <a:rPr lang="fr-FR" sz="2400" b="1" dirty="0" smtClean="0">
                  <a:solidFill>
                    <a:srgbClr val="996633"/>
                  </a:solidFill>
                  <a:effectLst>
                    <a:outerShdw blurRad="38100" dist="38100" dir="2700000" algn="tl">
                      <a:srgbClr val="000000">
                        <a:alpha val="43137"/>
                      </a:srgbClr>
                    </a:outerShdw>
                  </a:effectLst>
                  <a:latin typeface="Calibri"/>
                  <a:cs typeface="+mn-cs"/>
                </a:rPr>
                <a:t>TRANSFORMATION</a:t>
              </a:r>
              <a:endParaRPr lang="fr-FR" sz="2400" b="1" dirty="0">
                <a:solidFill>
                  <a:srgbClr val="996633"/>
                </a:solidFill>
                <a:effectLst>
                  <a:outerShdw blurRad="38100" dist="38100" dir="2700000" algn="tl">
                    <a:srgbClr val="000000">
                      <a:alpha val="43137"/>
                    </a:srgbClr>
                  </a:outerShdw>
                </a:effectLst>
                <a:latin typeface="Calibri"/>
                <a:cs typeface="+mn-cs"/>
              </a:endParaRPr>
            </a:p>
          </p:txBody>
        </p:sp>
        <p:sp>
          <p:nvSpPr>
            <p:cNvPr id="86" name="ZoneTexte 85"/>
            <p:cNvSpPr txBox="1"/>
            <p:nvPr/>
          </p:nvSpPr>
          <p:spPr>
            <a:xfrm>
              <a:off x="4209809" y="1054477"/>
              <a:ext cx="1170513" cy="523220"/>
            </a:xfrm>
            <a:prstGeom prst="rect">
              <a:avLst/>
            </a:prstGeom>
            <a:noFill/>
          </p:spPr>
          <p:txBody>
            <a:bodyPr wrap="none" rtlCol="0">
              <a:spAutoFit/>
            </a:bodyPr>
            <a:lstStyle/>
            <a:p>
              <a:pPr algn="ctr" fontAlgn="auto">
                <a:spcBef>
                  <a:spcPts val="0"/>
                </a:spcBef>
                <a:spcAft>
                  <a:spcPts val="0"/>
                </a:spcAft>
              </a:pPr>
              <a:r>
                <a:rPr lang="fr-FR" sz="1400" dirty="0" smtClean="0">
                  <a:solidFill>
                    <a:prstClr val="black"/>
                  </a:solidFill>
                  <a:latin typeface="+mn-lt"/>
                  <a:cs typeface="+mn-cs"/>
                </a:rPr>
                <a:t>Sorption</a:t>
              </a:r>
            </a:p>
            <a:p>
              <a:pPr algn="ctr" fontAlgn="auto">
                <a:spcBef>
                  <a:spcPts val="0"/>
                </a:spcBef>
                <a:spcAft>
                  <a:spcPts val="0"/>
                </a:spcAft>
              </a:pPr>
              <a:r>
                <a:rPr lang="fr-FR" sz="1400" dirty="0" smtClean="0">
                  <a:solidFill>
                    <a:prstClr val="black"/>
                  </a:solidFill>
                  <a:latin typeface="+mn-lt"/>
                  <a:cs typeface="+mn-cs"/>
                </a:rPr>
                <a:t>Précipitation</a:t>
              </a:r>
            </a:p>
          </p:txBody>
        </p:sp>
        <p:sp>
          <p:nvSpPr>
            <p:cNvPr id="87" name="ZoneTexte 86"/>
            <p:cNvSpPr txBox="1"/>
            <p:nvPr/>
          </p:nvSpPr>
          <p:spPr>
            <a:xfrm>
              <a:off x="2123728" y="3356992"/>
              <a:ext cx="851515" cy="307777"/>
            </a:xfrm>
            <a:prstGeom prst="rect">
              <a:avLst/>
            </a:prstGeom>
            <a:noFill/>
          </p:spPr>
          <p:txBody>
            <a:bodyPr wrap="none" rtlCol="0">
              <a:spAutoFit/>
            </a:bodyPr>
            <a:lstStyle/>
            <a:p>
              <a:pPr algn="ctr" fontAlgn="auto">
                <a:spcBef>
                  <a:spcPts val="0"/>
                </a:spcBef>
                <a:spcAft>
                  <a:spcPts val="0"/>
                </a:spcAft>
              </a:pPr>
              <a:r>
                <a:rPr lang="fr-FR" sz="1400" dirty="0" smtClean="0">
                  <a:solidFill>
                    <a:prstClr val="black"/>
                  </a:solidFill>
                  <a:latin typeface="+mn-lt"/>
                  <a:cs typeface="+mn-cs"/>
                </a:rPr>
                <a:t>Aération</a:t>
              </a:r>
            </a:p>
          </p:txBody>
        </p:sp>
        <p:sp>
          <p:nvSpPr>
            <p:cNvPr id="89" name="ZoneTexte 88"/>
            <p:cNvSpPr txBox="1"/>
            <p:nvPr/>
          </p:nvSpPr>
          <p:spPr>
            <a:xfrm>
              <a:off x="6568440" y="3987641"/>
              <a:ext cx="1608133" cy="1169551"/>
            </a:xfrm>
            <a:prstGeom prst="rect">
              <a:avLst/>
            </a:prstGeom>
            <a:noFill/>
          </p:spPr>
          <p:txBody>
            <a:bodyPr wrap="none" rtlCol="0">
              <a:spAutoFit/>
            </a:bodyPr>
            <a:lstStyle/>
            <a:p>
              <a:pPr algn="ctr" fontAlgn="auto">
                <a:spcBef>
                  <a:spcPts val="0"/>
                </a:spcBef>
                <a:spcAft>
                  <a:spcPts val="0"/>
                </a:spcAft>
              </a:pPr>
              <a:r>
                <a:rPr lang="fr-FR" sz="1400" dirty="0" smtClean="0">
                  <a:solidFill>
                    <a:prstClr val="black"/>
                  </a:solidFill>
                  <a:latin typeface="+mn-lt"/>
                  <a:cs typeface="+mn-cs"/>
                </a:rPr>
                <a:t>Volatilisation</a:t>
              </a:r>
            </a:p>
            <a:p>
              <a:pPr algn="ctr" fontAlgn="auto">
                <a:spcBef>
                  <a:spcPts val="0"/>
                </a:spcBef>
                <a:spcAft>
                  <a:spcPts val="0"/>
                </a:spcAft>
              </a:pPr>
              <a:r>
                <a:rPr lang="fr-FR" sz="1400" dirty="0" smtClean="0">
                  <a:solidFill>
                    <a:prstClr val="black"/>
                  </a:solidFill>
                  <a:latin typeface="+mn-lt"/>
                  <a:cs typeface="+mn-cs"/>
                </a:rPr>
                <a:t>Photo-, Hydrolyse</a:t>
              </a:r>
            </a:p>
            <a:p>
              <a:pPr algn="ctr" fontAlgn="auto">
                <a:spcBef>
                  <a:spcPts val="0"/>
                </a:spcBef>
                <a:spcAft>
                  <a:spcPts val="0"/>
                </a:spcAft>
              </a:pPr>
              <a:r>
                <a:rPr lang="fr-FR" sz="1400" dirty="0" err="1" smtClean="0">
                  <a:solidFill>
                    <a:prstClr val="black"/>
                  </a:solidFill>
                  <a:latin typeface="+mn-lt"/>
                  <a:cs typeface="+mn-cs"/>
                </a:rPr>
                <a:t>Cométabolisme</a:t>
              </a:r>
              <a:endParaRPr lang="fr-FR" sz="1400" dirty="0" smtClean="0">
                <a:solidFill>
                  <a:prstClr val="black"/>
                </a:solidFill>
                <a:latin typeface="+mn-lt"/>
                <a:cs typeface="+mn-cs"/>
              </a:endParaRPr>
            </a:p>
            <a:p>
              <a:pPr algn="ctr" fontAlgn="auto">
                <a:spcBef>
                  <a:spcPts val="0"/>
                </a:spcBef>
                <a:spcAft>
                  <a:spcPts val="0"/>
                </a:spcAft>
              </a:pPr>
              <a:r>
                <a:rPr lang="fr-FR" sz="1400" dirty="0" smtClean="0">
                  <a:solidFill>
                    <a:prstClr val="black"/>
                  </a:solidFill>
                  <a:latin typeface="+mn-lt"/>
                  <a:cs typeface="+mn-cs"/>
                </a:rPr>
                <a:t>Photosynthèse </a:t>
              </a:r>
            </a:p>
            <a:p>
              <a:pPr algn="ctr" fontAlgn="auto">
                <a:spcBef>
                  <a:spcPts val="0"/>
                </a:spcBef>
                <a:spcAft>
                  <a:spcPts val="0"/>
                </a:spcAft>
              </a:pPr>
              <a:r>
                <a:rPr lang="fr-FR" sz="1400" dirty="0" smtClean="0">
                  <a:solidFill>
                    <a:prstClr val="black"/>
                  </a:solidFill>
                  <a:latin typeface="+mn-lt"/>
                  <a:cs typeface="+mn-cs"/>
                </a:rPr>
                <a:t>Respiration</a:t>
              </a:r>
            </a:p>
          </p:txBody>
        </p:sp>
        <p:sp>
          <p:nvSpPr>
            <p:cNvPr id="90" name="ZoneTexte 89"/>
            <p:cNvSpPr txBox="1"/>
            <p:nvPr/>
          </p:nvSpPr>
          <p:spPr>
            <a:xfrm>
              <a:off x="6289440" y="3356992"/>
              <a:ext cx="1378904" cy="307777"/>
            </a:xfrm>
            <a:prstGeom prst="rect">
              <a:avLst/>
            </a:prstGeom>
            <a:noFill/>
          </p:spPr>
          <p:txBody>
            <a:bodyPr wrap="none" rtlCol="0">
              <a:spAutoFit/>
            </a:bodyPr>
            <a:lstStyle/>
            <a:p>
              <a:pPr algn="ctr" fontAlgn="auto">
                <a:spcBef>
                  <a:spcPts val="0"/>
                </a:spcBef>
                <a:spcAft>
                  <a:spcPts val="0"/>
                </a:spcAft>
              </a:pPr>
              <a:r>
                <a:rPr lang="fr-FR" sz="1400" dirty="0" err="1" smtClean="0">
                  <a:solidFill>
                    <a:prstClr val="black"/>
                  </a:solidFill>
                  <a:latin typeface="+mn-lt"/>
                  <a:cs typeface="+mn-cs"/>
                </a:rPr>
                <a:t>Bioremédiation</a:t>
              </a:r>
              <a:endParaRPr lang="fr-FR" sz="1400" dirty="0" smtClean="0">
                <a:solidFill>
                  <a:prstClr val="black"/>
                </a:solidFill>
                <a:latin typeface="+mn-lt"/>
                <a:cs typeface="+mn-cs"/>
              </a:endParaRPr>
            </a:p>
          </p:txBody>
        </p:sp>
        <p:sp>
          <p:nvSpPr>
            <p:cNvPr id="91" name="ZoneTexte 90"/>
            <p:cNvSpPr txBox="1"/>
            <p:nvPr/>
          </p:nvSpPr>
          <p:spPr>
            <a:xfrm>
              <a:off x="1202267" y="3986480"/>
              <a:ext cx="1497525" cy="738664"/>
            </a:xfrm>
            <a:prstGeom prst="rect">
              <a:avLst/>
            </a:prstGeom>
            <a:noFill/>
          </p:spPr>
          <p:txBody>
            <a:bodyPr wrap="none" rtlCol="0">
              <a:spAutoFit/>
            </a:bodyPr>
            <a:lstStyle/>
            <a:p>
              <a:pPr algn="ctr" fontAlgn="auto">
                <a:spcBef>
                  <a:spcPts val="0"/>
                </a:spcBef>
                <a:spcAft>
                  <a:spcPts val="0"/>
                </a:spcAft>
              </a:pPr>
              <a:r>
                <a:rPr lang="fr-FR" sz="1400" dirty="0" smtClean="0">
                  <a:solidFill>
                    <a:prstClr val="black"/>
                  </a:solidFill>
                  <a:latin typeface="+mn-lt"/>
                  <a:cs typeface="+mn-cs"/>
                </a:rPr>
                <a:t>Nitrification</a:t>
              </a:r>
            </a:p>
            <a:p>
              <a:pPr algn="ctr" fontAlgn="auto">
                <a:spcBef>
                  <a:spcPts val="0"/>
                </a:spcBef>
                <a:spcAft>
                  <a:spcPts val="0"/>
                </a:spcAft>
              </a:pPr>
              <a:r>
                <a:rPr lang="fr-FR" sz="1400" dirty="0" smtClean="0">
                  <a:solidFill>
                    <a:prstClr val="black"/>
                  </a:solidFill>
                  <a:latin typeface="+mn-lt"/>
                  <a:cs typeface="+mn-cs"/>
                </a:rPr>
                <a:t>Minéralisation</a:t>
              </a:r>
            </a:p>
            <a:p>
              <a:pPr algn="ctr" fontAlgn="auto">
                <a:spcBef>
                  <a:spcPts val="0"/>
                </a:spcBef>
                <a:spcAft>
                  <a:spcPts val="0"/>
                </a:spcAft>
              </a:pPr>
              <a:r>
                <a:rPr lang="fr-FR" sz="1400" dirty="0" smtClean="0">
                  <a:solidFill>
                    <a:prstClr val="black"/>
                  </a:solidFill>
                  <a:latin typeface="+mn-lt"/>
                  <a:cs typeface="+mn-cs"/>
                </a:rPr>
                <a:t>Oxydo-réduction</a:t>
              </a:r>
            </a:p>
          </p:txBody>
        </p:sp>
        <p:sp>
          <p:nvSpPr>
            <p:cNvPr id="92" name="ZoneTexte 91"/>
            <p:cNvSpPr txBox="1"/>
            <p:nvPr/>
          </p:nvSpPr>
          <p:spPr>
            <a:xfrm>
              <a:off x="1504980" y="1772816"/>
              <a:ext cx="1080745" cy="954107"/>
            </a:xfrm>
            <a:prstGeom prst="rect">
              <a:avLst/>
            </a:prstGeom>
            <a:noFill/>
          </p:spPr>
          <p:txBody>
            <a:bodyPr wrap="none" rtlCol="0">
              <a:spAutoFit/>
            </a:bodyPr>
            <a:lstStyle/>
            <a:p>
              <a:pPr fontAlgn="auto">
                <a:spcBef>
                  <a:spcPts val="0"/>
                </a:spcBef>
                <a:spcAft>
                  <a:spcPts val="0"/>
                </a:spcAft>
              </a:pPr>
              <a:r>
                <a:rPr lang="fr-FR" sz="1400" dirty="0" smtClean="0">
                  <a:solidFill>
                    <a:prstClr val="black"/>
                  </a:solidFill>
                  <a:latin typeface="+mn-lt"/>
                  <a:cs typeface="+mn-cs"/>
                </a:rPr>
                <a:t>Percolation</a:t>
              </a:r>
            </a:p>
            <a:p>
              <a:pPr fontAlgn="auto">
                <a:spcBef>
                  <a:spcPts val="0"/>
                </a:spcBef>
                <a:spcAft>
                  <a:spcPts val="0"/>
                </a:spcAft>
              </a:pPr>
              <a:r>
                <a:rPr lang="fr-FR" sz="1400" dirty="0" smtClean="0">
                  <a:solidFill>
                    <a:prstClr val="black"/>
                  </a:solidFill>
                  <a:latin typeface="+mn-lt"/>
                  <a:cs typeface="+mn-cs"/>
                </a:rPr>
                <a:t>Lixiviation</a:t>
              </a:r>
            </a:p>
            <a:p>
              <a:pPr fontAlgn="auto">
                <a:spcBef>
                  <a:spcPts val="0"/>
                </a:spcBef>
                <a:spcAft>
                  <a:spcPts val="0"/>
                </a:spcAft>
              </a:pPr>
              <a:r>
                <a:rPr lang="fr-FR" sz="1400" dirty="0" smtClean="0">
                  <a:solidFill>
                    <a:prstClr val="black"/>
                  </a:solidFill>
                  <a:latin typeface="+mn-lt"/>
                  <a:cs typeface="+mn-cs"/>
                </a:rPr>
                <a:t>Diffusion</a:t>
              </a:r>
            </a:p>
            <a:p>
              <a:pPr fontAlgn="auto">
                <a:spcBef>
                  <a:spcPts val="0"/>
                </a:spcBef>
                <a:spcAft>
                  <a:spcPts val="0"/>
                </a:spcAft>
              </a:pPr>
              <a:r>
                <a:rPr lang="fr-FR" sz="1400" dirty="0" smtClean="0">
                  <a:solidFill>
                    <a:prstClr val="black"/>
                  </a:solidFill>
                  <a:latin typeface="+mn-lt"/>
                  <a:cs typeface="+mn-cs"/>
                </a:rPr>
                <a:t>Lessivage</a:t>
              </a:r>
            </a:p>
          </p:txBody>
        </p:sp>
        <p:sp>
          <p:nvSpPr>
            <p:cNvPr id="93" name="ZoneTexte 92"/>
            <p:cNvSpPr txBox="1"/>
            <p:nvPr/>
          </p:nvSpPr>
          <p:spPr>
            <a:xfrm>
              <a:off x="6228184" y="1826240"/>
              <a:ext cx="1816523" cy="738664"/>
            </a:xfrm>
            <a:prstGeom prst="rect">
              <a:avLst/>
            </a:prstGeom>
            <a:noFill/>
          </p:spPr>
          <p:txBody>
            <a:bodyPr wrap="none" rtlCol="0">
              <a:spAutoFit/>
            </a:bodyPr>
            <a:lstStyle/>
            <a:p>
              <a:pPr algn="r" fontAlgn="auto">
                <a:spcBef>
                  <a:spcPts val="0"/>
                </a:spcBef>
                <a:spcAft>
                  <a:spcPts val="0"/>
                </a:spcAft>
              </a:pPr>
              <a:r>
                <a:rPr lang="fr-FR" sz="1400" dirty="0" smtClean="0">
                  <a:solidFill>
                    <a:prstClr val="black"/>
                  </a:solidFill>
                  <a:latin typeface="+mn-lt"/>
                  <a:cs typeface="+mn-cs"/>
                </a:rPr>
                <a:t>Filtration mécanique</a:t>
              </a:r>
            </a:p>
            <a:p>
              <a:pPr algn="r" fontAlgn="auto">
                <a:spcBef>
                  <a:spcPts val="0"/>
                </a:spcBef>
                <a:spcAft>
                  <a:spcPts val="0"/>
                </a:spcAft>
              </a:pPr>
              <a:r>
                <a:rPr lang="fr-FR" sz="1400" dirty="0" smtClean="0">
                  <a:solidFill>
                    <a:prstClr val="black"/>
                  </a:solidFill>
                  <a:latin typeface="+mn-lt"/>
                  <a:cs typeface="+mn-cs"/>
                </a:rPr>
                <a:t>Décantation</a:t>
              </a:r>
            </a:p>
            <a:p>
              <a:pPr algn="r" fontAlgn="auto">
                <a:spcBef>
                  <a:spcPts val="0"/>
                </a:spcBef>
                <a:spcAft>
                  <a:spcPts val="0"/>
                </a:spcAft>
              </a:pPr>
              <a:r>
                <a:rPr lang="fr-FR" sz="1400" dirty="0" smtClean="0">
                  <a:solidFill>
                    <a:prstClr val="black"/>
                  </a:solidFill>
                  <a:latin typeface="+mn-lt"/>
                  <a:cs typeface="+mn-cs"/>
                </a:rPr>
                <a:t>Rétention biologique</a:t>
              </a:r>
            </a:p>
          </p:txBody>
        </p:sp>
        <p:sp>
          <p:nvSpPr>
            <p:cNvPr id="107" name="Ellipse 106"/>
            <p:cNvSpPr/>
            <p:nvPr/>
          </p:nvSpPr>
          <p:spPr>
            <a:xfrm>
              <a:off x="3635896" y="2696198"/>
              <a:ext cx="144016" cy="14401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9" name="Ellipse 108"/>
            <p:cNvSpPr/>
            <p:nvPr/>
          </p:nvSpPr>
          <p:spPr>
            <a:xfrm>
              <a:off x="4211960" y="2708920"/>
              <a:ext cx="144016" cy="144016"/>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0" name="Ellipse 109"/>
            <p:cNvSpPr/>
            <p:nvPr/>
          </p:nvSpPr>
          <p:spPr>
            <a:xfrm>
              <a:off x="5148064" y="2636912"/>
              <a:ext cx="144016" cy="14401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1" name="Ellipse 110"/>
            <p:cNvSpPr/>
            <p:nvPr/>
          </p:nvSpPr>
          <p:spPr>
            <a:xfrm>
              <a:off x="3923928" y="2789312"/>
              <a:ext cx="144016" cy="14401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2" name="Ellipse 111"/>
            <p:cNvSpPr/>
            <p:nvPr/>
          </p:nvSpPr>
          <p:spPr>
            <a:xfrm>
              <a:off x="5436096" y="2780928"/>
              <a:ext cx="144016" cy="14401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3" name="Ellipse 112"/>
            <p:cNvSpPr/>
            <p:nvPr/>
          </p:nvSpPr>
          <p:spPr>
            <a:xfrm>
              <a:off x="5652120" y="2636912"/>
              <a:ext cx="144016" cy="144016"/>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4" name="Ellipse 113"/>
            <p:cNvSpPr/>
            <p:nvPr/>
          </p:nvSpPr>
          <p:spPr>
            <a:xfrm>
              <a:off x="5868144" y="2780928"/>
              <a:ext cx="144016" cy="144016"/>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5" name="Ellipse 114"/>
            <p:cNvSpPr/>
            <p:nvPr/>
          </p:nvSpPr>
          <p:spPr>
            <a:xfrm>
              <a:off x="3724722" y="4753045"/>
              <a:ext cx="144016" cy="14401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17" name="Connecteur droit avec flèche 116"/>
            <p:cNvCxnSpPr/>
            <p:nvPr/>
          </p:nvCxnSpPr>
          <p:spPr>
            <a:xfrm flipH="1" flipV="1">
              <a:off x="4732295" y="2132856"/>
              <a:ext cx="42242" cy="1178648"/>
            </a:xfrm>
            <a:prstGeom prst="straightConnector1">
              <a:avLst/>
            </a:prstGeom>
            <a:noFill/>
            <a:ln w="38100" cap="flat" cmpd="sng" algn="ctr">
              <a:solidFill>
                <a:srgbClr val="FF0000"/>
              </a:solidFill>
              <a:prstDash val="solid"/>
              <a:tailEnd type="arrow"/>
            </a:ln>
            <a:effectLst/>
          </p:spPr>
        </p:cxnSp>
        <p:sp>
          <p:nvSpPr>
            <p:cNvPr id="122" name="Arc 121"/>
            <p:cNvSpPr/>
            <p:nvPr/>
          </p:nvSpPr>
          <p:spPr>
            <a:xfrm rot="4548104" flipH="1" flipV="1">
              <a:off x="4769818" y="3878195"/>
              <a:ext cx="664204" cy="735662"/>
            </a:xfrm>
            <a:prstGeom prst="arc">
              <a:avLst>
                <a:gd name="adj1" fmla="val 18665557"/>
                <a:gd name="adj2" fmla="val 3794740"/>
              </a:avLst>
            </a:prstGeom>
            <a:noFill/>
            <a:ln w="50800" cap="flat" cmpd="sng" algn="ctr">
              <a:solidFill>
                <a:srgbClr val="FF6600"/>
              </a:solidFill>
              <a:prstDash val="solid"/>
              <a:headEnd type="none"/>
              <a:tailEnd type="triangl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smtClean="0">
                <a:ln>
                  <a:noFill/>
                </a:ln>
                <a:solidFill>
                  <a:prstClr val="black"/>
                </a:solidFill>
                <a:effectLst/>
                <a:uLnTx/>
                <a:uFillTx/>
                <a:latin typeface="Calibri"/>
              </a:endParaRPr>
            </a:p>
          </p:txBody>
        </p:sp>
        <p:sp>
          <p:nvSpPr>
            <p:cNvPr id="123" name="Ellipse 122"/>
            <p:cNvSpPr/>
            <p:nvPr/>
          </p:nvSpPr>
          <p:spPr>
            <a:xfrm>
              <a:off x="4644008" y="4149080"/>
              <a:ext cx="144016" cy="144016"/>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4" name="Corde 123"/>
            <p:cNvSpPr/>
            <p:nvPr/>
          </p:nvSpPr>
          <p:spPr>
            <a:xfrm flipH="1">
              <a:off x="5463839" y="4017892"/>
              <a:ext cx="144000" cy="144000"/>
            </a:xfrm>
            <a:prstGeom prst="chord">
              <a:avLst>
                <a:gd name="adj1" fmla="val 5357018"/>
                <a:gd name="adj2" fmla="val 16200000"/>
              </a:avLst>
            </a:prstGeom>
            <a:solidFill>
              <a:srgbClr val="FF66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smtClean="0">
                <a:ln>
                  <a:noFill/>
                </a:ln>
                <a:solidFill>
                  <a:prstClr val="white"/>
                </a:solidFill>
                <a:effectLst/>
                <a:uLnTx/>
                <a:uFillTx/>
                <a:latin typeface="Calibri"/>
              </a:endParaRPr>
            </a:p>
          </p:txBody>
        </p:sp>
        <p:sp>
          <p:nvSpPr>
            <p:cNvPr id="125" name="Corde 124"/>
            <p:cNvSpPr/>
            <p:nvPr/>
          </p:nvSpPr>
          <p:spPr>
            <a:xfrm rot="19128942">
              <a:off x="5393686" y="4047490"/>
              <a:ext cx="144000" cy="144000"/>
            </a:xfrm>
            <a:prstGeom prst="chord">
              <a:avLst>
                <a:gd name="adj1" fmla="val 5357018"/>
                <a:gd name="adj2" fmla="val 16200000"/>
              </a:avLst>
            </a:prstGeom>
            <a:solidFill>
              <a:srgbClr val="FF66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smtClean="0">
                <a:ln>
                  <a:noFill/>
                </a:ln>
                <a:solidFill>
                  <a:prstClr val="white"/>
                </a:solidFill>
                <a:effectLst/>
                <a:uLnTx/>
                <a:uFillTx/>
                <a:latin typeface="Calibri"/>
              </a:endParaRPr>
            </a:p>
          </p:txBody>
        </p:sp>
        <p:sp>
          <p:nvSpPr>
            <p:cNvPr id="126" name="Corde 125"/>
            <p:cNvSpPr/>
            <p:nvPr/>
          </p:nvSpPr>
          <p:spPr>
            <a:xfrm rot="2700000" flipH="1">
              <a:off x="5717503" y="4727302"/>
              <a:ext cx="144000" cy="144000"/>
            </a:xfrm>
            <a:prstGeom prst="chord">
              <a:avLst>
                <a:gd name="adj1" fmla="val 5357018"/>
                <a:gd name="adj2" fmla="val 16200000"/>
              </a:avLst>
            </a:prstGeom>
            <a:solidFill>
              <a:srgbClr val="FF66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smtClean="0">
                <a:ln>
                  <a:noFill/>
                </a:ln>
                <a:solidFill>
                  <a:prstClr val="white"/>
                </a:solidFill>
                <a:effectLst/>
                <a:uLnTx/>
                <a:uFillTx/>
                <a:latin typeface="Calibri"/>
              </a:endParaRPr>
            </a:p>
          </p:txBody>
        </p:sp>
        <p:sp>
          <p:nvSpPr>
            <p:cNvPr id="127" name="Ellipse 126"/>
            <p:cNvSpPr/>
            <p:nvPr/>
          </p:nvSpPr>
          <p:spPr>
            <a:xfrm>
              <a:off x="5004048" y="1700808"/>
              <a:ext cx="144016" cy="14401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8" name="Ellipse 127"/>
            <p:cNvSpPr/>
            <p:nvPr/>
          </p:nvSpPr>
          <p:spPr>
            <a:xfrm>
              <a:off x="4860032" y="1916832"/>
              <a:ext cx="144016" cy="14401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9" name="Ellipse 128"/>
            <p:cNvSpPr/>
            <p:nvPr/>
          </p:nvSpPr>
          <p:spPr>
            <a:xfrm>
              <a:off x="4860032" y="2420888"/>
              <a:ext cx="144016" cy="14401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0" name="Ellipse 129"/>
            <p:cNvSpPr/>
            <p:nvPr/>
          </p:nvSpPr>
          <p:spPr>
            <a:xfrm>
              <a:off x="4572000" y="3284984"/>
              <a:ext cx="144016" cy="14401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1" name="Ellipse 130"/>
            <p:cNvSpPr/>
            <p:nvPr/>
          </p:nvSpPr>
          <p:spPr>
            <a:xfrm>
              <a:off x="4788024" y="3429000"/>
              <a:ext cx="144016" cy="14401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2" name="Ellipse 131"/>
            <p:cNvSpPr/>
            <p:nvPr/>
          </p:nvSpPr>
          <p:spPr>
            <a:xfrm>
              <a:off x="5804520" y="3140968"/>
              <a:ext cx="144016" cy="144016"/>
            </a:xfrm>
            <a:prstGeom prst="ellipse">
              <a:avLst/>
            </a:prstGeom>
            <a:solidFill>
              <a:srgbClr val="FF66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3" name="Ellipse 132"/>
            <p:cNvSpPr/>
            <p:nvPr/>
          </p:nvSpPr>
          <p:spPr>
            <a:xfrm>
              <a:off x="5508104" y="3068960"/>
              <a:ext cx="144016" cy="144016"/>
            </a:xfrm>
            <a:prstGeom prst="ellipse">
              <a:avLst/>
            </a:prstGeom>
            <a:solidFill>
              <a:srgbClr val="FF0000">
                <a:alpha val="5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4" name="Ellipse 133"/>
            <p:cNvSpPr/>
            <p:nvPr/>
          </p:nvSpPr>
          <p:spPr>
            <a:xfrm>
              <a:off x="3635896" y="3140968"/>
              <a:ext cx="144016" cy="144016"/>
            </a:xfrm>
            <a:prstGeom prst="ellipse">
              <a:avLst/>
            </a:prstGeom>
            <a:solidFill>
              <a:srgbClr val="FF0000">
                <a:alpha val="5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5" name="Ellipse 134"/>
            <p:cNvSpPr/>
            <p:nvPr/>
          </p:nvSpPr>
          <p:spPr>
            <a:xfrm>
              <a:off x="3851920" y="3068960"/>
              <a:ext cx="144016" cy="144016"/>
            </a:xfrm>
            <a:prstGeom prst="ellipse">
              <a:avLst/>
            </a:prstGeom>
            <a:solidFill>
              <a:srgbClr val="FF66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6" name="Ellipse 135"/>
            <p:cNvSpPr/>
            <p:nvPr/>
          </p:nvSpPr>
          <p:spPr>
            <a:xfrm>
              <a:off x="6012160" y="3356992"/>
              <a:ext cx="144016" cy="144016"/>
            </a:xfrm>
            <a:prstGeom prst="ellipse">
              <a:avLst/>
            </a:prstGeom>
            <a:solidFill>
              <a:srgbClr val="FF0000">
                <a:alpha val="5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8" name="Ellipse 137"/>
            <p:cNvSpPr/>
            <p:nvPr/>
          </p:nvSpPr>
          <p:spPr>
            <a:xfrm>
              <a:off x="1835696" y="3861048"/>
              <a:ext cx="144016" cy="14401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9" name="Ellipse 138"/>
            <p:cNvSpPr/>
            <p:nvPr/>
          </p:nvSpPr>
          <p:spPr>
            <a:xfrm>
              <a:off x="7308304" y="3789040"/>
              <a:ext cx="144016" cy="144016"/>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6600"/>
                </a:solidFill>
              </a:endParaRPr>
            </a:p>
          </p:txBody>
        </p:sp>
        <p:sp>
          <p:nvSpPr>
            <p:cNvPr id="143" name="ZoneTexte 142"/>
            <p:cNvSpPr txBox="1"/>
            <p:nvPr/>
          </p:nvSpPr>
          <p:spPr>
            <a:xfrm>
              <a:off x="3402836" y="3717032"/>
              <a:ext cx="1313180" cy="369332"/>
            </a:xfrm>
            <a:prstGeom prst="rect">
              <a:avLst/>
            </a:prstGeom>
            <a:noFill/>
          </p:spPr>
          <p:txBody>
            <a:bodyPr wrap="none" rtlCol="0">
              <a:spAutoFit/>
            </a:bodyPr>
            <a:lstStyle/>
            <a:p>
              <a:r>
                <a:rPr lang="fr-FR" b="1" dirty="0" smtClean="0">
                  <a:solidFill>
                    <a:srgbClr val="0099FF"/>
                  </a:solidFill>
                  <a:effectLst>
                    <a:outerShdw blurRad="38100" dist="38100" dir="2700000" algn="tl">
                      <a:srgbClr val="000000">
                        <a:alpha val="43137"/>
                      </a:srgbClr>
                    </a:outerShdw>
                  </a:effectLst>
                </a:rPr>
                <a:t>Infiltration</a:t>
              </a:r>
              <a:endParaRPr lang="fr-FR" b="1" dirty="0">
                <a:solidFill>
                  <a:srgbClr val="0099FF"/>
                </a:solidFill>
                <a:effectLst>
                  <a:outerShdw blurRad="38100" dist="38100" dir="2700000" algn="tl">
                    <a:srgbClr val="000000">
                      <a:alpha val="43137"/>
                    </a:srgbClr>
                  </a:outerShdw>
                </a:effectLst>
              </a:endParaRPr>
            </a:p>
          </p:txBody>
        </p:sp>
      </p:grpSp>
    </p:spTree>
    <p:extLst>
      <p:ext uri="{BB962C8B-B14F-4D97-AF65-F5344CB8AC3E}">
        <p14:creationId xmlns:p14="http://schemas.microsoft.com/office/powerpoint/2010/main" val="274297844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79512" y="188640"/>
            <a:ext cx="8856984" cy="523220"/>
          </a:xfrm>
          <a:prstGeom prst="rect">
            <a:avLst/>
          </a:prstGeom>
          <a:noFill/>
        </p:spPr>
        <p:txBody>
          <a:bodyPr wrap="square" rtlCol="0">
            <a:spAutoFit/>
          </a:bodyPr>
          <a:lstStyle/>
          <a:p>
            <a:pPr algn="ctr"/>
            <a:r>
              <a:rPr lang="fr-FR" sz="2800" b="1" dirty="0" smtClean="0">
                <a:latin typeface="+mn-lt"/>
                <a:cs typeface="Calibri" pitchFamily="34" charset="0"/>
              </a:rPr>
              <a:t>MERCI DE VOTRE ATTENTION</a:t>
            </a:r>
            <a:endParaRPr lang="fr-FR" sz="2800" b="1" dirty="0">
              <a:latin typeface="+mn-lt"/>
              <a:cs typeface="Calibri" pitchFamily="34" charset="0"/>
            </a:endParaRPr>
          </a:p>
        </p:txBody>
      </p:sp>
      <p:pic>
        <p:nvPicPr>
          <p:cNvPr id="4" name="Picture 1"/>
          <p:cNvPicPr>
            <a:picLocks noChangeAspect="1" noChangeArrowheads="1"/>
          </p:cNvPicPr>
          <p:nvPr/>
        </p:nvPicPr>
        <p:blipFill>
          <a:blip r:embed="rId3" cstate="screen"/>
          <a:srcRect/>
          <a:stretch>
            <a:fillRect/>
          </a:stretch>
        </p:blipFill>
        <p:spPr bwMode="auto">
          <a:xfrm>
            <a:off x="1115616" y="1124744"/>
            <a:ext cx="6840760" cy="4789330"/>
          </a:xfrm>
          <a:prstGeom prst="rect">
            <a:avLst/>
          </a:prstGeom>
          <a:noFill/>
          <a:ln w="9525">
            <a:noFill/>
            <a:miter lim="800000"/>
            <a:headEnd/>
            <a:tailEnd/>
          </a:ln>
        </p:spPr>
      </p:pic>
    </p:spTree>
    <p:extLst>
      <p:ext uri="{BB962C8B-B14F-4D97-AF65-F5344CB8AC3E}">
        <p14:creationId xmlns:p14="http://schemas.microsoft.com/office/powerpoint/2010/main" val="37386032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79512" y="188640"/>
            <a:ext cx="8856984" cy="523220"/>
          </a:xfrm>
          <a:prstGeom prst="rect">
            <a:avLst/>
          </a:prstGeom>
          <a:noFill/>
        </p:spPr>
        <p:txBody>
          <a:bodyPr wrap="square" rtlCol="0">
            <a:spAutoFit/>
          </a:bodyPr>
          <a:lstStyle/>
          <a:p>
            <a:pPr algn="ctr"/>
            <a:r>
              <a:rPr lang="fr-FR" sz="2800" b="1" dirty="0" smtClean="0">
                <a:latin typeface="+mn-lt"/>
                <a:cs typeface="Calibri" pitchFamily="34" charset="0"/>
              </a:rPr>
              <a:t>NOUE DE VOIRIE EXPERIMENTALE</a:t>
            </a:r>
            <a:endParaRPr lang="fr-FR" sz="2800" b="1" dirty="0">
              <a:latin typeface="+mn-lt"/>
              <a:cs typeface="Calibri" pitchFamily="34" charset="0"/>
            </a:endParaRPr>
          </a:p>
        </p:txBody>
      </p:sp>
      <p:pic>
        <p:nvPicPr>
          <p:cNvPr id="64" name="Picture 2" descr="E:\R&amp;D\Barentin\Photos\120419_eau_enlevement_bande_dherbe\IMGP5066.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71115" y="1219423"/>
            <a:ext cx="5421173" cy="2753972"/>
          </a:xfrm>
          <a:prstGeom prst="rect">
            <a:avLst/>
          </a:prstGeom>
          <a:noFill/>
        </p:spPr>
      </p:pic>
      <p:sp>
        <p:nvSpPr>
          <p:cNvPr id="65" name="ZoneTexte 64"/>
          <p:cNvSpPr txBox="1"/>
          <p:nvPr/>
        </p:nvSpPr>
        <p:spPr>
          <a:xfrm>
            <a:off x="179512" y="1988840"/>
            <a:ext cx="2091983" cy="461665"/>
          </a:xfrm>
          <a:prstGeom prst="rect">
            <a:avLst/>
          </a:prstGeom>
          <a:noFill/>
        </p:spPr>
        <p:txBody>
          <a:bodyPr wrap="none" rtlCol="0">
            <a:spAutoFit/>
          </a:bodyPr>
          <a:lstStyle/>
          <a:p>
            <a:pPr fontAlgn="auto">
              <a:spcBef>
                <a:spcPts val="0"/>
              </a:spcBef>
              <a:spcAft>
                <a:spcPts val="0"/>
              </a:spcAft>
            </a:pPr>
            <a:r>
              <a:rPr lang="fr-FR" sz="2400" b="1" dirty="0" smtClean="0">
                <a:solidFill>
                  <a:srgbClr val="FFFF00"/>
                </a:solidFill>
                <a:latin typeface="Calibri"/>
                <a:cs typeface="+mn-cs"/>
              </a:rPr>
              <a:t>2250 VL/j/sens</a:t>
            </a:r>
            <a:endParaRPr lang="fr-FR" sz="2400" b="1" dirty="0">
              <a:solidFill>
                <a:srgbClr val="FFFF00"/>
              </a:solidFill>
              <a:latin typeface="Calibri"/>
              <a:cs typeface="+mn-cs"/>
            </a:endParaRPr>
          </a:p>
        </p:txBody>
      </p:sp>
      <p:sp>
        <p:nvSpPr>
          <p:cNvPr id="68" name="ZoneTexte 67"/>
          <p:cNvSpPr txBox="1"/>
          <p:nvPr/>
        </p:nvSpPr>
        <p:spPr>
          <a:xfrm>
            <a:off x="5890945" y="2236802"/>
            <a:ext cx="2857519" cy="400110"/>
          </a:xfrm>
          <a:prstGeom prst="rect">
            <a:avLst/>
          </a:prstGeom>
          <a:noFill/>
        </p:spPr>
        <p:txBody>
          <a:bodyPr wrap="square" rtlCol="0">
            <a:spAutoFit/>
          </a:bodyPr>
          <a:lstStyle/>
          <a:p>
            <a:pPr fontAlgn="auto">
              <a:spcBef>
                <a:spcPts val="0"/>
              </a:spcBef>
              <a:spcAft>
                <a:spcPts val="0"/>
              </a:spcAft>
            </a:pPr>
            <a:r>
              <a:rPr lang="fr-FR" sz="2000" dirty="0" smtClean="0">
                <a:solidFill>
                  <a:prstClr val="black"/>
                </a:solidFill>
                <a:latin typeface="+mn-lt"/>
                <a:cs typeface="+mn-cs"/>
              </a:rPr>
              <a:t>Noue enherbée</a:t>
            </a:r>
            <a:endParaRPr lang="fr-FR" sz="2000" dirty="0">
              <a:solidFill>
                <a:prstClr val="black"/>
              </a:solidFill>
              <a:latin typeface="+mn-lt"/>
              <a:cs typeface="+mn-cs"/>
            </a:endParaRPr>
          </a:p>
        </p:txBody>
      </p:sp>
      <p:sp>
        <p:nvSpPr>
          <p:cNvPr id="72" name="Rectangle 71"/>
          <p:cNvSpPr/>
          <p:nvPr/>
        </p:nvSpPr>
        <p:spPr>
          <a:xfrm>
            <a:off x="260880" y="4547745"/>
            <a:ext cx="3456384" cy="144016"/>
          </a:xfrm>
          <a:prstGeom prst="rect">
            <a:avLst/>
          </a:prstGeom>
          <a:solidFill>
            <a:srgbClr val="002060"/>
          </a:solidFill>
          <a:ln w="25400" cap="flat" cmpd="sng" algn="ctr">
            <a:noFill/>
            <a:prstDash val="solid"/>
          </a:ln>
          <a:effectLst/>
        </p:spPr>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sp>
        <p:nvSpPr>
          <p:cNvPr id="73" name="Rectangle 72"/>
          <p:cNvSpPr/>
          <p:nvPr/>
        </p:nvSpPr>
        <p:spPr>
          <a:xfrm>
            <a:off x="260880" y="4691761"/>
            <a:ext cx="3456384" cy="1368152"/>
          </a:xfrm>
          <a:prstGeom prst="rect">
            <a:avLst/>
          </a:prstGeom>
          <a:solidFill>
            <a:srgbClr val="800000">
              <a:alpha val="78824"/>
            </a:srgbClr>
          </a:solidFill>
          <a:ln w="25400" cap="flat" cmpd="sng" algn="ctr">
            <a:noFill/>
            <a:prstDash val="solid"/>
          </a:ln>
          <a:effectLst/>
        </p:spPr>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74" name="Groupe 20"/>
          <p:cNvGrpSpPr/>
          <p:nvPr/>
        </p:nvGrpSpPr>
        <p:grpSpPr>
          <a:xfrm>
            <a:off x="332888" y="4149080"/>
            <a:ext cx="648746" cy="614689"/>
            <a:chOff x="2102768" y="2895305"/>
            <a:chExt cx="648746" cy="614689"/>
          </a:xfrm>
        </p:grpSpPr>
        <p:sp>
          <p:nvSpPr>
            <p:cNvPr id="75" name="Forme libre 74"/>
            <p:cNvSpPr/>
            <p:nvPr/>
          </p:nvSpPr>
          <p:spPr>
            <a:xfrm>
              <a:off x="2102768" y="3068960"/>
              <a:ext cx="324426" cy="441034"/>
            </a:xfrm>
            <a:custGeom>
              <a:avLst/>
              <a:gdLst>
                <a:gd name="connsiteX0" fmla="*/ 0 w 604838"/>
                <a:gd name="connsiteY0" fmla="*/ 0 h 914400"/>
                <a:gd name="connsiteX1" fmla="*/ 90488 w 604838"/>
                <a:gd name="connsiteY1" fmla="*/ 23813 h 914400"/>
                <a:gd name="connsiteX2" fmla="*/ 157163 w 604838"/>
                <a:gd name="connsiteY2" fmla="*/ 47625 h 914400"/>
                <a:gd name="connsiteX3" fmla="*/ 204788 w 604838"/>
                <a:gd name="connsiteY3" fmla="*/ 76200 h 914400"/>
                <a:gd name="connsiteX4" fmla="*/ 285750 w 604838"/>
                <a:gd name="connsiteY4" fmla="*/ 142875 h 914400"/>
                <a:gd name="connsiteX5" fmla="*/ 352425 w 604838"/>
                <a:gd name="connsiteY5" fmla="*/ 238125 h 914400"/>
                <a:gd name="connsiteX6" fmla="*/ 433388 w 604838"/>
                <a:gd name="connsiteY6" fmla="*/ 376238 h 914400"/>
                <a:gd name="connsiteX7" fmla="*/ 471488 w 604838"/>
                <a:gd name="connsiteY7" fmla="*/ 509588 h 914400"/>
                <a:gd name="connsiteX8" fmla="*/ 514350 w 604838"/>
                <a:gd name="connsiteY8" fmla="*/ 652463 h 914400"/>
                <a:gd name="connsiteX9" fmla="*/ 533400 w 604838"/>
                <a:gd name="connsiteY9" fmla="*/ 785813 h 914400"/>
                <a:gd name="connsiteX10" fmla="*/ 533400 w 604838"/>
                <a:gd name="connsiteY10" fmla="*/ 914400 h 914400"/>
                <a:gd name="connsiteX11" fmla="*/ 604838 w 604838"/>
                <a:gd name="connsiteY11" fmla="*/ 904875 h 914400"/>
                <a:gd name="connsiteX12" fmla="*/ 595313 w 604838"/>
                <a:gd name="connsiteY12" fmla="*/ 742950 h 914400"/>
                <a:gd name="connsiteX13" fmla="*/ 566738 w 604838"/>
                <a:gd name="connsiteY13" fmla="*/ 571500 h 914400"/>
                <a:gd name="connsiteX14" fmla="*/ 495300 w 604838"/>
                <a:gd name="connsiteY14" fmla="*/ 352425 h 914400"/>
                <a:gd name="connsiteX15" fmla="*/ 404813 w 604838"/>
                <a:gd name="connsiteY15" fmla="*/ 200025 h 914400"/>
                <a:gd name="connsiteX16" fmla="*/ 285750 w 604838"/>
                <a:gd name="connsiteY16" fmla="*/ 66675 h 914400"/>
                <a:gd name="connsiteX17" fmla="*/ 119063 w 604838"/>
                <a:gd name="connsiteY17" fmla="*/ 4763 h 914400"/>
                <a:gd name="connsiteX18" fmla="*/ 0 w 604838"/>
                <a:gd name="connsiteY18"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04838" h="914400">
                  <a:moveTo>
                    <a:pt x="0" y="0"/>
                  </a:moveTo>
                  <a:lnTo>
                    <a:pt x="90488" y="23813"/>
                  </a:lnTo>
                  <a:lnTo>
                    <a:pt x="157163" y="47625"/>
                  </a:lnTo>
                  <a:lnTo>
                    <a:pt x="204788" y="76200"/>
                  </a:lnTo>
                  <a:lnTo>
                    <a:pt x="285750" y="142875"/>
                  </a:lnTo>
                  <a:lnTo>
                    <a:pt x="352425" y="238125"/>
                  </a:lnTo>
                  <a:lnTo>
                    <a:pt x="433388" y="376238"/>
                  </a:lnTo>
                  <a:lnTo>
                    <a:pt x="471488" y="509588"/>
                  </a:lnTo>
                  <a:lnTo>
                    <a:pt x="514350" y="652463"/>
                  </a:lnTo>
                  <a:lnTo>
                    <a:pt x="533400" y="785813"/>
                  </a:lnTo>
                  <a:lnTo>
                    <a:pt x="533400" y="914400"/>
                  </a:lnTo>
                  <a:lnTo>
                    <a:pt x="604838" y="904875"/>
                  </a:lnTo>
                  <a:lnTo>
                    <a:pt x="595313" y="742950"/>
                  </a:lnTo>
                  <a:lnTo>
                    <a:pt x="566738" y="571500"/>
                  </a:lnTo>
                  <a:lnTo>
                    <a:pt x="495300" y="352425"/>
                  </a:lnTo>
                  <a:lnTo>
                    <a:pt x="404813" y="200025"/>
                  </a:lnTo>
                  <a:lnTo>
                    <a:pt x="285750" y="66675"/>
                  </a:lnTo>
                  <a:lnTo>
                    <a:pt x="119063" y="4763"/>
                  </a:lnTo>
                  <a:lnTo>
                    <a:pt x="0" y="0"/>
                  </a:lnTo>
                  <a:close/>
                </a:path>
              </a:pathLst>
            </a:custGeom>
            <a:solidFill>
              <a:srgbClr val="89C61C"/>
            </a:solidFill>
            <a:ln w="9525" cap="flat" cmpd="sng" algn="ctr">
              <a:solidFill>
                <a:srgbClr val="89C61C">
                  <a:lumMod val="50000"/>
                </a:srgbClr>
              </a:solidFill>
              <a:prstDash val="solid"/>
            </a:ln>
            <a:effectLst/>
          </p:spPr>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sp>
          <p:nvSpPr>
            <p:cNvPr id="76" name="Forme libre 75"/>
            <p:cNvSpPr/>
            <p:nvPr/>
          </p:nvSpPr>
          <p:spPr>
            <a:xfrm>
              <a:off x="2411760" y="2895305"/>
              <a:ext cx="339754" cy="434143"/>
            </a:xfrm>
            <a:custGeom>
              <a:avLst/>
              <a:gdLst>
                <a:gd name="connsiteX0" fmla="*/ 0 w 633413"/>
                <a:gd name="connsiteY0" fmla="*/ 900112 h 900112"/>
                <a:gd name="connsiteX1" fmla="*/ 147638 w 633413"/>
                <a:gd name="connsiteY1" fmla="*/ 900112 h 900112"/>
                <a:gd name="connsiteX2" fmla="*/ 152400 w 633413"/>
                <a:gd name="connsiteY2" fmla="*/ 742950 h 900112"/>
                <a:gd name="connsiteX3" fmla="*/ 190500 w 633413"/>
                <a:gd name="connsiteY3" fmla="*/ 528637 h 900112"/>
                <a:gd name="connsiteX4" fmla="*/ 261938 w 633413"/>
                <a:gd name="connsiteY4" fmla="*/ 328612 h 900112"/>
                <a:gd name="connsiteX5" fmla="*/ 333375 w 633413"/>
                <a:gd name="connsiteY5" fmla="*/ 195262 h 900112"/>
                <a:gd name="connsiteX6" fmla="*/ 419100 w 633413"/>
                <a:gd name="connsiteY6" fmla="*/ 100012 h 900112"/>
                <a:gd name="connsiteX7" fmla="*/ 528638 w 633413"/>
                <a:gd name="connsiteY7" fmla="*/ 38100 h 900112"/>
                <a:gd name="connsiteX8" fmla="*/ 633413 w 633413"/>
                <a:gd name="connsiteY8" fmla="*/ 4762 h 900112"/>
                <a:gd name="connsiteX9" fmla="*/ 509588 w 633413"/>
                <a:gd name="connsiteY9" fmla="*/ 0 h 900112"/>
                <a:gd name="connsiteX10" fmla="*/ 357188 w 633413"/>
                <a:gd name="connsiteY10" fmla="*/ 57150 h 900112"/>
                <a:gd name="connsiteX11" fmla="*/ 204788 w 633413"/>
                <a:gd name="connsiteY11" fmla="*/ 190500 h 900112"/>
                <a:gd name="connsiteX12" fmla="*/ 119063 w 633413"/>
                <a:gd name="connsiteY12" fmla="*/ 328612 h 900112"/>
                <a:gd name="connsiteX13" fmla="*/ 61913 w 633413"/>
                <a:gd name="connsiteY13" fmla="*/ 471487 h 900112"/>
                <a:gd name="connsiteX14" fmla="*/ 4763 w 633413"/>
                <a:gd name="connsiteY14" fmla="*/ 714375 h 900112"/>
                <a:gd name="connsiteX15" fmla="*/ 0 w 633413"/>
                <a:gd name="connsiteY15" fmla="*/ 900112 h 90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33413" h="900112">
                  <a:moveTo>
                    <a:pt x="0" y="900112"/>
                  </a:moveTo>
                  <a:lnTo>
                    <a:pt x="147638" y="900112"/>
                  </a:lnTo>
                  <a:lnTo>
                    <a:pt x="152400" y="742950"/>
                  </a:lnTo>
                  <a:lnTo>
                    <a:pt x="190500" y="528637"/>
                  </a:lnTo>
                  <a:lnTo>
                    <a:pt x="261938" y="328612"/>
                  </a:lnTo>
                  <a:lnTo>
                    <a:pt x="333375" y="195262"/>
                  </a:lnTo>
                  <a:lnTo>
                    <a:pt x="419100" y="100012"/>
                  </a:lnTo>
                  <a:lnTo>
                    <a:pt x="528638" y="38100"/>
                  </a:lnTo>
                  <a:lnTo>
                    <a:pt x="633413" y="4762"/>
                  </a:lnTo>
                  <a:lnTo>
                    <a:pt x="509588" y="0"/>
                  </a:lnTo>
                  <a:lnTo>
                    <a:pt x="357188" y="57150"/>
                  </a:lnTo>
                  <a:lnTo>
                    <a:pt x="204788" y="190500"/>
                  </a:lnTo>
                  <a:lnTo>
                    <a:pt x="119063" y="328612"/>
                  </a:lnTo>
                  <a:lnTo>
                    <a:pt x="61913" y="471487"/>
                  </a:lnTo>
                  <a:lnTo>
                    <a:pt x="4763" y="714375"/>
                  </a:lnTo>
                  <a:lnTo>
                    <a:pt x="0" y="900112"/>
                  </a:lnTo>
                  <a:close/>
                </a:path>
              </a:pathLst>
            </a:custGeom>
            <a:solidFill>
              <a:srgbClr val="89C61C"/>
            </a:solidFill>
            <a:ln w="9525" cap="flat" cmpd="sng" algn="ctr">
              <a:solidFill>
                <a:srgbClr val="89C61C">
                  <a:lumMod val="50000"/>
                </a:srgbClr>
              </a:solidFill>
              <a:prstDash val="solid"/>
            </a:ln>
            <a:effectLst/>
          </p:spPr>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sp>
          <p:nvSpPr>
            <p:cNvPr id="77" name="Forme libre 76"/>
            <p:cNvSpPr/>
            <p:nvPr/>
          </p:nvSpPr>
          <p:spPr>
            <a:xfrm>
              <a:off x="2141392" y="2964767"/>
              <a:ext cx="329535" cy="535214"/>
            </a:xfrm>
            <a:custGeom>
              <a:avLst/>
              <a:gdLst>
                <a:gd name="connsiteX0" fmla="*/ 0 w 614362"/>
                <a:gd name="connsiteY0" fmla="*/ 0 h 1109663"/>
                <a:gd name="connsiteX1" fmla="*/ 128587 w 614362"/>
                <a:gd name="connsiteY1" fmla="*/ 47625 h 1109663"/>
                <a:gd name="connsiteX2" fmla="*/ 214312 w 614362"/>
                <a:gd name="connsiteY2" fmla="*/ 133350 h 1109663"/>
                <a:gd name="connsiteX3" fmla="*/ 295275 w 614362"/>
                <a:gd name="connsiteY3" fmla="*/ 266700 h 1109663"/>
                <a:gd name="connsiteX4" fmla="*/ 371475 w 614362"/>
                <a:gd name="connsiteY4" fmla="*/ 438150 h 1109663"/>
                <a:gd name="connsiteX5" fmla="*/ 419100 w 614362"/>
                <a:gd name="connsiteY5" fmla="*/ 638175 h 1109663"/>
                <a:gd name="connsiteX6" fmla="*/ 452437 w 614362"/>
                <a:gd name="connsiteY6" fmla="*/ 876300 h 1109663"/>
                <a:gd name="connsiteX7" fmla="*/ 461962 w 614362"/>
                <a:gd name="connsiteY7" fmla="*/ 1038225 h 1109663"/>
                <a:gd name="connsiteX8" fmla="*/ 461962 w 614362"/>
                <a:gd name="connsiteY8" fmla="*/ 1109663 h 1109663"/>
                <a:gd name="connsiteX9" fmla="*/ 614362 w 614362"/>
                <a:gd name="connsiteY9" fmla="*/ 1109663 h 1109663"/>
                <a:gd name="connsiteX10" fmla="*/ 595312 w 614362"/>
                <a:gd name="connsiteY10" fmla="*/ 847725 h 1109663"/>
                <a:gd name="connsiteX11" fmla="*/ 547687 w 614362"/>
                <a:gd name="connsiteY11" fmla="*/ 609600 h 1109663"/>
                <a:gd name="connsiteX12" fmla="*/ 495300 w 614362"/>
                <a:gd name="connsiteY12" fmla="*/ 423863 h 1109663"/>
                <a:gd name="connsiteX13" fmla="*/ 409575 w 614362"/>
                <a:gd name="connsiteY13" fmla="*/ 247650 h 1109663"/>
                <a:gd name="connsiteX14" fmla="*/ 323850 w 614362"/>
                <a:gd name="connsiteY14" fmla="*/ 128588 h 1109663"/>
                <a:gd name="connsiteX15" fmla="*/ 247650 w 614362"/>
                <a:gd name="connsiteY15" fmla="*/ 71438 h 1109663"/>
                <a:gd name="connsiteX16" fmla="*/ 142875 w 614362"/>
                <a:gd name="connsiteY16" fmla="*/ 4763 h 1109663"/>
                <a:gd name="connsiteX17" fmla="*/ 0 w 614362"/>
                <a:gd name="connsiteY17" fmla="*/ 0 h 1109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14362" h="1109663">
                  <a:moveTo>
                    <a:pt x="0" y="0"/>
                  </a:moveTo>
                  <a:lnTo>
                    <a:pt x="128587" y="47625"/>
                  </a:lnTo>
                  <a:lnTo>
                    <a:pt x="214312" y="133350"/>
                  </a:lnTo>
                  <a:lnTo>
                    <a:pt x="295275" y="266700"/>
                  </a:lnTo>
                  <a:lnTo>
                    <a:pt x="371475" y="438150"/>
                  </a:lnTo>
                  <a:lnTo>
                    <a:pt x="419100" y="638175"/>
                  </a:lnTo>
                  <a:lnTo>
                    <a:pt x="452437" y="876300"/>
                  </a:lnTo>
                  <a:lnTo>
                    <a:pt x="461962" y="1038225"/>
                  </a:lnTo>
                  <a:lnTo>
                    <a:pt x="461962" y="1109663"/>
                  </a:lnTo>
                  <a:lnTo>
                    <a:pt x="614362" y="1109663"/>
                  </a:lnTo>
                  <a:lnTo>
                    <a:pt x="595312" y="847725"/>
                  </a:lnTo>
                  <a:lnTo>
                    <a:pt x="547687" y="609600"/>
                  </a:lnTo>
                  <a:lnTo>
                    <a:pt x="495300" y="423863"/>
                  </a:lnTo>
                  <a:lnTo>
                    <a:pt x="409575" y="247650"/>
                  </a:lnTo>
                  <a:lnTo>
                    <a:pt x="323850" y="128588"/>
                  </a:lnTo>
                  <a:lnTo>
                    <a:pt x="247650" y="71438"/>
                  </a:lnTo>
                  <a:lnTo>
                    <a:pt x="142875" y="4763"/>
                  </a:lnTo>
                  <a:lnTo>
                    <a:pt x="0" y="0"/>
                  </a:lnTo>
                  <a:close/>
                </a:path>
              </a:pathLst>
            </a:custGeom>
            <a:solidFill>
              <a:srgbClr val="89C61C"/>
            </a:solidFill>
            <a:ln w="9525" cap="flat" cmpd="sng" algn="ctr">
              <a:solidFill>
                <a:srgbClr val="89C61C">
                  <a:lumMod val="50000"/>
                </a:srgbClr>
              </a:solidFill>
              <a:prstDash val="solid"/>
            </a:ln>
            <a:effectLst/>
          </p:spPr>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sp>
          <p:nvSpPr>
            <p:cNvPr id="78" name="Forme libre 77"/>
            <p:cNvSpPr/>
            <p:nvPr/>
          </p:nvSpPr>
          <p:spPr>
            <a:xfrm>
              <a:off x="2411760" y="3068960"/>
              <a:ext cx="339754" cy="427252"/>
            </a:xfrm>
            <a:custGeom>
              <a:avLst/>
              <a:gdLst>
                <a:gd name="connsiteX0" fmla="*/ 0 w 633413"/>
                <a:gd name="connsiteY0" fmla="*/ 881063 h 885825"/>
                <a:gd name="connsiteX1" fmla="*/ 142875 w 633413"/>
                <a:gd name="connsiteY1" fmla="*/ 885825 h 885825"/>
                <a:gd name="connsiteX2" fmla="*/ 157163 w 633413"/>
                <a:gd name="connsiteY2" fmla="*/ 695325 h 885825"/>
                <a:gd name="connsiteX3" fmla="*/ 209550 w 633413"/>
                <a:gd name="connsiteY3" fmla="*/ 447675 h 885825"/>
                <a:gd name="connsiteX4" fmla="*/ 261938 w 633413"/>
                <a:gd name="connsiteY4" fmla="*/ 290513 h 885825"/>
                <a:gd name="connsiteX5" fmla="*/ 390525 w 633413"/>
                <a:gd name="connsiteY5" fmla="*/ 109538 h 885825"/>
                <a:gd name="connsiteX6" fmla="*/ 509588 w 633413"/>
                <a:gd name="connsiteY6" fmla="*/ 23813 h 885825"/>
                <a:gd name="connsiteX7" fmla="*/ 633413 w 633413"/>
                <a:gd name="connsiteY7" fmla="*/ 0 h 885825"/>
                <a:gd name="connsiteX8" fmla="*/ 490538 w 633413"/>
                <a:gd name="connsiteY8" fmla="*/ 0 h 885825"/>
                <a:gd name="connsiteX9" fmla="*/ 395288 w 633413"/>
                <a:gd name="connsiteY9" fmla="*/ 33338 h 885825"/>
                <a:gd name="connsiteX10" fmla="*/ 285750 w 633413"/>
                <a:gd name="connsiteY10" fmla="*/ 95250 h 885825"/>
                <a:gd name="connsiteX11" fmla="*/ 190500 w 633413"/>
                <a:gd name="connsiteY11" fmla="*/ 204788 h 885825"/>
                <a:gd name="connsiteX12" fmla="*/ 80963 w 633413"/>
                <a:gd name="connsiteY12" fmla="*/ 409575 h 885825"/>
                <a:gd name="connsiteX13" fmla="*/ 19050 w 633413"/>
                <a:gd name="connsiteY13" fmla="*/ 628650 h 885825"/>
                <a:gd name="connsiteX14" fmla="*/ 0 w 633413"/>
                <a:gd name="connsiteY14" fmla="*/ 785813 h 885825"/>
                <a:gd name="connsiteX15" fmla="*/ 0 w 633413"/>
                <a:gd name="connsiteY15" fmla="*/ 881063 h 885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33413" h="885825">
                  <a:moveTo>
                    <a:pt x="0" y="881063"/>
                  </a:moveTo>
                  <a:lnTo>
                    <a:pt x="142875" y="885825"/>
                  </a:lnTo>
                  <a:lnTo>
                    <a:pt x="157163" y="695325"/>
                  </a:lnTo>
                  <a:lnTo>
                    <a:pt x="209550" y="447675"/>
                  </a:lnTo>
                  <a:lnTo>
                    <a:pt x="261938" y="290513"/>
                  </a:lnTo>
                  <a:lnTo>
                    <a:pt x="390525" y="109538"/>
                  </a:lnTo>
                  <a:lnTo>
                    <a:pt x="509588" y="23813"/>
                  </a:lnTo>
                  <a:lnTo>
                    <a:pt x="633413" y="0"/>
                  </a:lnTo>
                  <a:lnTo>
                    <a:pt x="490538" y="0"/>
                  </a:lnTo>
                  <a:lnTo>
                    <a:pt x="395288" y="33338"/>
                  </a:lnTo>
                  <a:lnTo>
                    <a:pt x="285750" y="95250"/>
                  </a:lnTo>
                  <a:lnTo>
                    <a:pt x="190500" y="204788"/>
                  </a:lnTo>
                  <a:lnTo>
                    <a:pt x="80963" y="409575"/>
                  </a:lnTo>
                  <a:lnTo>
                    <a:pt x="19050" y="628650"/>
                  </a:lnTo>
                  <a:lnTo>
                    <a:pt x="0" y="785813"/>
                  </a:lnTo>
                  <a:lnTo>
                    <a:pt x="0" y="881063"/>
                  </a:lnTo>
                  <a:close/>
                </a:path>
              </a:pathLst>
            </a:custGeom>
            <a:solidFill>
              <a:srgbClr val="89C61C"/>
            </a:solidFill>
            <a:ln w="9525" cap="flat" cmpd="sng" algn="ctr">
              <a:solidFill>
                <a:srgbClr val="89C61C">
                  <a:lumMod val="50000"/>
                </a:srgbClr>
              </a:solidFill>
              <a:prstDash val="solid"/>
            </a:ln>
            <a:effectLst/>
          </p:spPr>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79" name="Groupe 6"/>
          <p:cNvGrpSpPr/>
          <p:nvPr/>
        </p:nvGrpSpPr>
        <p:grpSpPr>
          <a:xfrm>
            <a:off x="1196984" y="4149080"/>
            <a:ext cx="648746" cy="614689"/>
            <a:chOff x="2102768" y="2895305"/>
            <a:chExt cx="648746" cy="614689"/>
          </a:xfrm>
        </p:grpSpPr>
        <p:sp>
          <p:nvSpPr>
            <p:cNvPr id="80" name="Forme libre 79"/>
            <p:cNvSpPr/>
            <p:nvPr/>
          </p:nvSpPr>
          <p:spPr>
            <a:xfrm>
              <a:off x="2102768" y="3068960"/>
              <a:ext cx="324426" cy="441034"/>
            </a:xfrm>
            <a:custGeom>
              <a:avLst/>
              <a:gdLst>
                <a:gd name="connsiteX0" fmla="*/ 0 w 604838"/>
                <a:gd name="connsiteY0" fmla="*/ 0 h 914400"/>
                <a:gd name="connsiteX1" fmla="*/ 90488 w 604838"/>
                <a:gd name="connsiteY1" fmla="*/ 23813 h 914400"/>
                <a:gd name="connsiteX2" fmla="*/ 157163 w 604838"/>
                <a:gd name="connsiteY2" fmla="*/ 47625 h 914400"/>
                <a:gd name="connsiteX3" fmla="*/ 204788 w 604838"/>
                <a:gd name="connsiteY3" fmla="*/ 76200 h 914400"/>
                <a:gd name="connsiteX4" fmla="*/ 285750 w 604838"/>
                <a:gd name="connsiteY4" fmla="*/ 142875 h 914400"/>
                <a:gd name="connsiteX5" fmla="*/ 352425 w 604838"/>
                <a:gd name="connsiteY5" fmla="*/ 238125 h 914400"/>
                <a:gd name="connsiteX6" fmla="*/ 433388 w 604838"/>
                <a:gd name="connsiteY6" fmla="*/ 376238 h 914400"/>
                <a:gd name="connsiteX7" fmla="*/ 471488 w 604838"/>
                <a:gd name="connsiteY7" fmla="*/ 509588 h 914400"/>
                <a:gd name="connsiteX8" fmla="*/ 514350 w 604838"/>
                <a:gd name="connsiteY8" fmla="*/ 652463 h 914400"/>
                <a:gd name="connsiteX9" fmla="*/ 533400 w 604838"/>
                <a:gd name="connsiteY9" fmla="*/ 785813 h 914400"/>
                <a:gd name="connsiteX10" fmla="*/ 533400 w 604838"/>
                <a:gd name="connsiteY10" fmla="*/ 914400 h 914400"/>
                <a:gd name="connsiteX11" fmla="*/ 604838 w 604838"/>
                <a:gd name="connsiteY11" fmla="*/ 904875 h 914400"/>
                <a:gd name="connsiteX12" fmla="*/ 595313 w 604838"/>
                <a:gd name="connsiteY12" fmla="*/ 742950 h 914400"/>
                <a:gd name="connsiteX13" fmla="*/ 566738 w 604838"/>
                <a:gd name="connsiteY13" fmla="*/ 571500 h 914400"/>
                <a:gd name="connsiteX14" fmla="*/ 495300 w 604838"/>
                <a:gd name="connsiteY14" fmla="*/ 352425 h 914400"/>
                <a:gd name="connsiteX15" fmla="*/ 404813 w 604838"/>
                <a:gd name="connsiteY15" fmla="*/ 200025 h 914400"/>
                <a:gd name="connsiteX16" fmla="*/ 285750 w 604838"/>
                <a:gd name="connsiteY16" fmla="*/ 66675 h 914400"/>
                <a:gd name="connsiteX17" fmla="*/ 119063 w 604838"/>
                <a:gd name="connsiteY17" fmla="*/ 4763 h 914400"/>
                <a:gd name="connsiteX18" fmla="*/ 0 w 604838"/>
                <a:gd name="connsiteY18"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04838" h="914400">
                  <a:moveTo>
                    <a:pt x="0" y="0"/>
                  </a:moveTo>
                  <a:lnTo>
                    <a:pt x="90488" y="23813"/>
                  </a:lnTo>
                  <a:lnTo>
                    <a:pt x="157163" y="47625"/>
                  </a:lnTo>
                  <a:lnTo>
                    <a:pt x="204788" y="76200"/>
                  </a:lnTo>
                  <a:lnTo>
                    <a:pt x="285750" y="142875"/>
                  </a:lnTo>
                  <a:lnTo>
                    <a:pt x="352425" y="238125"/>
                  </a:lnTo>
                  <a:lnTo>
                    <a:pt x="433388" y="376238"/>
                  </a:lnTo>
                  <a:lnTo>
                    <a:pt x="471488" y="509588"/>
                  </a:lnTo>
                  <a:lnTo>
                    <a:pt x="514350" y="652463"/>
                  </a:lnTo>
                  <a:lnTo>
                    <a:pt x="533400" y="785813"/>
                  </a:lnTo>
                  <a:lnTo>
                    <a:pt x="533400" y="914400"/>
                  </a:lnTo>
                  <a:lnTo>
                    <a:pt x="604838" y="904875"/>
                  </a:lnTo>
                  <a:lnTo>
                    <a:pt x="595313" y="742950"/>
                  </a:lnTo>
                  <a:lnTo>
                    <a:pt x="566738" y="571500"/>
                  </a:lnTo>
                  <a:lnTo>
                    <a:pt x="495300" y="352425"/>
                  </a:lnTo>
                  <a:lnTo>
                    <a:pt x="404813" y="200025"/>
                  </a:lnTo>
                  <a:lnTo>
                    <a:pt x="285750" y="66675"/>
                  </a:lnTo>
                  <a:lnTo>
                    <a:pt x="119063" y="4763"/>
                  </a:lnTo>
                  <a:lnTo>
                    <a:pt x="0" y="0"/>
                  </a:lnTo>
                  <a:close/>
                </a:path>
              </a:pathLst>
            </a:custGeom>
            <a:solidFill>
              <a:srgbClr val="89C61C"/>
            </a:solidFill>
            <a:ln w="9525" cap="flat" cmpd="sng" algn="ctr">
              <a:solidFill>
                <a:srgbClr val="89C61C">
                  <a:lumMod val="50000"/>
                </a:srgbClr>
              </a:solidFill>
              <a:prstDash val="solid"/>
            </a:ln>
            <a:effectLst/>
          </p:spPr>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sp>
          <p:nvSpPr>
            <p:cNvPr id="81" name="Forme libre 80"/>
            <p:cNvSpPr/>
            <p:nvPr/>
          </p:nvSpPr>
          <p:spPr>
            <a:xfrm>
              <a:off x="2411760" y="2895305"/>
              <a:ext cx="339754" cy="434143"/>
            </a:xfrm>
            <a:custGeom>
              <a:avLst/>
              <a:gdLst>
                <a:gd name="connsiteX0" fmla="*/ 0 w 633413"/>
                <a:gd name="connsiteY0" fmla="*/ 900112 h 900112"/>
                <a:gd name="connsiteX1" fmla="*/ 147638 w 633413"/>
                <a:gd name="connsiteY1" fmla="*/ 900112 h 900112"/>
                <a:gd name="connsiteX2" fmla="*/ 152400 w 633413"/>
                <a:gd name="connsiteY2" fmla="*/ 742950 h 900112"/>
                <a:gd name="connsiteX3" fmla="*/ 190500 w 633413"/>
                <a:gd name="connsiteY3" fmla="*/ 528637 h 900112"/>
                <a:gd name="connsiteX4" fmla="*/ 261938 w 633413"/>
                <a:gd name="connsiteY4" fmla="*/ 328612 h 900112"/>
                <a:gd name="connsiteX5" fmla="*/ 333375 w 633413"/>
                <a:gd name="connsiteY5" fmla="*/ 195262 h 900112"/>
                <a:gd name="connsiteX6" fmla="*/ 419100 w 633413"/>
                <a:gd name="connsiteY6" fmla="*/ 100012 h 900112"/>
                <a:gd name="connsiteX7" fmla="*/ 528638 w 633413"/>
                <a:gd name="connsiteY7" fmla="*/ 38100 h 900112"/>
                <a:gd name="connsiteX8" fmla="*/ 633413 w 633413"/>
                <a:gd name="connsiteY8" fmla="*/ 4762 h 900112"/>
                <a:gd name="connsiteX9" fmla="*/ 509588 w 633413"/>
                <a:gd name="connsiteY9" fmla="*/ 0 h 900112"/>
                <a:gd name="connsiteX10" fmla="*/ 357188 w 633413"/>
                <a:gd name="connsiteY10" fmla="*/ 57150 h 900112"/>
                <a:gd name="connsiteX11" fmla="*/ 204788 w 633413"/>
                <a:gd name="connsiteY11" fmla="*/ 190500 h 900112"/>
                <a:gd name="connsiteX12" fmla="*/ 119063 w 633413"/>
                <a:gd name="connsiteY12" fmla="*/ 328612 h 900112"/>
                <a:gd name="connsiteX13" fmla="*/ 61913 w 633413"/>
                <a:gd name="connsiteY13" fmla="*/ 471487 h 900112"/>
                <a:gd name="connsiteX14" fmla="*/ 4763 w 633413"/>
                <a:gd name="connsiteY14" fmla="*/ 714375 h 900112"/>
                <a:gd name="connsiteX15" fmla="*/ 0 w 633413"/>
                <a:gd name="connsiteY15" fmla="*/ 900112 h 90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33413" h="900112">
                  <a:moveTo>
                    <a:pt x="0" y="900112"/>
                  </a:moveTo>
                  <a:lnTo>
                    <a:pt x="147638" y="900112"/>
                  </a:lnTo>
                  <a:lnTo>
                    <a:pt x="152400" y="742950"/>
                  </a:lnTo>
                  <a:lnTo>
                    <a:pt x="190500" y="528637"/>
                  </a:lnTo>
                  <a:lnTo>
                    <a:pt x="261938" y="328612"/>
                  </a:lnTo>
                  <a:lnTo>
                    <a:pt x="333375" y="195262"/>
                  </a:lnTo>
                  <a:lnTo>
                    <a:pt x="419100" y="100012"/>
                  </a:lnTo>
                  <a:lnTo>
                    <a:pt x="528638" y="38100"/>
                  </a:lnTo>
                  <a:lnTo>
                    <a:pt x="633413" y="4762"/>
                  </a:lnTo>
                  <a:lnTo>
                    <a:pt x="509588" y="0"/>
                  </a:lnTo>
                  <a:lnTo>
                    <a:pt x="357188" y="57150"/>
                  </a:lnTo>
                  <a:lnTo>
                    <a:pt x="204788" y="190500"/>
                  </a:lnTo>
                  <a:lnTo>
                    <a:pt x="119063" y="328612"/>
                  </a:lnTo>
                  <a:lnTo>
                    <a:pt x="61913" y="471487"/>
                  </a:lnTo>
                  <a:lnTo>
                    <a:pt x="4763" y="714375"/>
                  </a:lnTo>
                  <a:lnTo>
                    <a:pt x="0" y="900112"/>
                  </a:lnTo>
                  <a:close/>
                </a:path>
              </a:pathLst>
            </a:custGeom>
            <a:solidFill>
              <a:srgbClr val="89C61C"/>
            </a:solidFill>
            <a:ln w="9525" cap="flat" cmpd="sng" algn="ctr">
              <a:solidFill>
                <a:srgbClr val="89C61C">
                  <a:lumMod val="50000"/>
                </a:srgbClr>
              </a:solidFill>
              <a:prstDash val="solid"/>
            </a:ln>
            <a:effectLst/>
          </p:spPr>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sp>
          <p:nvSpPr>
            <p:cNvPr id="82" name="Forme libre 81"/>
            <p:cNvSpPr/>
            <p:nvPr/>
          </p:nvSpPr>
          <p:spPr>
            <a:xfrm>
              <a:off x="2141392" y="2964767"/>
              <a:ext cx="329535" cy="535214"/>
            </a:xfrm>
            <a:custGeom>
              <a:avLst/>
              <a:gdLst>
                <a:gd name="connsiteX0" fmla="*/ 0 w 614362"/>
                <a:gd name="connsiteY0" fmla="*/ 0 h 1109663"/>
                <a:gd name="connsiteX1" fmla="*/ 128587 w 614362"/>
                <a:gd name="connsiteY1" fmla="*/ 47625 h 1109663"/>
                <a:gd name="connsiteX2" fmla="*/ 214312 w 614362"/>
                <a:gd name="connsiteY2" fmla="*/ 133350 h 1109663"/>
                <a:gd name="connsiteX3" fmla="*/ 295275 w 614362"/>
                <a:gd name="connsiteY3" fmla="*/ 266700 h 1109663"/>
                <a:gd name="connsiteX4" fmla="*/ 371475 w 614362"/>
                <a:gd name="connsiteY4" fmla="*/ 438150 h 1109663"/>
                <a:gd name="connsiteX5" fmla="*/ 419100 w 614362"/>
                <a:gd name="connsiteY5" fmla="*/ 638175 h 1109663"/>
                <a:gd name="connsiteX6" fmla="*/ 452437 w 614362"/>
                <a:gd name="connsiteY6" fmla="*/ 876300 h 1109663"/>
                <a:gd name="connsiteX7" fmla="*/ 461962 w 614362"/>
                <a:gd name="connsiteY7" fmla="*/ 1038225 h 1109663"/>
                <a:gd name="connsiteX8" fmla="*/ 461962 w 614362"/>
                <a:gd name="connsiteY8" fmla="*/ 1109663 h 1109663"/>
                <a:gd name="connsiteX9" fmla="*/ 614362 w 614362"/>
                <a:gd name="connsiteY9" fmla="*/ 1109663 h 1109663"/>
                <a:gd name="connsiteX10" fmla="*/ 595312 w 614362"/>
                <a:gd name="connsiteY10" fmla="*/ 847725 h 1109663"/>
                <a:gd name="connsiteX11" fmla="*/ 547687 w 614362"/>
                <a:gd name="connsiteY11" fmla="*/ 609600 h 1109663"/>
                <a:gd name="connsiteX12" fmla="*/ 495300 w 614362"/>
                <a:gd name="connsiteY12" fmla="*/ 423863 h 1109663"/>
                <a:gd name="connsiteX13" fmla="*/ 409575 w 614362"/>
                <a:gd name="connsiteY13" fmla="*/ 247650 h 1109663"/>
                <a:gd name="connsiteX14" fmla="*/ 323850 w 614362"/>
                <a:gd name="connsiteY14" fmla="*/ 128588 h 1109663"/>
                <a:gd name="connsiteX15" fmla="*/ 247650 w 614362"/>
                <a:gd name="connsiteY15" fmla="*/ 71438 h 1109663"/>
                <a:gd name="connsiteX16" fmla="*/ 142875 w 614362"/>
                <a:gd name="connsiteY16" fmla="*/ 4763 h 1109663"/>
                <a:gd name="connsiteX17" fmla="*/ 0 w 614362"/>
                <a:gd name="connsiteY17" fmla="*/ 0 h 1109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14362" h="1109663">
                  <a:moveTo>
                    <a:pt x="0" y="0"/>
                  </a:moveTo>
                  <a:lnTo>
                    <a:pt x="128587" y="47625"/>
                  </a:lnTo>
                  <a:lnTo>
                    <a:pt x="214312" y="133350"/>
                  </a:lnTo>
                  <a:lnTo>
                    <a:pt x="295275" y="266700"/>
                  </a:lnTo>
                  <a:lnTo>
                    <a:pt x="371475" y="438150"/>
                  </a:lnTo>
                  <a:lnTo>
                    <a:pt x="419100" y="638175"/>
                  </a:lnTo>
                  <a:lnTo>
                    <a:pt x="452437" y="876300"/>
                  </a:lnTo>
                  <a:lnTo>
                    <a:pt x="461962" y="1038225"/>
                  </a:lnTo>
                  <a:lnTo>
                    <a:pt x="461962" y="1109663"/>
                  </a:lnTo>
                  <a:lnTo>
                    <a:pt x="614362" y="1109663"/>
                  </a:lnTo>
                  <a:lnTo>
                    <a:pt x="595312" y="847725"/>
                  </a:lnTo>
                  <a:lnTo>
                    <a:pt x="547687" y="609600"/>
                  </a:lnTo>
                  <a:lnTo>
                    <a:pt x="495300" y="423863"/>
                  </a:lnTo>
                  <a:lnTo>
                    <a:pt x="409575" y="247650"/>
                  </a:lnTo>
                  <a:lnTo>
                    <a:pt x="323850" y="128588"/>
                  </a:lnTo>
                  <a:lnTo>
                    <a:pt x="247650" y="71438"/>
                  </a:lnTo>
                  <a:lnTo>
                    <a:pt x="142875" y="4763"/>
                  </a:lnTo>
                  <a:lnTo>
                    <a:pt x="0" y="0"/>
                  </a:lnTo>
                  <a:close/>
                </a:path>
              </a:pathLst>
            </a:custGeom>
            <a:solidFill>
              <a:srgbClr val="89C61C"/>
            </a:solidFill>
            <a:ln w="9525" cap="flat" cmpd="sng" algn="ctr">
              <a:solidFill>
                <a:srgbClr val="89C61C">
                  <a:lumMod val="50000"/>
                </a:srgbClr>
              </a:solidFill>
              <a:prstDash val="solid"/>
            </a:ln>
            <a:effectLst/>
          </p:spPr>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sp>
          <p:nvSpPr>
            <p:cNvPr id="83" name="Forme libre 82"/>
            <p:cNvSpPr/>
            <p:nvPr/>
          </p:nvSpPr>
          <p:spPr>
            <a:xfrm>
              <a:off x="2411760" y="3068960"/>
              <a:ext cx="339754" cy="427252"/>
            </a:xfrm>
            <a:custGeom>
              <a:avLst/>
              <a:gdLst>
                <a:gd name="connsiteX0" fmla="*/ 0 w 633413"/>
                <a:gd name="connsiteY0" fmla="*/ 881063 h 885825"/>
                <a:gd name="connsiteX1" fmla="*/ 142875 w 633413"/>
                <a:gd name="connsiteY1" fmla="*/ 885825 h 885825"/>
                <a:gd name="connsiteX2" fmla="*/ 157163 w 633413"/>
                <a:gd name="connsiteY2" fmla="*/ 695325 h 885825"/>
                <a:gd name="connsiteX3" fmla="*/ 209550 w 633413"/>
                <a:gd name="connsiteY3" fmla="*/ 447675 h 885825"/>
                <a:gd name="connsiteX4" fmla="*/ 261938 w 633413"/>
                <a:gd name="connsiteY4" fmla="*/ 290513 h 885825"/>
                <a:gd name="connsiteX5" fmla="*/ 390525 w 633413"/>
                <a:gd name="connsiteY5" fmla="*/ 109538 h 885825"/>
                <a:gd name="connsiteX6" fmla="*/ 509588 w 633413"/>
                <a:gd name="connsiteY6" fmla="*/ 23813 h 885825"/>
                <a:gd name="connsiteX7" fmla="*/ 633413 w 633413"/>
                <a:gd name="connsiteY7" fmla="*/ 0 h 885825"/>
                <a:gd name="connsiteX8" fmla="*/ 490538 w 633413"/>
                <a:gd name="connsiteY8" fmla="*/ 0 h 885825"/>
                <a:gd name="connsiteX9" fmla="*/ 395288 w 633413"/>
                <a:gd name="connsiteY9" fmla="*/ 33338 h 885825"/>
                <a:gd name="connsiteX10" fmla="*/ 285750 w 633413"/>
                <a:gd name="connsiteY10" fmla="*/ 95250 h 885825"/>
                <a:gd name="connsiteX11" fmla="*/ 190500 w 633413"/>
                <a:gd name="connsiteY11" fmla="*/ 204788 h 885825"/>
                <a:gd name="connsiteX12" fmla="*/ 80963 w 633413"/>
                <a:gd name="connsiteY12" fmla="*/ 409575 h 885825"/>
                <a:gd name="connsiteX13" fmla="*/ 19050 w 633413"/>
                <a:gd name="connsiteY13" fmla="*/ 628650 h 885825"/>
                <a:gd name="connsiteX14" fmla="*/ 0 w 633413"/>
                <a:gd name="connsiteY14" fmla="*/ 785813 h 885825"/>
                <a:gd name="connsiteX15" fmla="*/ 0 w 633413"/>
                <a:gd name="connsiteY15" fmla="*/ 881063 h 885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33413" h="885825">
                  <a:moveTo>
                    <a:pt x="0" y="881063"/>
                  </a:moveTo>
                  <a:lnTo>
                    <a:pt x="142875" y="885825"/>
                  </a:lnTo>
                  <a:lnTo>
                    <a:pt x="157163" y="695325"/>
                  </a:lnTo>
                  <a:lnTo>
                    <a:pt x="209550" y="447675"/>
                  </a:lnTo>
                  <a:lnTo>
                    <a:pt x="261938" y="290513"/>
                  </a:lnTo>
                  <a:lnTo>
                    <a:pt x="390525" y="109538"/>
                  </a:lnTo>
                  <a:lnTo>
                    <a:pt x="509588" y="23813"/>
                  </a:lnTo>
                  <a:lnTo>
                    <a:pt x="633413" y="0"/>
                  </a:lnTo>
                  <a:lnTo>
                    <a:pt x="490538" y="0"/>
                  </a:lnTo>
                  <a:lnTo>
                    <a:pt x="395288" y="33338"/>
                  </a:lnTo>
                  <a:lnTo>
                    <a:pt x="285750" y="95250"/>
                  </a:lnTo>
                  <a:lnTo>
                    <a:pt x="190500" y="204788"/>
                  </a:lnTo>
                  <a:lnTo>
                    <a:pt x="80963" y="409575"/>
                  </a:lnTo>
                  <a:lnTo>
                    <a:pt x="19050" y="628650"/>
                  </a:lnTo>
                  <a:lnTo>
                    <a:pt x="0" y="785813"/>
                  </a:lnTo>
                  <a:lnTo>
                    <a:pt x="0" y="881063"/>
                  </a:lnTo>
                  <a:close/>
                </a:path>
              </a:pathLst>
            </a:custGeom>
            <a:solidFill>
              <a:srgbClr val="89C61C"/>
            </a:solidFill>
            <a:ln w="9525" cap="flat" cmpd="sng" algn="ctr">
              <a:solidFill>
                <a:srgbClr val="89C61C">
                  <a:lumMod val="50000"/>
                </a:srgbClr>
              </a:solidFill>
              <a:prstDash val="solid"/>
            </a:ln>
            <a:effectLst/>
          </p:spPr>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84" name="Groupe 7"/>
          <p:cNvGrpSpPr/>
          <p:nvPr/>
        </p:nvGrpSpPr>
        <p:grpSpPr>
          <a:xfrm>
            <a:off x="2061080" y="4149080"/>
            <a:ext cx="648746" cy="614689"/>
            <a:chOff x="2102768" y="2895305"/>
            <a:chExt cx="648746" cy="614689"/>
          </a:xfrm>
        </p:grpSpPr>
        <p:sp>
          <p:nvSpPr>
            <p:cNvPr id="85" name="Forme libre 84"/>
            <p:cNvSpPr/>
            <p:nvPr/>
          </p:nvSpPr>
          <p:spPr>
            <a:xfrm>
              <a:off x="2102768" y="3068960"/>
              <a:ext cx="324426" cy="441034"/>
            </a:xfrm>
            <a:custGeom>
              <a:avLst/>
              <a:gdLst>
                <a:gd name="connsiteX0" fmla="*/ 0 w 604838"/>
                <a:gd name="connsiteY0" fmla="*/ 0 h 914400"/>
                <a:gd name="connsiteX1" fmla="*/ 90488 w 604838"/>
                <a:gd name="connsiteY1" fmla="*/ 23813 h 914400"/>
                <a:gd name="connsiteX2" fmla="*/ 157163 w 604838"/>
                <a:gd name="connsiteY2" fmla="*/ 47625 h 914400"/>
                <a:gd name="connsiteX3" fmla="*/ 204788 w 604838"/>
                <a:gd name="connsiteY3" fmla="*/ 76200 h 914400"/>
                <a:gd name="connsiteX4" fmla="*/ 285750 w 604838"/>
                <a:gd name="connsiteY4" fmla="*/ 142875 h 914400"/>
                <a:gd name="connsiteX5" fmla="*/ 352425 w 604838"/>
                <a:gd name="connsiteY5" fmla="*/ 238125 h 914400"/>
                <a:gd name="connsiteX6" fmla="*/ 433388 w 604838"/>
                <a:gd name="connsiteY6" fmla="*/ 376238 h 914400"/>
                <a:gd name="connsiteX7" fmla="*/ 471488 w 604838"/>
                <a:gd name="connsiteY7" fmla="*/ 509588 h 914400"/>
                <a:gd name="connsiteX8" fmla="*/ 514350 w 604838"/>
                <a:gd name="connsiteY8" fmla="*/ 652463 h 914400"/>
                <a:gd name="connsiteX9" fmla="*/ 533400 w 604838"/>
                <a:gd name="connsiteY9" fmla="*/ 785813 h 914400"/>
                <a:gd name="connsiteX10" fmla="*/ 533400 w 604838"/>
                <a:gd name="connsiteY10" fmla="*/ 914400 h 914400"/>
                <a:gd name="connsiteX11" fmla="*/ 604838 w 604838"/>
                <a:gd name="connsiteY11" fmla="*/ 904875 h 914400"/>
                <a:gd name="connsiteX12" fmla="*/ 595313 w 604838"/>
                <a:gd name="connsiteY12" fmla="*/ 742950 h 914400"/>
                <a:gd name="connsiteX13" fmla="*/ 566738 w 604838"/>
                <a:gd name="connsiteY13" fmla="*/ 571500 h 914400"/>
                <a:gd name="connsiteX14" fmla="*/ 495300 w 604838"/>
                <a:gd name="connsiteY14" fmla="*/ 352425 h 914400"/>
                <a:gd name="connsiteX15" fmla="*/ 404813 w 604838"/>
                <a:gd name="connsiteY15" fmla="*/ 200025 h 914400"/>
                <a:gd name="connsiteX16" fmla="*/ 285750 w 604838"/>
                <a:gd name="connsiteY16" fmla="*/ 66675 h 914400"/>
                <a:gd name="connsiteX17" fmla="*/ 119063 w 604838"/>
                <a:gd name="connsiteY17" fmla="*/ 4763 h 914400"/>
                <a:gd name="connsiteX18" fmla="*/ 0 w 604838"/>
                <a:gd name="connsiteY18"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04838" h="914400">
                  <a:moveTo>
                    <a:pt x="0" y="0"/>
                  </a:moveTo>
                  <a:lnTo>
                    <a:pt x="90488" y="23813"/>
                  </a:lnTo>
                  <a:lnTo>
                    <a:pt x="157163" y="47625"/>
                  </a:lnTo>
                  <a:lnTo>
                    <a:pt x="204788" y="76200"/>
                  </a:lnTo>
                  <a:lnTo>
                    <a:pt x="285750" y="142875"/>
                  </a:lnTo>
                  <a:lnTo>
                    <a:pt x="352425" y="238125"/>
                  </a:lnTo>
                  <a:lnTo>
                    <a:pt x="433388" y="376238"/>
                  </a:lnTo>
                  <a:lnTo>
                    <a:pt x="471488" y="509588"/>
                  </a:lnTo>
                  <a:lnTo>
                    <a:pt x="514350" y="652463"/>
                  </a:lnTo>
                  <a:lnTo>
                    <a:pt x="533400" y="785813"/>
                  </a:lnTo>
                  <a:lnTo>
                    <a:pt x="533400" y="914400"/>
                  </a:lnTo>
                  <a:lnTo>
                    <a:pt x="604838" y="904875"/>
                  </a:lnTo>
                  <a:lnTo>
                    <a:pt x="595313" y="742950"/>
                  </a:lnTo>
                  <a:lnTo>
                    <a:pt x="566738" y="571500"/>
                  </a:lnTo>
                  <a:lnTo>
                    <a:pt x="495300" y="352425"/>
                  </a:lnTo>
                  <a:lnTo>
                    <a:pt x="404813" y="200025"/>
                  </a:lnTo>
                  <a:lnTo>
                    <a:pt x="285750" y="66675"/>
                  </a:lnTo>
                  <a:lnTo>
                    <a:pt x="119063" y="4763"/>
                  </a:lnTo>
                  <a:lnTo>
                    <a:pt x="0" y="0"/>
                  </a:lnTo>
                  <a:close/>
                </a:path>
              </a:pathLst>
            </a:custGeom>
            <a:solidFill>
              <a:srgbClr val="89C61C"/>
            </a:solidFill>
            <a:ln w="9525" cap="flat" cmpd="sng" algn="ctr">
              <a:solidFill>
                <a:srgbClr val="89C61C">
                  <a:lumMod val="50000"/>
                </a:srgbClr>
              </a:solidFill>
              <a:prstDash val="solid"/>
            </a:ln>
            <a:effectLst/>
          </p:spPr>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sp>
          <p:nvSpPr>
            <p:cNvPr id="86" name="Forme libre 85"/>
            <p:cNvSpPr/>
            <p:nvPr/>
          </p:nvSpPr>
          <p:spPr>
            <a:xfrm>
              <a:off x="2411760" y="2895305"/>
              <a:ext cx="339754" cy="434143"/>
            </a:xfrm>
            <a:custGeom>
              <a:avLst/>
              <a:gdLst>
                <a:gd name="connsiteX0" fmla="*/ 0 w 633413"/>
                <a:gd name="connsiteY0" fmla="*/ 900112 h 900112"/>
                <a:gd name="connsiteX1" fmla="*/ 147638 w 633413"/>
                <a:gd name="connsiteY1" fmla="*/ 900112 h 900112"/>
                <a:gd name="connsiteX2" fmla="*/ 152400 w 633413"/>
                <a:gd name="connsiteY2" fmla="*/ 742950 h 900112"/>
                <a:gd name="connsiteX3" fmla="*/ 190500 w 633413"/>
                <a:gd name="connsiteY3" fmla="*/ 528637 h 900112"/>
                <a:gd name="connsiteX4" fmla="*/ 261938 w 633413"/>
                <a:gd name="connsiteY4" fmla="*/ 328612 h 900112"/>
                <a:gd name="connsiteX5" fmla="*/ 333375 w 633413"/>
                <a:gd name="connsiteY5" fmla="*/ 195262 h 900112"/>
                <a:gd name="connsiteX6" fmla="*/ 419100 w 633413"/>
                <a:gd name="connsiteY6" fmla="*/ 100012 h 900112"/>
                <a:gd name="connsiteX7" fmla="*/ 528638 w 633413"/>
                <a:gd name="connsiteY7" fmla="*/ 38100 h 900112"/>
                <a:gd name="connsiteX8" fmla="*/ 633413 w 633413"/>
                <a:gd name="connsiteY8" fmla="*/ 4762 h 900112"/>
                <a:gd name="connsiteX9" fmla="*/ 509588 w 633413"/>
                <a:gd name="connsiteY9" fmla="*/ 0 h 900112"/>
                <a:gd name="connsiteX10" fmla="*/ 357188 w 633413"/>
                <a:gd name="connsiteY10" fmla="*/ 57150 h 900112"/>
                <a:gd name="connsiteX11" fmla="*/ 204788 w 633413"/>
                <a:gd name="connsiteY11" fmla="*/ 190500 h 900112"/>
                <a:gd name="connsiteX12" fmla="*/ 119063 w 633413"/>
                <a:gd name="connsiteY12" fmla="*/ 328612 h 900112"/>
                <a:gd name="connsiteX13" fmla="*/ 61913 w 633413"/>
                <a:gd name="connsiteY13" fmla="*/ 471487 h 900112"/>
                <a:gd name="connsiteX14" fmla="*/ 4763 w 633413"/>
                <a:gd name="connsiteY14" fmla="*/ 714375 h 900112"/>
                <a:gd name="connsiteX15" fmla="*/ 0 w 633413"/>
                <a:gd name="connsiteY15" fmla="*/ 900112 h 90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33413" h="900112">
                  <a:moveTo>
                    <a:pt x="0" y="900112"/>
                  </a:moveTo>
                  <a:lnTo>
                    <a:pt x="147638" y="900112"/>
                  </a:lnTo>
                  <a:lnTo>
                    <a:pt x="152400" y="742950"/>
                  </a:lnTo>
                  <a:lnTo>
                    <a:pt x="190500" y="528637"/>
                  </a:lnTo>
                  <a:lnTo>
                    <a:pt x="261938" y="328612"/>
                  </a:lnTo>
                  <a:lnTo>
                    <a:pt x="333375" y="195262"/>
                  </a:lnTo>
                  <a:lnTo>
                    <a:pt x="419100" y="100012"/>
                  </a:lnTo>
                  <a:lnTo>
                    <a:pt x="528638" y="38100"/>
                  </a:lnTo>
                  <a:lnTo>
                    <a:pt x="633413" y="4762"/>
                  </a:lnTo>
                  <a:lnTo>
                    <a:pt x="509588" y="0"/>
                  </a:lnTo>
                  <a:lnTo>
                    <a:pt x="357188" y="57150"/>
                  </a:lnTo>
                  <a:lnTo>
                    <a:pt x="204788" y="190500"/>
                  </a:lnTo>
                  <a:lnTo>
                    <a:pt x="119063" y="328612"/>
                  </a:lnTo>
                  <a:lnTo>
                    <a:pt x="61913" y="471487"/>
                  </a:lnTo>
                  <a:lnTo>
                    <a:pt x="4763" y="714375"/>
                  </a:lnTo>
                  <a:lnTo>
                    <a:pt x="0" y="900112"/>
                  </a:lnTo>
                  <a:close/>
                </a:path>
              </a:pathLst>
            </a:custGeom>
            <a:solidFill>
              <a:srgbClr val="89C61C"/>
            </a:solidFill>
            <a:ln w="9525" cap="flat" cmpd="sng" algn="ctr">
              <a:solidFill>
                <a:srgbClr val="89C61C">
                  <a:lumMod val="50000"/>
                </a:srgbClr>
              </a:solidFill>
              <a:prstDash val="solid"/>
            </a:ln>
            <a:effectLst/>
          </p:spPr>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sp>
          <p:nvSpPr>
            <p:cNvPr id="87" name="Forme libre 86"/>
            <p:cNvSpPr/>
            <p:nvPr/>
          </p:nvSpPr>
          <p:spPr>
            <a:xfrm>
              <a:off x="2141392" y="2964767"/>
              <a:ext cx="329535" cy="535214"/>
            </a:xfrm>
            <a:custGeom>
              <a:avLst/>
              <a:gdLst>
                <a:gd name="connsiteX0" fmla="*/ 0 w 614362"/>
                <a:gd name="connsiteY0" fmla="*/ 0 h 1109663"/>
                <a:gd name="connsiteX1" fmla="*/ 128587 w 614362"/>
                <a:gd name="connsiteY1" fmla="*/ 47625 h 1109663"/>
                <a:gd name="connsiteX2" fmla="*/ 214312 w 614362"/>
                <a:gd name="connsiteY2" fmla="*/ 133350 h 1109663"/>
                <a:gd name="connsiteX3" fmla="*/ 295275 w 614362"/>
                <a:gd name="connsiteY3" fmla="*/ 266700 h 1109663"/>
                <a:gd name="connsiteX4" fmla="*/ 371475 w 614362"/>
                <a:gd name="connsiteY4" fmla="*/ 438150 h 1109663"/>
                <a:gd name="connsiteX5" fmla="*/ 419100 w 614362"/>
                <a:gd name="connsiteY5" fmla="*/ 638175 h 1109663"/>
                <a:gd name="connsiteX6" fmla="*/ 452437 w 614362"/>
                <a:gd name="connsiteY6" fmla="*/ 876300 h 1109663"/>
                <a:gd name="connsiteX7" fmla="*/ 461962 w 614362"/>
                <a:gd name="connsiteY7" fmla="*/ 1038225 h 1109663"/>
                <a:gd name="connsiteX8" fmla="*/ 461962 w 614362"/>
                <a:gd name="connsiteY8" fmla="*/ 1109663 h 1109663"/>
                <a:gd name="connsiteX9" fmla="*/ 614362 w 614362"/>
                <a:gd name="connsiteY9" fmla="*/ 1109663 h 1109663"/>
                <a:gd name="connsiteX10" fmla="*/ 595312 w 614362"/>
                <a:gd name="connsiteY10" fmla="*/ 847725 h 1109663"/>
                <a:gd name="connsiteX11" fmla="*/ 547687 w 614362"/>
                <a:gd name="connsiteY11" fmla="*/ 609600 h 1109663"/>
                <a:gd name="connsiteX12" fmla="*/ 495300 w 614362"/>
                <a:gd name="connsiteY12" fmla="*/ 423863 h 1109663"/>
                <a:gd name="connsiteX13" fmla="*/ 409575 w 614362"/>
                <a:gd name="connsiteY13" fmla="*/ 247650 h 1109663"/>
                <a:gd name="connsiteX14" fmla="*/ 323850 w 614362"/>
                <a:gd name="connsiteY14" fmla="*/ 128588 h 1109663"/>
                <a:gd name="connsiteX15" fmla="*/ 247650 w 614362"/>
                <a:gd name="connsiteY15" fmla="*/ 71438 h 1109663"/>
                <a:gd name="connsiteX16" fmla="*/ 142875 w 614362"/>
                <a:gd name="connsiteY16" fmla="*/ 4763 h 1109663"/>
                <a:gd name="connsiteX17" fmla="*/ 0 w 614362"/>
                <a:gd name="connsiteY17" fmla="*/ 0 h 1109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14362" h="1109663">
                  <a:moveTo>
                    <a:pt x="0" y="0"/>
                  </a:moveTo>
                  <a:lnTo>
                    <a:pt x="128587" y="47625"/>
                  </a:lnTo>
                  <a:lnTo>
                    <a:pt x="214312" y="133350"/>
                  </a:lnTo>
                  <a:lnTo>
                    <a:pt x="295275" y="266700"/>
                  </a:lnTo>
                  <a:lnTo>
                    <a:pt x="371475" y="438150"/>
                  </a:lnTo>
                  <a:lnTo>
                    <a:pt x="419100" y="638175"/>
                  </a:lnTo>
                  <a:lnTo>
                    <a:pt x="452437" y="876300"/>
                  </a:lnTo>
                  <a:lnTo>
                    <a:pt x="461962" y="1038225"/>
                  </a:lnTo>
                  <a:lnTo>
                    <a:pt x="461962" y="1109663"/>
                  </a:lnTo>
                  <a:lnTo>
                    <a:pt x="614362" y="1109663"/>
                  </a:lnTo>
                  <a:lnTo>
                    <a:pt x="595312" y="847725"/>
                  </a:lnTo>
                  <a:lnTo>
                    <a:pt x="547687" y="609600"/>
                  </a:lnTo>
                  <a:lnTo>
                    <a:pt x="495300" y="423863"/>
                  </a:lnTo>
                  <a:lnTo>
                    <a:pt x="409575" y="247650"/>
                  </a:lnTo>
                  <a:lnTo>
                    <a:pt x="323850" y="128588"/>
                  </a:lnTo>
                  <a:lnTo>
                    <a:pt x="247650" y="71438"/>
                  </a:lnTo>
                  <a:lnTo>
                    <a:pt x="142875" y="4763"/>
                  </a:lnTo>
                  <a:lnTo>
                    <a:pt x="0" y="0"/>
                  </a:lnTo>
                  <a:close/>
                </a:path>
              </a:pathLst>
            </a:custGeom>
            <a:solidFill>
              <a:srgbClr val="89C61C"/>
            </a:solidFill>
            <a:ln w="9525" cap="flat" cmpd="sng" algn="ctr">
              <a:solidFill>
                <a:srgbClr val="89C61C">
                  <a:lumMod val="50000"/>
                </a:srgbClr>
              </a:solidFill>
              <a:prstDash val="solid"/>
            </a:ln>
            <a:effectLst/>
          </p:spPr>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sp>
          <p:nvSpPr>
            <p:cNvPr id="88" name="Forme libre 87"/>
            <p:cNvSpPr/>
            <p:nvPr/>
          </p:nvSpPr>
          <p:spPr>
            <a:xfrm>
              <a:off x="2411760" y="3068960"/>
              <a:ext cx="339754" cy="427252"/>
            </a:xfrm>
            <a:custGeom>
              <a:avLst/>
              <a:gdLst>
                <a:gd name="connsiteX0" fmla="*/ 0 w 633413"/>
                <a:gd name="connsiteY0" fmla="*/ 881063 h 885825"/>
                <a:gd name="connsiteX1" fmla="*/ 142875 w 633413"/>
                <a:gd name="connsiteY1" fmla="*/ 885825 h 885825"/>
                <a:gd name="connsiteX2" fmla="*/ 157163 w 633413"/>
                <a:gd name="connsiteY2" fmla="*/ 695325 h 885825"/>
                <a:gd name="connsiteX3" fmla="*/ 209550 w 633413"/>
                <a:gd name="connsiteY3" fmla="*/ 447675 h 885825"/>
                <a:gd name="connsiteX4" fmla="*/ 261938 w 633413"/>
                <a:gd name="connsiteY4" fmla="*/ 290513 h 885825"/>
                <a:gd name="connsiteX5" fmla="*/ 390525 w 633413"/>
                <a:gd name="connsiteY5" fmla="*/ 109538 h 885825"/>
                <a:gd name="connsiteX6" fmla="*/ 509588 w 633413"/>
                <a:gd name="connsiteY6" fmla="*/ 23813 h 885825"/>
                <a:gd name="connsiteX7" fmla="*/ 633413 w 633413"/>
                <a:gd name="connsiteY7" fmla="*/ 0 h 885825"/>
                <a:gd name="connsiteX8" fmla="*/ 490538 w 633413"/>
                <a:gd name="connsiteY8" fmla="*/ 0 h 885825"/>
                <a:gd name="connsiteX9" fmla="*/ 395288 w 633413"/>
                <a:gd name="connsiteY9" fmla="*/ 33338 h 885825"/>
                <a:gd name="connsiteX10" fmla="*/ 285750 w 633413"/>
                <a:gd name="connsiteY10" fmla="*/ 95250 h 885825"/>
                <a:gd name="connsiteX11" fmla="*/ 190500 w 633413"/>
                <a:gd name="connsiteY11" fmla="*/ 204788 h 885825"/>
                <a:gd name="connsiteX12" fmla="*/ 80963 w 633413"/>
                <a:gd name="connsiteY12" fmla="*/ 409575 h 885825"/>
                <a:gd name="connsiteX13" fmla="*/ 19050 w 633413"/>
                <a:gd name="connsiteY13" fmla="*/ 628650 h 885825"/>
                <a:gd name="connsiteX14" fmla="*/ 0 w 633413"/>
                <a:gd name="connsiteY14" fmla="*/ 785813 h 885825"/>
                <a:gd name="connsiteX15" fmla="*/ 0 w 633413"/>
                <a:gd name="connsiteY15" fmla="*/ 881063 h 885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33413" h="885825">
                  <a:moveTo>
                    <a:pt x="0" y="881063"/>
                  </a:moveTo>
                  <a:lnTo>
                    <a:pt x="142875" y="885825"/>
                  </a:lnTo>
                  <a:lnTo>
                    <a:pt x="157163" y="695325"/>
                  </a:lnTo>
                  <a:lnTo>
                    <a:pt x="209550" y="447675"/>
                  </a:lnTo>
                  <a:lnTo>
                    <a:pt x="261938" y="290513"/>
                  </a:lnTo>
                  <a:lnTo>
                    <a:pt x="390525" y="109538"/>
                  </a:lnTo>
                  <a:lnTo>
                    <a:pt x="509588" y="23813"/>
                  </a:lnTo>
                  <a:lnTo>
                    <a:pt x="633413" y="0"/>
                  </a:lnTo>
                  <a:lnTo>
                    <a:pt x="490538" y="0"/>
                  </a:lnTo>
                  <a:lnTo>
                    <a:pt x="395288" y="33338"/>
                  </a:lnTo>
                  <a:lnTo>
                    <a:pt x="285750" y="95250"/>
                  </a:lnTo>
                  <a:lnTo>
                    <a:pt x="190500" y="204788"/>
                  </a:lnTo>
                  <a:lnTo>
                    <a:pt x="80963" y="409575"/>
                  </a:lnTo>
                  <a:lnTo>
                    <a:pt x="19050" y="628650"/>
                  </a:lnTo>
                  <a:lnTo>
                    <a:pt x="0" y="785813"/>
                  </a:lnTo>
                  <a:lnTo>
                    <a:pt x="0" y="881063"/>
                  </a:lnTo>
                  <a:close/>
                </a:path>
              </a:pathLst>
            </a:custGeom>
            <a:solidFill>
              <a:srgbClr val="89C61C"/>
            </a:solidFill>
            <a:ln w="9525" cap="flat" cmpd="sng" algn="ctr">
              <a:solidFill>
                <a:srgbClr val="89C61C">
                  <a:lumMod val="50000"/>
                </a:srgbClr>
              </a:solidFill>
              <a:prstDash val="solid"/>
            </a:ln>
            <a:effectLst/>
          </p:spPr>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89" name="Groupe 8"/>
          <p:cNvGrpSpPr/>
          <p:nvPr/>
        </p:nvGrpSpPr>
        <p:grpSpPr>
          <a:xfrm>
            <a:off x="2925176" y="4149080"/>
            <a:ext cx="648746" cy="614689"/>
            <a:chOff x="2102768" y="2895305"/>
            <a:chExt cx="648746" cy="614689"/>
          </a:xfrm>
        </p:grpSpPr>
        <p:sp>
          <p:nvSpPr>
            <p:cNvPr id="90" name="Forme libre 89"/>
            <p:cNvSpPr/>
            <p:nvPr/>
          </p:nvSpPr>
          <p:spPr>
            <a:xfrm>
              <a:off x="2102768" y="3068960"/>
              <a:ext cx="324426" cy="441034"/>
            </a:xfrm>
            <a:custGeom>
              <a:avLst/>
              <a:gdLst>
                <a:gd name="connsiteX0" fmla="*/ 0 w 604838"/>
                <a:gd name="connsiteY0" fmla="*/ 0 h 914400"/>
                <a:gd name="connsiteX1" fmla="*/ 90488 w 604838"/>
                <a:gd name="connsiteY1" fmla="*/ 23813 h 914400"/>
                <a:gd name="connsiteX2" fmla="*/ 157163 w 604838"/>
                <a:gd name="connsiteY2" fmla="*/ 47625 h 914400"/>
                <a:gd name="connsiteX3" fmla="*/ 204788 w 604838"/>
                <a:gd name="connsiteY3" fmla="*/ 76200 h 914400"/>
                <a:gd name="connsiteX4" fmla="*/ 285750 w 604838"/>
                <a:gd name="connsiteY4" fmla="*/ 142875 h 914400"/>
                <a:gd name="connsiteX5" fmla="*/ 352425 w 604838"/>
                <a:gd name="connsiteY5" fmla="*/ 238125 h 914400"/>
                <a:gd name="connsiteX6" fmla="*/ 433388 w 604838"/>
                <a:gd name="connsiteY6" fmla="*/ 376238 h 914400"/>
                <a:gd name="connsiteX7" fmla="*/ 471488 w 604838"/>
                <a:gd name="connsiteY7" fmla="*/ 509588 h 914400"/>
                <a:gd name="connsiteX8" fmla="*/ 514350 w 604838"/>
                <a:gd name="connsiteY8" fmla="*/ 652463 h 914400"/>
                <a:gd name="connsiteX9" fmla="*/ 533400 w 604838"/>
                <a:gd name="connsiteY9" fmla="*/ 785813 h 914400"/>
                <a:gd name="connsiteX10" fmla="*/ 533400 w 604838"/>
                <a:gd name="connsiteY10" fmla="*/ 914400 h 914400"/>
                <a:gd name="connsiteX11" fmla="*/ 604838 w 604838"/>
                <a:gd name="connsiteY11" fmla="*/ 904875 h 914400"/>
                <a:gd name="connsiteX12" fmla="*/ 595313 w 604838"/>
                <a:gd name="connsiteY12" fmla="*/ 742950 h 914400"/>
                <a:gd name="connsiteX13" fmla="*/ 566738 w 604838"/>
                <a:gd name="connsiteY13" fmla="*/ 571500 h 914400"/>
                <a:gd name="connsiteX14" fmla="*/ 495300 w 604838"/>
                <a:gd name="connsiteY14" fmla="*/ 352425 h 914400"/>
                <a:gd name="connsiteX15" fmla="*/ 404813 w 604838"/>
                <a:gd name="connsiteY15" fmla="*/ 200025 h 914400"/>
                <a:gd name="connsiteX16" fmla="*/ 285750 w 604838"/>
                <a:gd name="connsiteY16" fmla="*/ 66675 h 914400"/>
                <a:gd name="connsiteX17" fmla="*/ 119063 w 604838"/>
                <a:gd name="connsiteY17" fmla="*/ 4763 h 914400"/>
                <a:gd name="connsiteX18" fmla="*/ 0 w 604838"/>
                <a:gd name="connsiteY18"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04838" h="914400">
                  <a:moveTo>
                    <a:pt x="0" y="0"/>
                  </a:moveTo>
                  <a:lnTo>
                    <a:pt x="90488" y="23813"/>
                  </a:lnTo>
                  <a:lnTo>
                    <a:pt x="157163" y="47625"/>
                  </a:lnTo>
                  <a:lnTo>
                    <a:pt x="204788" y="76200"/>
                  </a:lnTo>
                  <a:lnTo>
                    <a:pt x="285750" y="142875"/>
                  </a:lnTo>
                  <a:lnTo>
                    <a:pt x="352425" y="238125"/>
                  </a:lnTo>
                  <a:lnTo>
                    <a:pt x="433388" y="376238"/>
                  </a:lnTo>
                  <a:lnTo>
                    <a:pt x="471488" y="509588"/>
                  </a:lnTo>
                  <a:lnTo>
                    <a:pt x="514350" y="652463"/>
                  </a:lnTo>
                  <a:lnTo>
                    <a:pt x="533400" y="785813"/>
                  </a:lnTo>
                  <a:lnTo>
                    <a:pt x="533400" y="914400"/>
                  </a:lnTo>
                  <a:lnTo>
                    <a:pt x="604838" y="904875"/>
                  </a:lnTo>
                  <a:lnTo>
                    <a:pt x="595313" y="742950"/>
                  </a:lnTo>
                  <a:lnTo>
                    <a:pt x="566738" y="571500"/>
                  </a:lnTo>
                  <a:lnTo>
                    <a:pt x="495300" y="352425"/>
                  </a:lnTo>
                  <a:lnTo>
                    <a:pt x="404813" y="200025"/>
                  </a:lnTo>
                  <a:lnTo>
                    <a:pt x="285750" y="66675"/>
                  </a:lnTo>
                  <a:lnTo>
                    <a:pt x="119063" y="4763"/>
                  </a:lnTo>
                  <a:lnTo>
                    <a:pt x="0" y="0"/>
                  </a:lnTo>
                  <a:close/>
                </a:path>
              </a:pathLst>
            </a:custGeom>
            <a:solidFill>
              <a:srgbClr val="89C61C"/>
            </a:solidFill>
            <a:ln w="9525" cap="flat" cmpd="sng" algn="ctr">
              <a:solidFill>
                <a:srgbClr val="89C61C">
                  <a:lumMod val="50000"/>
                </a:srgbClr>
              </a:solidFill>
              <a:prstDash val="solid"/>
            </a:ln>
            <a:effectLst/>
          </p:spPr>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sp>
          <p:nvSpPr>
            <p:cNvPr id="91" name="Forme libre 90"/>
            <p:cNvSpPr/>
            <p:nvPr/>
          </p:nvSpPr>
          <p:spPr>
            <a:xfrm>
              <a:off x="2411760" y="2895305"/>
              <a:ext cx="339754" cy="434143"/>
            </a:xfrm>
            <a:custGeom>
              <a:avLst/>
              <a:gdLst>
                <a:gd name="connsiteX0" fmla="*/ 0 w 633413"/>
                <a:gd name="connsiteY0" fmla="*/ 900112 h 900112"/>
                <a:gd name="connsiteX1" fmla="*/ 147638 w 633413"/>
                <a:gd name="connsiteY1" fmla="*/ 900112 h 900112"/>
                <a:gd name="connsiteX2" fmla="*/ 152400 w 633413"/>
                <a:gd name="connsiteY2" fmla="*/ 742950 h 900112"/>
                <a:gd name="connsiteX3" fmla="*/ 190500 w 633413"/>
                <a:gd name="connsiteY3" fmla="*/ 528637 h 900112"/>
                <a:gd name="connsiteX4" fmla="*/ 261938 w 633413"/>
                <a:gd name="connsiteY4" fmla="*/ 328612 h 900112"/>
                <a:gd name="connsiteX5" fmla="*/ 333375 w 633413"/>
                <a:gd name="connsiteY5" fmla="*/ 195262 h 900112"/>
                <a:gd name="connsiteX6" fmla="*/ 419100 w 633413"/>
                <a:gd name="connsiteY6" fmla="*/ 100012 h 900112"/>
                <a:gd name="connsiteX7" fmla="*/ 528638 w 633413"/>
                <a:gd name="connsiteY7" fmla="*/ 38100 h 900112"/>
                <a:gd name="connsiteX8" fmla="*/ 633413 w 633413"/>
                <a:gd name="connsiteY8" fmla="*/ 4762 h 900112"/>
                <a:gd name="connsiteX9" fmla="*/ 509588 w 633413"/>
                <a:gd name="connsiteY9" fmla="*/ 0 h 900112"/>
                <a:gd name="connsiteX10" fmla="*/ 357188 w 633413"/>
                <a:gd name="connsiteY10" fmla="*/ 57150 h 900112"/>
                <a:gd name="connsiteX11" fmla="*/ 204788 w 633413"/>
                <a:gd name="connsiteY11" fmla="*/ 190500 h 900112"/>
                <a:gd name="connsiteX12" fmla="*/ 119063 w 633413"/>
                <a:gd name="connsiteY12" fmla="*/ 328612 h 900112"/>
                <a:gd name="connsiteX13" fmla="*/ 61913 w 633413"/>
                <a:gd name="connsiteY13" fmla="*/ 471487 h 900112"/>
                <a:gd name="connsiteX14" fmla="*/ 4763 w 633413"/>
                <a:gd name="connsiteY14" fmla="*/ 714375 h 900112"/>
                <a:gd name="connsiteX15" fmla="*/ 0 w 633413"/>
                <a:gd name="connsiteY15" fmla="*/ 900112 h 90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33413" h="900112">
                  <a:moveTo>
                    <a:pt x="0" y="900112"/>
                  </a:moveTo>
                  <a:lnTo>
                    <a:pt x="147638" y="900112"/>
                  </a:lnTo>
                  <a:lnTo>
                    <a:pt x="152400" y="742950"/>
                  </a:lnTo>
                  <a:lnTo>
                    <a:pt x="190500" y="528637"/>
                  </a:lnTo>
                  <a:lnTo>
                    <a:pt x="261938" y="328612"/>
                  </a:lnTo>
                  <a:lnTo>
                    <a:pt x="333375" y="195262"/>
                  </a:lnTo>
                  <a:lnTo>
                    <a:pt x="419100" y="100012"/>
                  </a:lnTo>
                  <a:lnTo>
                    <a:pt x="528638" y="38100"/>
                  </a:lnTo>
                  <a:lnTo>
                    <a:pt x="633413" y="4762"/>
                  </a:lnTo>
                  <a:lnTo>
                    <a:pt x="509588" y="0"/>
                  </a:lnTo>
                  <a:lnTo>
                    <a:pt x="357188" y="57150"/>
                  </a:lnTo>
                  <a:lnTo>
                    <a:pt x="204788" y="190500"/>
                  </a:lnTo>
                  <a:lnTo>
                    <a:pt x="119063" y="328612"/>
                  </a:lnTo>
                  <a:lnTo>
                    <a:pt x="61913" y="471487"/>
                  </a:lnTo>
                  <a:lnTo>
                    <a:pt x="4763" y="714375"/>
                  </a:lnTo>
                  <a:lnTo>
                    <a:pt x="0" y="900112"/>
                  </a:lnTo>
                  <a:close/>
                </a:path>
              </a:pathLst>
            </a:custGeom>
            <a:solidFill>
              <a:srgbClr val="89C61C"/>
            </a:solidFill>
            <a:ln w="9525" cap="flat" cmpd="sng" algn="ctr">
              <a:solidFill>
                <a:srgbClr val="89C61C">
                  <a:lumMod val="50000"/>
                </a:srgbClr>
              </a:solidFill>
              <a:prstDash val="solid"/>
            </a:ln>
            <a:effectLst/>
          </p:spPr>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sp>
          <p:nvSpPr>
            <p:cNvPr id="92" name="Forme libre 91"/>
            <p:cNvSpPr/>
            <p:nvPr/>
          </p:nvSpPr>
          <p:spPr>
            <a:xfrm>
              <a:off x="2141392" y="2964767"/>
              <a:ext cx="329535" cy="535214"/>
            </a:xfrm>
            <a:custGeom>
              <a:avLst/>
              <a:gdLst>
                <a:gd name="connsiteX0" fmla="*/ 0 w 614362"/>
                <a:gd name="connsiteY0" fmla="*/ 0 h 1109663"/>
                <a:gd name="connsiteX1" fmla="*/ 128587 w 614362"/>
                <a:gd name="connsiteY1" fmla="*/ 47625 h 1109663"/>
                <a:gd name="connsiteX2" fmla="*/ 214312 w 614362"/>
                <a:gd name="connsiteY2" fmla="*/ 133350 h 1109663"/>
                <a:gd name="connsiteX3" fmla="*/ 295275 w 614362"/>
                <a:gd name="connsiteY3" fmla="*/ 266700 h 1109663"/>
                <a:gd name="connsiteX4" fmla="*/ 371475 w 614362"/>
                <a:gd name="connsiteY4" fmla="*/ 438150 h 1109663"/>
                <a:gd name="connsiteX5" fmla="*/ 419100 w 614362"/>
                <a:gd name="connsiteY5" fmla="*/ 638175 h 1109663"/>
                <a:gd name="connsiteX6" fmla="*/ 452437 w 614362"/>
                <a:gd name="connsiteY6" fmla="*/ 876300 h 1109663"/>
                <a:gd name="connsiteX7" fmla="*/ 461962 w 614362"/>
                <a:gd name="connsiteY7" fmla="*/ 1038225 h 1109663"/>
                <a:gd name="connsiteX8" fmla="*/ 461962 w 614362"/>
                <a:gd name="connsiteY8" fmla="*/ 1109663 h 1109663"/>
                <a:gd name="connsiteX9" fmla="*/ 614362 w 614362"/>
                <a:gd name="connsiteY9" fmla="*/ 1109663 h 1109663"/>
                <a:gd name="connsiteX10" fmla="*/ 595312 w 614362"/>
                <a:gd name="connsiteY10" fmla="*/ 847725 h 1109663"/>
                <a:gd name="connsiteX11" fmla="*/ 547687 w 614362"/>
                <a:gd name="connsiteY11" fmla="*/ 609600 h 1109663"/>
                <a:gd name="connsiteX12" fmla="*/ 495300 w 614362"/>
                <a:gd name="connsiteY12" fmla="*/ 423863 h 1109663"/>
                <a:gd name="connsiteX13" fmla="*/ 409575 w 614362"/>
                <a:gd name="connsiteY13" fmla="*/ 247650 h 1109663"/>
                <a:gd name="connsiteX14" fmla="*/ 323850 w 614362"/>
                <a:gd name="connsiteY14" fmla="*/ 128588 h 1109663"/>
                <a:gd name="connsiteX15" fmla="*/ 247650 w 614362"/>
                <a:gd name="connsiteY15" fmla="*/ 71438 h 1109663"/>
                <a:gd name="connsiteX16" fmla="*/ 142875 w 614362"/>
                <a:gd name="connsiteY16" fmla="*/ 4763 h 1109663"/>
                <a:gd name="connsiteX17" fmla="*/ 0 w 614362"/>
                <a:gd name="connsiteY17" fmla="*/ 0 h 1109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14362" h="1109663">
                  <a:moveTo>
                    <a:pt x="0" y="0"/>
                  </a:moveTo>
                  <a:lnTo>
                    <a:pt x="128587" y="47625"/>
                  </a:lnTo>
                  <a:lnTo>
                    <a:pt x="214312" y="133350"/>
                  </a:lnTo>
                  <a:lnTo>
                    <a:pt x="295275" y="266700"/>
                  </a:lnTo>
                  <a:lnTo>
                    <a:pt x="371475" y="438150"/>
                  </a:lnTo>
                  <a:lnTo>
                    <a:pt x="419100" y="638175"/>
                  </a:lnTo>
                  <a:lnTo>
                    <a:pt x="452437" y="876300"/>
                  </a:lnTo>
                  <a:lnTo>
                    <a:pt x="461962" y="1038225"/>
                  </a:lnTo>
                  <a:lnTo>
                    <a:pt x="461962" y="1109663"/>
                  </a:lnTo>
                  <a:lnTo>
                    <a:pt x="614362" y="1109663"/>
                  </a:lnTo>
                  <a:lnTo>
                    <a:pt x="595312" y="847725"/>
                  </a:lnTo>
                  <a:lnTo>
                    <a:pt x="547687" y="609600"/>
                  </a:lnTo>
                  <a:lnTo>
                    <a:pt x="495300" y="423863"/>
                  </a:lnTo>
                  <a:lnTo>
                    <a:pt x="409575" y="247650"/>
                  </a:lnTo>
                  <a:lnTo>
                    <a:pt x="323850" y="128588"/>
                  </a:lnTo>
                  <a:lnTo>
                    <a:pt x="247650" y="71438"/>
                  </a:lnTo>
                  <a:lnTo>
                    <a:pt x="142875" y="4763"/>
                  </a:lnTo>
                  <a:lnTo>
                    <a:pt x="0" y="0"/>
                  </a:lnTo>
                  <a:close/>
                </a:path>
              </a:pathLst>
            </a:custGeom>
            <a:solidFill>
              <a:srgbClr val="89C61C"/>
            </a:solidFill>
            <a:ln w="9525" cap="flat" cmpd="sng" algn="ctr">
              <a:solidFill>
                <a:srgbClr val="89C61C">
                  <a:lumMod val="50000"/>
                </a:srgbClr>
              </a:solidFill>
              <a:prstDash val="solid"/>
            </a:ln>
            <a:effectLst/>
          </p:spPr>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sp>
          <p:nvSpPr>
            <p:cNvPr id="93" name="Forme libre 92"/>
            <p:cNvSpPr/>
            <p:nvPr/>
          </p:nvSpPr>
          <p:spPr>
            <a:xfrm>
              <a:off x="2411760" y="3068960"/>
              <a:ext cx="339754" cy="427252"/>
            </a:xfrm>
            <a:custGeom>
              <a:avLst/>
              <a:gdLst>
                <a:gd name="connsiteX0" fmla="*/ 0 w 633413"/>
                <a:gd name="connsiteY0" fmla="*/ 881063 h 885825"/>
                <a:gd name="connsiteX1" fmla="*/ 142875 w 633413"/>
                <a:gd name="connsiteY1" fmla="*/ 885825 h 885825"/>
                <a:gd name="connsiteX2" fmla="*/ 157163 w 633413"/>
                <a:gd name="connsiteY2" fmla="*/ 695325 h 885825"/>
                <a:gd name="connsiteX3" fmla="*/ 209550 w 633413"/>
                <a:gd name="connsiteY3" fmla="*/ 447675 h 885825"/>
                <a:gd name="connsiteX4" fmla="*/ 261938 w 633413"/>
                <a:gd name="connsiteY4" fmla="*/ 290513 h 885825"/>
                <a:gd name="connsiteX5" fmla="*/ 390525 w 633413"/>
                <a:gd name="connsiteY5" fmla="*/ 109538 h 885825"/>
                <a:gd name="connsiteX6" fmla="*/ 509588 w 633413"/>
                <a:gd name="connsiteY6" fmla="*/ 23813 h 885825"/>
                <a:gd name="connsiteX7" fmla="*/ 633413 w 633413"/>
                <a:gd name="connsiteY7" fmla="*/ 0 h 885825"/>
                <a:gd name="connsiteX8" fmla="*/ 490538 w 633413"/>
                <a:gd name="connsiteY8" fmla="*/ 0 h 885825"/>
                <a:gd name="connsiteX9" fmla="*/ 395288 w 633413"/>
                <a:gd name="connsiteY9" fmla="*/ 33338 h 885825"/>
                <a:gd name="connsiteX10" fmla="*/ 285750 w 633413"/>
                <a:gd name="connsiteY10" fmla="*/ 95250 h 885825"/>
                <a:gd name="connsiteX11" fmla="*/ 190500 w 633413"/>
                <a:gd name="connsiteY11" fmla="*/ 204788 h 885825"/>
                <a:gd name="connsiteX12" fmla="*/ 80963 w 633413"/>
                <a:gd name="connsiteY12" fmla="*/ 409575 h 885825"/>
                <a:gd name="connsiteX13" fmla="*/ 19050 w 633413"/>
                <a:gd name="connsiteY13" fmla="*/ 628650 h 885825"/>
                <a:gd name="connsiteX14" fmla="*/ 0 w 633413"/>
                <a:gd name="connsiteY14" fmla="*/ 785813 h 885825"/>
                <a:gd name="connsiteX15" fmla="*/ 0 w 633413"/>
                <a:gd name="connsiteY15" fmla="*/ 881063 h 885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33413" h="885825">
                  <a:moveTo>
                    <a:pt x="0" y="881063"/>
                  </a:moveTo>
                  <a:lnTo>
                    <a:pt x="142875" y="885825"/>
                  </a:lnTo>
                  <a:lnTo>
                    <a:pt x="157163" y="695325"/>
                  </a:lnTo>
                  <a:lnTo>
                    <a:pt x="209550" y="447675"/>
                  </a:lnTo>
                  <a:lnTo>
                    <a:pt x="261938" y="290513"/>
                  </a:lnTo>
                  <a:lnTo>
                    <a:pt x="390525" y="109538"/>
                  </a:lnTo>
                  <a:lnTo>
                    <a:pt x="509588" y="23813"/>
                  </a:lnTo>
                  <a:lnTo>
                    <a:pt x="633413" y="0"/>
                  </a:lnTo>
                  <a:lnTo>
                    <a:pt x="490538" y="0"/>
                  </a:lnTo>
                  <a:lnTo>
                    <a:pt x="395288" y="33338"/>
                  </a:lnTo>
                  <a:lnTo>
                    <a:pt x="285750" y="95250"/>
                  </a:lnTo>
                  <a:lnTo>
                    <a:pt x="190500" y="204788"/>
                  </a:lnTo>
                  <a:lnTo>
                    <a:pt x="80963" y="409575"/>
                  </a:lnTo>
                  <a:lnTo>
                    <a:pt x="19050" y="628650"/>
                  </a:lnTo>
                  <a:lnTo>
                    <a:pt x="0" y="785813"/>
                  </a:lnTo>
                  <a:lnTo>
                    <a:pt x="0" y="881063"/>
                  </a:lnTo>
                  <a:close/>
                </a:path>
              </a:pathLst>
            </a:custGeom>
            <a:solidFill>
              <a:srgbClr val="89C61C"/>
            </a:solidFill>
            <a:ln w="9525" cap="flat" cmpd="sng" algn="ctr">
              <a:solidFill>
                <a:srgbClr val="89C61C">
                  <a:lumMod val="50000"/>
                </a:srgbClr>
              </a:solidFill>
              <a:prstDash val="solid"/>
            </a:ln>
            <a:effectLst/>
          </p:spPr>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grpSp>
      <p:cxnSp>
        <p:nvCxnSpPr>
          <p:cNvPr id="94" name="Connecteur en arc 93"/>
          <p:cNvCxnSpPr/>
          <p:nvPr/>
        </p:nvCxnSpPr>
        <p:spPr>
          <a:xfrm rot="5400000">
            <a:off x="296884" y="4727765"/>
            <a:ext cx="360040" cy="144016"/>
          </a:xfrm>
          <a:prstGeom prst="curvedConnector3">
            <a:avLst>
              <a:gd name="adj1" fmla="val 50000"/>
            </a:avLst>
          </a:prstGeom>
          <a:noFill/>
          <a:ln w="19050" cap="flat" cmpd="sng" algn="ctr">
            <a:solidFill>
              <a:srgbClr val="002060"/>
            </a:solidFill>
            <a:prstDash val="solid"/>
            <a:tailEnd type="arrow"/>
          </a:ln>
          <a:effectLst/>
        </p:spPr>
      </p:cxnSp>
      <p:cxnSp>
        <p:nvCxnSpPr>
          <p:cNvPr id="95" name="Connecteur en arc 94"/>
          <p:cNvCxnSpPr/>
          <p:nvPr/>
        </p:nvCxnSpPr>
        <p:spPr>
          <a:xfrm rot="5400000">
            <a:off x="728932" y="4727765"/>
            <a:ext cx="360040" cy="144016"/>
          </a:xfrm>
          <a:prstGeom prst="curvedConnector3">
            <a:avLst>
              <a:gd name="adj1" fmla="val 50000"/>
            </a:avLst>
          </a:prstGeom>
          <a:noFill/>
          <a:ln w="19050" cap="flat" cmpd="sng" algn="ctr">
            <a:solidFill>
              <a:srgbClr val="002060"/>
            </a:solidFill>
            <a:prstDash val="solid"/>
            <a:tailEnd type="arrow"/>
          </a:ln>
          <a:effectLst/>
        </p:spPr>
      </p:cxnSp>
      <p:cxnSp>
        <p:nvCxnSpPr>
          <p:cNvPr id="96" name="Connecteur en arc 95"/>
          <p:cNvCxnSpPr/>
          <p:nvPr/>
        </p:nvCxnSpPr>
        <p:spPr>
          <a:xfrm rot="5400000">
            <a:off x="1160980" y="4727765"/>
            <a:ext cx="360040" cy="144016"/>
          </a:xfrm>
          <a:prstGeom prst="curvedConnector3">
            <a:avLst>
              <a:gd name="adj1" fmla="val 50000"/>
            </a:avLst>
          </a:prstGeom>
          <a:noFill/>
          <a:ln w="19050" cap="flat" cmpd="sng" algn="ctr">
            <a:solidFill>
              <a:srgbClr val="002060"/>
            </a:solidFill>
            <a:prstDash val="solid"/>
            <a:tailEnd type="arrow"/>
          </a:ln>
          <a:effectLst/>
        </p:spPr>
      </p:cxnSp>
      <p:cxnSp>
        <p:nvCxnSpPr>
          <p:cNvPr id="97" name="Connecteur en arc 96"/>
          <p:cNvCxnSpPr/>
          <p:nvPr/>
        </p:nvCxnSpPr>
        <p:spPr>
          <a:xfrm rot="5400000">
            <a:off x="1593028" y="4727765"/>
            <a:ext cx="360040" cy="144016"/>
          </a:xfrm>
          <a:prstGeom prst="curvedConnector3">
            <a:avLst>
              <a:gd name="adj1" fmla="val 50000"/>
            </a:avLst>
          </a:prstGeom>
          <a:noFill/>
          <a:ln w="19050" cap="flat" cmpd="sng" algn="ctr">
            <a:solidFill>
              <a:srgbClr val="002060"/>
            </a:solidFill>
            <a:prstDash val="solid"/>
            <a:tailEnd type="arrow"/>
          </a:ln>
          <a:effectLst/>
        </p:spPr>
      </p:cxnSp>
      <p:cxnSp>
        <p:nvCxnSpPr>
          <p:cNvPr id="98" name="Connecteur en arc 97"/>
          <p:cNvCxnSpPr/>
          <p:nvPr/>
        </p:nvCxnSpPr>
        <p:spPr>
          <a:xfrm rot="5400000">
            <a:off x="2025075" y="4727765"/>
            <a:ext cx="360040" cy="144016"/>
          </a:xfrm>
          <a:prstGeom prst="curvedConnector3">
            <a:avLst>
              <a:gd name="adj1" fmla="val 50000"/>
            </a:avLst>
          </a:prstGeom>
          <a:noFill/>
          <a:ln w="19050" cap="flat" cmpd="sng" algn="ctr">
            <a:solidFill>
              <a:srgbClr val="002060"/>
            </a:solidFill>
            <a:prstDash val="solid"/>
            <a:tailEnd type="arrow"/>
          </a:ln>
          <a:effectLst/>
        </p:spPr>
      </p:cxnSp>
      <p:cxnSp>
        <p:nvCxnSpPr>
          <p:cNvPr id="99" name="Connecteur en arc 98"/>
          <p:cNvCxnSpPr/>
          <p:nvPr/>
        </p:nvCxnSpPr>
        <p:spPr>
          <a:xfrm rot="5400000">
            <a:off x="2457124" y="4727765"/>
            <a:ext cx="360040" cy="144016"/>
          </a:xfrm>
          <a:prstGeom prst="curvedConnector3">
            <a:avLst>
              <a:gd name="adj1" fmla="val 50000"/>
            </a:avLst>
          </a:prstGeom>
          <a:noFill/>
          <a:ln w="19050" cap="flat" cmpd="sng" algn="ctr">
            <a:solidFill>
              <a:srgbClr val="002060"/>
            </a:solidFill>
            <a:prstDash val="solid"/>
            <a:tailEnd type="arrow"/>
          </a:ln>
          <a:effectLst/>
        </p:spPr>
      </p:cxnSp>
      <p:cxnSp>
        <p:nvCxnSpPr>
          <p:cNvPr id="100" name="Connecteur en arc 99"/>
          <p:cNvCxnSpPr/>
          <p:nvPr/>
        </p:nvCxnSpPr>
        <p:spPr>
          <a:xfrm rot="5400000">
            <a:off x="2889172" y="4727765"/>
            <a:ext cx="360040" cy="144016"/>
          </a:xfrm>
          <a:prstGeom prst="curvedConnector3">
            <a:avLst>
              <a:gd name="adj1" fmla="val 50000"/>
            </a:avLst>
          </a:prstGeom>
          <a:noFill/>
          <a:ln w="19050" cap="flat" cmpd="sng" algn="ctr">
            <a:solidFill>
              <a:srgbClr val="002060"/>
            </a:solidFill>
            <a:prstDash val="solid"/>
            <a:tailEnd type="arrow"/>
          </a:ln>
          <a:effectLst/>
        </p:spPr>
      </p:cxnSp>
      <p:cxnSp>
        <p:nvCxnSpPr>
          <p:cNvPr id="101" name="Connecteur en arc 100"/>
          <p:cNvCxnSpPr/>
          <p:nvPr/>
        </p:nvCxnSpPr>
        <p:spPr>
          <a:xfrm rot="5400000">
            <a:off x="3257596" y="4727765"/>
            <a:ext cx="360040" cy="144016"/>
          </a:xfrm>
          <a:prstGeom prst="curvedConnector3">
            <a:avLst>
              <a:gd name="adj1" fmla="val 50000"/>
            </a:avLst>
          </a:prstGeom>
          <a:noFill/>
          <a:ln w="19050" cap="flat" cmpd="sng" algn="ctr">
            <a:solidFill>
              <a:srgbClr val="002060"/>
            </a:solidFill>
            <a:prstDash val="solid"/>
            <a:tailEnd type="arrow"/>
          </a:ln>
          <a:effectLst/>
        </p:spPr>
      </p:cxnSp>
      <p:sp>
        <p:nvSpPr>
          <p:cNvPr id="102" name="Cylindre 101"/>
          <p:cNvSpPr/>
          <p:nvPr/>
        </p:nvSpPr>
        <p:spPr>
          <a:xfrm rot="5570610">
            <a:off x="1807774" y="4064845"/>
            <a:ext cx="360040" cy="3458945"/>
          </a:xfrm>
          <a:prstGeom prst="can">
            <a:avLst/>
          </a:prstGeom>
          <a:solidFill>
            <a:srgbClr val="EEECE1">
              <a:lumMod val="50000"/>
            </a:srgbClr>
          </a:solidFill>
          <a:ln w="25400" cap="flat" cmpd="sng" algn="ctr">
            <a:noFill/>
            <a:prstDash val="solid"/>
          </a:ln>
          <a:effectLst/>
        </p:spPr>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3" name="Rectangle 102"/>
          <p:cNvSpPr/>
          <p:nvPr/>
        </p:nvSpPr>
        <p:spPr>
          <a:xfrm>
            <a:off x="3573248" y="4547745"/>
            <a:ext cx="1008112" cy="1584176"/>
          </a:xfrm>
          <a:prstGeom prst="rect">
            <a:avLst/>
          </a:prstGeom>
          <a:solidFill>
            <a:sysClr val="window" lastClr="FFFFFF"/>
          </a:solidFill>
          <a:ln w="25400" cap="flat" cmpd="sng" algn="ctr">
            <a:noFill/>
            <a:prstDash val="solid"/>
          </a:ln>
          <a:effectLst/>
        </p:spPr>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104" name="Connecteur droit 103"/>
          <p:cNvCxnSpPr/>
          <p:nvPr/>
        </p:nvCxnSpPr>
        <p:spPr>
          <a:xfrm>
            <a:off x="3573248" y="4547745"/>
            <a:ext cx="0" cy="1152128"/>
          </a:xfrm>
          <a:prstGeom prst="line">
            <a:avLst/>
          </a:prstGeom>
          <a:noFill/>
          <a:ln w="44450" cap="flat" cmpd="sng" algn="ctr">
            <a:solidFill>
              <a:srgbClr val="EEECE1">
                <a:lumMod val="25000"/>
              </a:srgbClr>
            </a:solidFill>
            <a:prstDash val="solid"/>
          </a:ln>
          <a:effectLst/>
        </p:spPr>
      </p:cxnSp>
      <p:sp>
        <p:nvSpPr>
          <p:cNvPr id="105" name="Forme libre 104"/>
          <p:cNvSpPr/>
          <p:nvPr/>
        </p:nvSpPr>
        <p:spPr>
          <a:xfrm>
            <a:off x="934450" y="5920213"/>
            <a:ext cx="3502893" cy="139700"/>
          </a:xfrm>
          <a:custGeom>
            <a:avLst/>
            <a:gdLst>
              <a:gd name="connsiteX0" fmla="*/ 3482975 w 3492500"/>
              <a:gd name="connsiteY0" fmla="*/ 136525 h 139700"/>
              <a:gd name="connsiteX1" fmla="*/ 3492500 w 3492500"/>
              <a:gd name="connsiteY1" fmla="*/ 0 h 139700"/>
              <a:gd name="connsiteX2" fmla="*/ 0 w 3492500"/>
              <a:gd name="connsiteY2" fmla="*/ 0 h 139700"/>
              <a:gd name="connsiteX3" fmla="*/ 2641600 w 3492500"/>
              <a:gd name="connsiteY3" fmla="*/ 139700 h 139700"/>
              <a:gd name="connsiteX4" fmla="*/ 3482975 w 3492500"/>
              <a:gd name="connsiteY4" fmla="*/ 136525 h 139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2500" h="139700">
                <a:moveTo>
                  <a:pt x="3482975" y="136525"/>
                </a:moveTo>
                <a:lnTo>
                  <a:pt x="3492500" y="0"/>
                </a:lnTo>
                <a:lnTo>
                  <a:pt x="0" y="0"/>
                </a:lnTo>
                <a:lnTo>
                  <a:pt x="2641600" y="139700"/>
                </a:lnTo>
                <a:lnTo>
                  <a:pt x="3482975" y="136525"/>
                </a:lnTo>
                <a:close/>
              </a:path>
            </a:pathLst>
          </a:custGeom>
          <a:solidFill>
            <a:srgbClr val="0099FF"/>
          </a:solidFill>
          <a:ln w="25400" cap="flat" cmpd="sng" algn="ctr">
            <a:noFill/>
            <a:prstDash val="solid"/>
          </a:ln>
          <a:effectLst/>
        </p:spPr>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106" name="Connecteur droit 105"/>
          <p:cNvCxnSpPr/>
          <p:nvPr/>
        </p:nvCxnSpPr>
        <p:spPr>
          <a:xfrm>
            <a:off x="4437344" y="4547745"/>
            <a:ext cx="0" cy="1512168"/>
          </a:xfrm>
          <a:prstGeom prst="line">
            <a:avLst/>
          </a:prstGeom>
          <a:noFill/>
          <a:ln w="44450" cap="flat" cmpd="sng" algn="ctr">
            <a:solidFill>
              <a:srgbClr val="EEECE1">
                <a:lumMod val="25000"/>
              </a:srgbClr>
            </a:solidFill>
            <a:prstDash val="solid"/>
          </a:ln>
          <a:effectLst/>
        </p:spPr>
      </p:cxnSp>
      <p:cxnSp>
        <p:nvCxnSpPr>
          <p:cNvPr id="107" name="Connecteur en arc 106"/>
          <p:cNvCxnSpPr/>
          <p:nvPr/>
        </p:nvCxnSpPr>
        <p:spPr>
          <a:xfrm rot="5400000">
            <a:off x="512908" y="5375837"/>
            <a:ext cx="360040" cy="144016"/>
          </a:xfrm>
          <a:prstGeom prst="curvedConnector3">
            <a:avLst>
              <a:gd name="adj1" fmla="val 50000"/>
            </a:avLst>
          </a:prstGeom>
          <a:noFill/>
          <a:ln w="19050" cap="flat" cmpd="sng" algn="ctr">
            <a:solidFill>
              <a:srgbClr val="0099FF"/>
            </a:solidFill>
            <a:prstDash val="solid"/>
            <a:tailEnd type="arrow"/>
          </a:ln>
          <a:effectLst/>
        </p:spPr>
      </p:cxnSp>
      <p:cxnSp>
        <p:nvCxnSpPr>
          <p:cNvPr id="108" name="Connecteur en arc 107"/>
          <p:cNvCxnSpPr/>
          <p:nvPr/>
        </p:nvCxnSpPr>
        <p:spPr>
          <a:xfrm rot="5400000">
            <a:off x="1593028" y="5447845"/>
            <a:ext cx="360040" cy="144016"/>
          </a:xfrm>
          <a:prstGeom prst="curvedConnector3">
            <a:avLst>
              <a:gd name="adj1" fmla="val 50000"/>
            </a:avLst>
          </a:prstGeom>
          <a:noFill/>
          <a:ln w="19050" cap="flat" cmpd="sng" algn="ctr">
            <a:solidFill>
              <a:srgbClr val="0099FF"/>
            </a:solidFill>
            <a:prstDash val="solid"/>
            <a:tailEnd type="arrow"/>
          </a:ln>
          <a:effectLst/>
        </p:spPr>
      </p:cxnSp>
      <p:cxnSp>
        <p:nvCxnSpPr>
          <p:cNvPr id="109" name="Connecteur en arc 108"/>
          <p:cNvCxnSpPr/>
          <p:nvPr/>
        </p:nvCxnSpPr>
        <p:spPr>
          <a:xfrm rot="5400000">
            <a:off x="2673148" y="5519853"/>
            <a:ext cx="360040" cy="144016"/>
          </a:xfrm>
          <a:prstGeom prst="curvedConnector3">
            <a:avLst>
              <a:gd name="adj1" fmla="val 50000"/>
            </a:avLst>
          </a:prstGeom>
          <a:noFill/>
          <a:ln w="19050" cap="flat" cmpd="sng" algn="ctr">
            <a:solidFill>
              <a:srgbClr val="0099FF"/>
            </a:solidFill>
            <a:prstDash val="solid"/>
            <a:tailEnd type="arrow"/>
          </a:ln>
          <a:effectLst/>
        </p:spPr>
      </p:cxnSp>
      <p:sp>
        <p:nvSpPr>
          <p:cNvPr id="110" name="Forme libre 109"/>
          <p:cNvSpPr/>
          <p:nvPr/>
        </p:nvSpPr>
        <p:spPr>
          <a:xfrm>
            <a:off x="253042" y="5894392"/>
            <a:ext cx="3328987" cy="180975"/>
          </a:xfrm>
          <a:custGeom>
            <a:avLst/>
            <a:gdLst>
              <a:gd name="connsiteX0" fmla="*/ 0 w 3328987"/>
              <a:gd name="connsiteY0" fmla="*/ 0 h 180975"/>
              <a:gd name="connsiteX1" fmla="*/ 0 w 3328987"/>
              <a:gd name="connsiteY1" fmla="*/ 166687 h 180975"/>
              <a:gd name="connsiteX2" fmla="*/ 3328987 w 3328987"/>
              <a:gd name="connsiteY2" fmla="*/ 180975 h 180975"/>
              <a:gd name="connsiteX3" fmla="*/ 0 w 3328987"/>
              <a:gd name="connsiteY3" fmla="*/ 0 h 180975"/>
            </a:gdLst>
            <a:ahLst/>
            <a:cxnLst>
              <a:cxn ang="0">
                <a:pos x="connsiteX0" y="connsiteY0"/>
              </a:cxn>
              <a:cxn ang="0">
                <a:pos x="connsiteX1" y="connsiteY1"/>
              </a:cxn>
              <a:cxn ang="0">
                <a:pos x="connsiteX2" y="connsiteY2"/>
              </a:cxn>
              <a:cxn ang="0">
                <a:pos x="connsiteX3" y="connsiteY3"/>
              </a:cxn>
            </a:cxnLst>
            <a:rect l="l" t="t" r="r" b="b"/>
            <a:pathLst>
              <a:path w="3328987" h="180975">
                <a:moveTo>
                  <a:pt x="0" y="0"/>
                </a:moveTo>
                <a:lnTo>
                  <a:pt x="0" y="166687"/>
                </a:lnTo>
                <a:lnTo>
                  <a:pt x="3328987" y="180975"/>
                </a:lnTo>
                <a:lnTo>
                  <a:pt x="0" y="0"/>
                </a:lnTo>
                <a:close/>
              </a:path>
            </a:pathLst>
          </a:custGeom>
          <a:solidFill>
            <a:sysClr val="window" lastClr="FFFFFF"/>
          </a:solidFill>
          <a:ln w="25400" cap="flat" cmpd="sng" algn="ctr">
            <a:noFill/>
            <a:prstDash val="solid"/>
          </a:ln>
          <a:effectLst/>
        </p:spPr>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111" name="Connecteur droit 110"/>
          <p:cNvCxnSpPr>
            <a:stCxn id="110" idx="0"/>
            <a:endCxn id="105" idx="3"/>
          </p:cNvCxnSpPr>
          <p:nvPr/>
        </p:nvCxnSpPr>
        <p:spPr>
          <a:xfrm>
            <a:off x="253042" y="5894392"/>
            <a:ext cx="3330869" cy="165521"/>
          </a:xfrm>
          <a:prstGeom prst="line">
            <a:avLst/>
          </a:prstGeom>
          <a:noFill/>
          <a:ln w="28575" cap="flat" cmpd="sng" algn="ctr">
            <a:solidFill>
              <a:srgbClr val="EEECE1">
                <a:lumMod val="25000"/>
              </a:srgbClr>
            </a:solidFill>
            <a:prstDash val="solid"/>
          </a:ln>
          <a:effectLst/>
        </p:spPr>
      </p:cxnSp>
      <p:cxnSp>
        <p:nvCxnSpPr>
          <p:cNvPr id="112" name="Connecteur droit 111"/>
          <p:cNvCxnSpPr>
            <a:endCxn id="110" idx="0"/>
          </p:cNvCxnSpPr>
          <p:nvPr/>
        </p:nvCxnSpPr>
        <p:spPr>
          <a:xfrm flipH="1">
            <a:off x="253042" y="4403729"/>
            <a:ext cx="7838" cy="1490663"/>
          </a:xfrm>
          <a:prstGeom prst="line">
            <a:avLst/>
          </a:prstGeom>
          <a:noFill/>
          <a:ln w="31750" cap="flat" cmpd="sng" algn="ctr">
            <a:solidFill>
              <a:srgbClr val="EEECE1">
                <a:lumMod val="25000"/>
              </a:srgbClr>
            </a:solidFill>
            <a:prstDash val="solid"/>
          </a:ln>
          <a:effectLst/>
        </p:spPr>
      </p:cxnSp>
      <p:cxnSp>
        <p:nvCxnSpPr>
          <p:cNvPr id="113" name="Connecteur droit 112"/>
          <p:cNvCxnSpPr/>
          <p:nvPr/>
        </p:nvCxnSpPr>
        <p:spPr>
          <a:xfrm flipH="1" flipV="1">
            <a:off x="4266213" y="4561883"/>
            <a:ext cx="171131" cy="0"/>
          </a:xfrm>
          <a:prstGeom prst="line">
            <a:avLst/>
          </a:prstGeom>
          <a:noFill/>
          <a:ln w="44450" cap="flat" cmpd="sng" algn="ctr">
            <a:solidFill>
              <a:srgbClr val="EEECE1">
                <a:lumMod val="25000"/>
              </a:srgbClr>
            </a:solidFill>
            <a:prstDash val="solid"/>
          </a:ln>
          <a:effectLst/>
        </p:spPr>
      </p:cxnSp>
      <p:cxnSp>
        <p:nvCxnSpPr>
          <p:cNvPr id="114" name="Connecteur droit 113"/>
          <p:cNvCxnSpPr/>
          <p:nvPr/>
        </p:nvCxnSpPr>
        <p:spPr>
          <a:xfrm flipH="1" flipV="1">
            <a:off x="3573922" y="4561883"/>
            <a:ext cx="171131" cy="0"/>
          </a:xfrm>
          <a:prstGeom prst="line">
            <a:avLst/>
          </a:prstGeom>
          <a:noFill/>
          <a:ln w="44450" cap="flat" cmpd="sng" algn="ctr">
            <a:solidFill>
              <a:srgbClr val="EEECE1">
                <a:lumMod val="25000"/>
              </a:srgbClr>
            </a:solidFill>
            <a:prstDash val="solid"/>
          </a:ln>
          <a:effectLst/>
        </p:spPr>
      </p:cxnSp>
      <p:sp>
        <p:nvSpPr>
          <p:cNvPr id="115" name="ZoneTexte 114"/>
          <p:cNvSpPr txBox="1"/>
          <p:nvPr/>
        </p:nvSpPr>
        <p:spPr>
          <a:xfrm rot="285666">
            <a:off x="913719" y="5525906"/>
            <a:ext cx="696024" cy="369332"/>
          </a:xfrm>
          <a:prstGeom prst="rect">
            <a:avLst/>
          </a:prstGeom>
          <a:noFill/>
        </p:spPr>
        <p:txBody>
          <a:bodyPr wrap="none" rtlCol="0">
            <a:spAutoFit/>
          </a:bodyPr>
          <a:lstStyle/>
          <a:p>
            <a:pPr fontAlgn="auto">
              <a:spcBef>
                <a:spcPts val="0"/>
              </a:spcBef>
              <a:spcAft>
                <a:spcPts val="0"/>
              </a:spcAft>
            </a:pPr>
            <a:r>
              <a:rPr lang="fr-FR" i="1" dirty="0" smtClean="0">
                <a:solidFill>
                  <a:prstClr val="black"/>
                </a:solidFill>
                <a:latin typeface="Calibri"/>
                <a:cs typeface="+mn-cs"/>
              </a:rPr>
              <a:t>Drain</a:t>
            </a:r>
            <a:endParaRPr lang="fr-FR" i="1" dirty="0">
              <a:solidFill>
                <a:prstClr val="black"/>
              </a:solidFill>
              <a:latin typeface="Calibri"/>
              <a:cs typeface="+mn-cs"/>
            </a:endParaRPr>
          </a:p>
        </p:txBody>
      </p:sp>
      <p:sp>
        <p:nvSpPr>
          <p:cNvPr id="119" name="ZoneTexte 118"/>
          <p:cNvSpPr txBox="1"/>
          <p:nvPr/>
        </p:nvSpPr>
        <p:spPr>
          <a:xfrm>
            <a:off x="5580112" y="2780928"/>
            <a:ext cx="3491750" cy="2292935"/>
          </a:xfrm>
          <a:prstGeom prst="rect">
            <a:avLst/>
          </a:prstGeom>
          <a:noFill/>
          <a:ln>
            <a:solidFill>
              <a:schemeClr val="tx1"/>
            </a:solidFill>
          </a:ln>
        </p:spPr>
        <p:txBody>
          <a:bodyPr wrap="square" rtlCol="0">
            <a:spAutoFit/>
          </a:bodyPr>
          <a:lstStyle/>
          <a:p>
            <a:pPr fontAlgn="auto">
              <a:spcBef>
                <a:spcPts val="0"/>
              </a:spcBef>
              <a:spcAft>
                <a:spcPts val="0"/>
              </a:spcAft>
            </a:pPr>
            <a:r>
              <a:rPr lang="fr-FR" sz="2000" b="1" u="sng" dirty="0" smtClean="0">
                <a:solidFill>
                  <a:prstClr val="black"/>
                </a:solidFill>
                <a:latin typeface="+mn-lt"/>
                <a:cs typeface="Arial" panose="020B0604020202020204" pitchFamily="34" charset="0"/>
              </a:rPr>
              <a:t>Prélèvements d’eau :</a:t>
            </a:r>
          </a:p>
          <a:p>
            <a:pPr fontAlgn="auto">
              <a:spcBef>
                <a:spcPts val="0"/>
              </a:spcBef>
              <a:spcAft>
                <a:spcPts val="0"/>
              </a:spcAft>
            </a:pPr>
            <a:endParaRPr lang="fr-FR" sz="1200" b="1" dirty="0" smtClean="0">
              <a:solidFill>
                <a:prstClr val="black"/>
              </a:solidFill>
              <a:latin typeface="+mn-lt"/>
              <a:cs typeface="Arial" panose="020B0604020202020204" pitchFamily="34" charset="0"/>
            </a:endParaRPr>
          </a:p>
          <a:p>
            <a:pPr algn="ctr" fontAlgn="auto">
              <a:spcBef>
                <a:spcPts val="0"/>
              </a:spcBef>
              <a:spcAft>
                <a:spcPts val="0"/>
              </a:spcAft>
            </a:pPr>
            <a:r>
              <a:rPr lang="fr-FR" sz="2000" dirty="0" smtClean="0">
                <a:solidFill>
                  <a:prstClr val="black"/>
                </a:solidFill>
                <a:latin typeface="+mn-lt"/>
                <a:cs typeface="Arial" panose="020B0604020202020204" pitchFamily="34" charset="0"/>
              </a:rPr>
              <a:t>Eau de ruissellement infiltrée dans noue plantée</a:t>
            </a:r>
          </a:p>
          <a:p>
            <a:pPr algn="ctr" fontAlgn="auto">
              <a:spcBef>
                <a:spcPts val="0"/>
              </a:spcBef>
              <a:spcAft>
                <a:spcPts val="0"/>
              </a:spcAft>
            </a:pPr>
            <a:endParaRPr lang="fr-FR" sz="500" dirty="0" smtClean="0">
              <a:solidFill>
                <a:prstClr val="black"/>
              </a:solidFill>
              <a:latin typeface="+mn-lt"/>
              <a:cs typeface="Arial" panose="020B0604020202020204" pitchFamily="34" charset="0"/>
            </a:endParaRPr>
          </a:p>
          <a:p>
            <a:pPr algn="ctr" fontAlgn="auto">
              <a:spcBef>
                <a:spcPts val="0"/>
              </a:spcBef>
              <a:spcAft>
                <a:spcPts val="0"/>
              </a:spcAft>
            </a:pPr>
            <a:r>
              <a:rPr lang="fr-FR" sz="2000" dirty="0" smtClean="0">
                <a:solidFill>
                  <a:prstClr val="black"/>
                </a:solidFill>
                <a:latin typeface="+mn-lt"/>
                <a:cs typeface="Arial" panose="020B0604020202020204" pitchFamily="34" charset="0"/>
              </a:rPr>
              <a:t>Eau de ruissellement infiltrée dans noue enherbée</a:t>
            </a:r>
          </a:p>
          <a:p>
            <a:pPr algn="ctr" fontAlgn="auto">
              <a:spcBef>
                <a:spcPts val="0"/>
              </a:spcBef>
              <a:spcAft>
                <a:spcPts val="0"/>
              </a:spcAft>
            </a:pPr>
            <a:endParaRPr lang="fr-FR" sz="600" dirty="0" smtClean="0">
              <a:solidFill>
                <a:prstClr val="black"/>
              </a:solidFill>
              <a:latin typeface="+mn-lt"/>
              <a:cs typeface="Arial" panose="020B0604020202020204" pitchFamily="34" charset="0"/>
            </a:endParaRPr>
          </a:p>
          <a:p>
            <a:pPr algn="ctr" fontAlgn="auto">
              <a:spcBef>
                <a:spcPts val="0"/>
              </a:spcBef>
              <a:spcAft>
                <a:spcPts val="0"/>
              </a:spcAft>
            </a:pPr>
            <a:r>
              <a:rPr lang="fr-FR" sz="2000" dirty="0" smtClean="0">
                <a:solidFill>
                  <a:prstClr val="black"/>
                </a:solidFill>
                <a:latin typeface="+mn-lt"/>
                <a:cs typeface="Arial" panose="020B0604020202020204" pitchFamily="34" charset="0"/>
              </a:rPr>
              <a:t>Eau de ruissellement brute</a:t>
            </a:r>
            <a:endParaRPr lang="fr-FR" sz="2000" dirty="0">
              <a:solidFill>
                <a:prstClr val="black"/>
              </a:solidFill>
              <a:latin typeface="+mn-lt"/>
              <a:cs typeface="Arial" panose="020B0604020202020204" pitchFamily="34" charset="0"/>
            </a:endParaRPr>
          </a:p>
        </p:txBody>
      </p:sp>
      <p:cxnSp>
        <p:nvCxnSpPr>
          <p:cNvPr id="122" name="Connecteur droit 121"/>
          <p:cNvCxnSpPr/>
          <p:nvPr/>
        </p:nvCxnSpPr>
        <p:spPr>
          <a:xfrm>
            <a:off x="3573248" y="6059913"/>
            <a:ext cx="864096" cy="0"/>
          </a:xfrm>
          <a:prstGeom prst="line">
            <a:avLst/>
          </a:prstGeom>
          <a:noFill/>
          <a:ln w="44450" cap="flat" cmpd="sng" algn="ctr">
            <a:solidFill>
              <a:srgbClr val="EEECE1">
                <a:lumMod val="25000"/>
              </a:srgbClr>
            </a:solidFill>
            <a:prstDash val="solid"/>
          </a:ln>
          <a:effectLst/>
        </p:spPr>
      </p:cxnSp>
      <p:sp>
        <p:nvSpPr>
          <p:cNvPr id="67" name="ZoneTexte 66"/>
          <p:cNvSpPr txBox="1"/>
          <p:nvPr/>
        </p:nvSpPr>
        <p:spPr>
          <a:xfrm>
            <a:off x="5920602" y="1640994"/>
            <a:ext cx="3043886" cy="707886"/>
          </a:xfrm>
          <a:prstGeom prst="rect">
            <a:avLst/>
          </a:prstGeom>
          <a:noFill/>
        </p:spPr>
        <p:txBody>
          <a:bodyPr wrap="square" rtlCol="0">
            <a:spAutoFit/>
          </a:bodyPr>
          <a:lstStyle/>
          <a:p>
            <a:pPr fontAlgn="auto">
              <a:spcBef>
                <a:spcPts val="0"/>
              </a:spcBef>
              <a:spcAft>
                <a:spcPts val="0"/>
              </a:spcAft>
            </a:pPr>
            <a:r>
              <a:rPr lang="fr-FR" sz="2000" dirty="0" smtClean="0">
                <a:solidFill>
                  <a:prstClr val="black"/>
                </a:solidFill>
                <a:latin typeface="+mn-lt"/>
                <a:cs typeface="+mn-cs"/>
              </a:rPr>
              <a:t>Noue plantée </a:t>
            </a:r>
          </a:p>
          <a:p>
            <a:pPr algn="r" fontAlgn="auto">
              <a:spcBef>
                <a:spcPts val="0"/>
              </a:spcBef>
              <a:spcAft>
                <a:spcPts val="0"/>
              </a:spcAft>
            </a:pPr>
            <a:r>
              <a:rPr lang="fr-FR" sz="2000" dirty="0" smtClean="0">
                <a:solidFill>
                  <a:prstClr val="black"/>
                </a:solidFill>
                <a:latin typeface="+mn-lt"/>
                <a:cs typeface="+mn-cs"/>
              </a:rPr>
              <a:t>(macrophytes)</a:t>
            </a:r>
          </a:p>
        </p:txBody>
      </p:sp>
      <p:cxnSp>
        <p:nvCxnSpPr>
          <p:cNvPr id="127" name="Connecteur droit avec flèche 126"/>
          <p:cNvCxnSpPr/>
          <p:nvPr/>
        </p:nvCxnSpPr>
        <p:spPr>
          <a:xfrm flipH="1">
            <a:off x="4716016" y="2492896"/>
            <a:ext cx="1152128"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8" name="Connecteur droit avec flèche 127"/>
          <p:cNvCxnSpPr/>
          <p:nvPr/>
        </p:nvCxnSpPr>
        <p:spPr>
          <a:xfrm flipH="1">
            <a:off x="4768474" y="1844824"/>
            <a:ext cx="1152128"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6" name="Freeform 2"/>
          <p:cNvSpPr>
            <a:spLocks/>
          </p:cNvSpPr>
          <p:nvPr/>
        </p:nvSpPr>
        <p:spPr bwMode="auto">
          <a:xfrm rot="19558122">
            <a:off x="4507596" y="1541648"/>
            <a:ext cx="644576" cy="2283107"/>
          </a:xfrm>
          <a:custGeom>
            <a:avLst/>
            <a:gdLst>
              <a:gd name="T0" fmla="*/ 602 w 1633"/>
              <a:gd name="T1" fmla="*/ 0 h 4010"/>
              <a:gd name="T2" fmla="*/ 463 w 1633"/>
              <a:gd name="T3" fmla="*/ 129 h 4010"/>
              <a:gd name="T4" fmla="*/ 323 w 1633"/>
              <a:gd name="T5" fmla="*/ 292 h 4010"/>
              <a:gd name="T6" fmla="*/ 140 w 1633"/>
              <a:gd name="T7" fmla="*/ 613 h 4010"/>
              <a:gd name="T8" fmla="*/ 86 w 1633"/>
              <a:gd name="T9" fmla="*/ 806 h 4010"/>
              <a:gd name="T10" fmla="*/ 22 w 1633"/>
              <a:gd name="T11" fmla="*/ 1032 h 4010"/>
              <a:gd name="T12" fmla="*/ 0 w 1633"/>
              <a:gd name="T13" fmla="*/ 1225 h 4010"/>
              <a:gd name="T14" fmla="*/ 0 w 1633"/>
              <a:gd name="T15" fmla="*/ 1462 h 4010"/>
              <a:gd name="T16" fmla="*/ 11 w 1633"/>
              <a:gd name="T17" fmla="*/ 1730 h 4010"/>
              <a:gd name="T18" fmla="*/ 76 w 1633"/>
              <a:gd name="T19" fmla="*/ 2149 h 4010"/>
              <a:gd name="T20" fmla="*/ 226 w 1633"/>
              <a:gd name="T21" fmla="*/ 2687 h 4010"/>
              <a:gd name="T22" fmla="*/ 387 w 1633"/>
              <a:gd name="T23" fmla="*/ 3052 h 4010"/>
              <a:gd name="T24" fmla="*/ 559 w 1633"/>
              <a:gd name="T25" fmla="*/ 3417 h 4010"/>
              <a:gd name="T26" fmla="*/ 753 w 1633"/>
              <a:gd name="T27" fmla="*/ 3717 h 4010"/>
              <a:gd name="T28" fmla="*/ 463 w 1633"/>
              <a:gd name="T29" fmla="*/ 3845 h 4010"/>
              <a:gd name="T30" fmla="*/ 1408 w 1633"/>
              <a:gd name="T31" fmla="*/ 4010 h 4010"/>
              <a:gd name="T32" fmla="*/ 1633 w 1633"/>
              <a:gd name="T33" fmla="*/ 3260 h 4010"/>
              <a:gd name="T34" fmla="*/ 1344 w 1633"/>
              <a:gd name="T35" fmla="*/ 3385 h 4010"/>
              <a:gd name="T36" fmla="*/ 1140 w 1633"/>
              <a:gd name="T37" fmla="*/ 3149 h 4010"/>
              <a:gd name="T38" fmla="*/ 882 w 1633"/>
              <a:gd name="T39" fmla="*/ 2794 h 4010"/>
              <a:gd name="T40" fmla="*/ 720 w 1633"/>
              <a:gd name="T41" fmla="*/ 2504 h 4010"/>
              <a:gd name="T42" fmla="*/ 538 w 1633"/>
              <a:gd name="T43" fmla="*/ 2117 h 4010"/>
              <a:gd name="T44" fmla="*/ 409 w 1633"/>
              <a:gd name="T45" fmla="*/ 1784 h 4010"/>
              <a:gd name="T46" fmla="*/ 323 w 1633"/>
              <a:gd name="T47" fmla="*/ 1419 h 4010"/>
              <a:gd name="T48" fmla="*/ 301 w 1633"/>
              <a:gd name="T49" fmla="*/ 1053 h 4010"/>
              <a:gd name="T50" fmla="*/ 323 w 1633"/>
              <a:gd name="T51" fmla="*/ 699 h 4010"/>
              <a:gd name="T52" fmla="*/ 377 w 1633"/>
              <a:gd name="T53" fmla="*/ 484 h 4010"/>
              <a:gd name="T54" fmla="*/ 463 w 1633"/>
              <a:gd name="T55" fmla="*/ 292 h 4010"/>
              <a:gd name="T56" fmla="*/ 602 w 1633"/>
              <a:gd name="T57" fmla="*/ 0 h 40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633" h="4010">
                <a:moveTo>
                  <a:pt x="602" y="0"/>
                </a:moveTo>
                <a:lnTo>
                  <a:pt x="463" y="129"/>
                </a:lnTo>
                <a:lnTo>
                  <a:pt x="323" y="292"/>
                </a:lnTo>
                <a:lnTo>
                  <a:pt x="140" y="613"/>
                </a:lnTo>
                <a:lnTo>
                  <a:pt x="86" y="806"/>
                </a:lnTo>
                <a:lnTo>
                  <a:pt x="22" y="1032"/>
                </a:lnTo>
                <a:lnTo>
                  <a:pt x="0" y="1225"/>
                </a:lnTo>
                <a:lnTo>
                  <a:pt x="0" y="1462"/>
                </a:lnTo>
                <a:lnTo>
                  <a:pt x="11" y="1730"/>
                </a:lnTo>
                <a:lnTo>
                  <a:pt x="76" y="2149"/>
                </a:lnTo>
                <a:lnTo>
                  <a:pt x="226" y="2687"/>
                </a:lnTo>
                <a:lnTo>
                  <a:pt x="387" y="3052"/>
                </a:lnTo>
                <a:lnTo>
                  <a:pt x="559" y="3417"/>
                </a:lnTo>
                <a:lnTo>
                  <a:pt x="753" y="3717"/>
                </a:lnTo>
                <a:lnTo>
                  <a:pt x="463" y="3845"/>
                </a:lnTo>
                <a:lnTo>
                  <a:pt x="1408" y="4010"/>
                </a:lnTo>
                <a:lnTo>
                  <a:pt x="1633" y="3260"/>
                </a:lnTo>
                <a:lnTo>
                  <a:pt x="1344" y="3385"/>
                </a:lnTo>
                <a:lnTo>
                  <a:pt x="1140" y="3149"/>
                </a:lnTo>
                <a:lnTo>
                  <a:pt x="882" y="2794"/>
                </a:lnTo>
                <a:lnTo>
                  <a:pt x="720" y="2504"/>
                </a:lnTo>
                <a:lnTo>
                  <a:pt x="538" y="2117"/>
                </a:lnTo>
                <a:lnTo>
                  <a:pt x="409" y="1784"/>
                </a:lnTo>
                <a:lnTo>
                  <a:pt x="323" y="1419"/>
                </a:lnTo>
                <a:lnTo>
                  <a:pt x="301" y="1053"/>
                </a:lnTo>
                <a:lnTo>
                  <a:pt x="323" y="699"/>
                </a:lnTo>
                <a:lnTo>
                  <a:pt x="377" y="484"/>
                </a:lnTo>
                <a:lnTo>
                  <a:pt x="463" y="292"/>
                </a:lnTo>
                <a:lnTo>
                  <a:pt x="602" y="0"/>
                </a:lnTo>
                <a:close/>
              </a:path>
            </a:pathLst>
          </a:custGeom>
          <a:solidFill>
            <a:srgbClr val="0099FF">
              <a:alpha val="70000"/>
            </a:srgbClr>
          </a:solidFill>
          <a:ln>
            <a:no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dirty="0">
              <a:solidFill>
                <a:prstClr val="black"/>
              </a:solidFill>
              <a:latin typeface="Calibri"/>
              <a:cs typeface="+mn-cs"/>
            </a:endParaRPr>
          </a:p>
        </p:txBody>
      </p:sp>
      <p:sp>
        <p:nvSpPr>
          <p:cNvPr id="129" name="ZoneTexte 128"/>
          <p:cNvSpPr txBox="1"/>
          <p:nvPr/>
        </p:nvSpPr>
        <p:spPr>
          <a:xfrm>
            <a:off x="5069860" y="5301208"/>
            <a:ext cx="1518364" cy="646331"/>
          </a:xfrm>
          <a:prstGeom prst="rect">
            <a:avLst/>
          </a:prstGeom>
          <a:noFill/>
        </p:spPr>
        <p:txBody>
          <a:bodyPr wrap="none" rtlCol="0">
            <a:spAutoFit/>
          </a:bodyPr>
          <a:lstStyle/>
          <a:p>
            <a:pPr algn="ctr"/>
            <a:r>
              <a:rPr lang="fr-FR" i="1" dirty="0" smtClean="0"/>
              <a:t>Regard de</a:t>
            </a:r>
          </a:p>
          <a:p>
            <a:pPr algn="ctr"/>
            <a:r>
              <a:rPr lang="fr-FR" i="1" dirty="0" smtClean="0"/>
              <a:t> prélèvement</a:t>
            </a:r>
            <a:endParaRPr lang="fr-FR" i="1" dirty="0"/>
          </a:p>
        </p:txBody>
      </p:sp>
      <p:cxnSp>
        <p:nvCxnSpPr>
          <p:cNvPr id="130" name="Connecteur droit avec flèche 129"/>
          <p:cNvCxnSpPr/>
          <p:nvPr/>
        </p:nvCxnSpPr>
        <p:spPr>
          <a:xfrm flipH="1">
            <a:off x="4499992" y="5637525"/>
            <a:ext cx="683913"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3" name="ZoneTexte 132"/>
          <p:cNvSpPr txBox="1"/>
          <p:nvPr/>
        </p:nvSpPr>
        <p:spPr>
          <a:xfrm>
            <a:off x="986134" y="4969417"/>
            <a:ext cx="460382" cy="369332"/>
          </a:xfrm>
          <a:prstGeom prst="rect">
            <a:avLst/>
          </a:prstGeom>
          <a:noFill/>
        </p:spPr>
        <p:txBody>
          <a:bodyPr wrap="none" rtlCol="0">
            <a:spAutoFit/>
          </a:bodyPr>
          <a:lstStyle/>
          <a:p>
            <a:pPr fontAlgn="auto">
              <a:spcBef>
                <a:spcPts val="0"/>
              </a:spcBef>
              <a:spcAft>
                <a:spcPts val="0"/>
              </a:spcAft>
            </a:pPr>
            <a:r>
              <a:rPr lang="fr-FR" i="1" dirty="0" smtClean="0">
                <a:solidFill>
                  <a:prstClr val="black"/>
                </a:solidFill>
                <a:latin typeface="Calibri"/>
                <a:cs typeface="+mn-cs"/>
              </a:rPr>
              <a:t>Sol</a:t>
            </a:r>
            <a:endParaRPr lang="fr-FR" i="1" dirty="0">
              <a:solidFill>
                <a:prstClr val="black"/>
              </a:solidFill>
              <a:latin typeface="Calibri"/>
              <a:cs typeface="+mn-cs"/>
            </a:endParaRPr>
          </a:p>
        </p:txBody>
      </p:sp>
      <p:sp>
        <p:nvSpPr>
          <p:cNvPr id="134" name="ZoneTexte 133"/>
          <p:cNvSpPr txBox="1"/>
          <p:nvPr/>
        </p:nvSpPr>
        <p:spPr>
          <a:xfrm>
            <a:off x="2411760" y="5013176"/>
            <a:ext cx="1178528" cy="369332"/>
          </a:xfrm>
          <a:prstGeom prst="rect">
            <a:avLst/>
          </a:prstGeom>
          <a:noFill/>
        </p:spPr>
        <p:txBody>
          <a:bodyPr wrap="none" rtlCol="0">
            <a:spAutoFit/>
          </a:bodyPr>
          <a:lstStyle/>
          <a:p>
            <a:pPr fontAlgn="auto">
              <a:spcBef>
                <a:spcPts val="0"/>
              </a:spcBef>
              <a:spcAft>
                <a:spcPts val="0"/>
              </a:spcAft>
            </a:pPr>
            <a:r>
              <a:rPr lang="fr-FR" i="1" dirty="0" smtClean="0">
                <a:solidFill>
                  <a:srgbClr val="0099FF"/>
                </a:solidFill>
                <a:latin typeface="Calibri"/>
                <a:cs typeface="+mn-cs"/>
              </a:rPr>
              <a:t>Infiltration</a:t>
            </a:r>
            <a:endParaRPr lang="fr-FR" i="1" dirty="0">
              <a:solidFill>
                <a:srgbClr val="0099FF"/>
              </a:solidFill>
              <a:latin typeface="Calibri"/>
              <a:cs typeface="+mn-cs"/>
            </a:endParaRPr>
          </a:p>
        </p:txBody>
      </p:sp>
      <p:pic>
        <p:nvPicPr>
          <p:cNvPr id="135" name="Image 13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980855" y="620688"/>
            <a:ext cx="846900" cy="598735"/>
          </a:xfrm>
          <a:prstGeom prst="rect">
            <a:avLst/>
          </a:prstGeom>
        </p:spPr>
      </p:pic>
      <p:sp>
        <p:nvSpPr>
          <p:cNvPr id="63" name="Freeform 2"/>
          <p:cNvSpPr>
            <a:spLocks/>
          </p:cNvSpPr>
          <p:nvPr/>
        </p:nvSpPr>
        <p:spPr bwMode="auto">
          <a:xfrm rot="19148454">
            <a:off x="4370166" y="2198034"/>
            <a:ext cx="644576" cy="2408803"/>
          </a:xfrm>
          <a:custGeom>
            <a:avLst/>
            <a:gdLst>
              <a:gd name="T0" fmla="*/ 602 w 1633"/>
              <a:gd name="T1" fmla="*/ 0 h 4010"/>
              <a:gd name="T2" fmla="*/ 463 w 1633"/>
              <a:gd name="T3" fmla="*/ 129 h 4010"/>
              <a:gd name="T4" fmla="*/ 323 w 1633"/>
              <a:gd name="T5" fmla="*/ 292 h 4010"/>
              <a:gd name="T6" fmla="*/ 140 w 1633"/>
              <a:gd name="T7" fmla="*/ 613 h 4010"/>
              <a:gd name="T8" fmla="*/ 86 w 1633"/>
              <a:gd name="T9" fmla="*/ 806 h 4010"/>
              <a:gd name="T10" fmla="*/ 22 w 1633"/>
              <a:gd name="T11" fmla="*/ 1032 h 4010"/>
              <a:gd name="T12" fmla="*/ 0 w 1633"/>
              <a:gd name="T13" fmla="*/ 1225 h 4010"/>
              <a:gd name="T14" fmla="*/ 0 w 1633"/>
              <a:gd name="T15" fmla="*/ 1462 h 4010"/>
              <a:gd name="T16" fmla="*/ 11 w 1633"/>
              <a:gd name="T17" fmla="*/ 1730 h 4010"/>
              <a:gd name="T18" fmla="*/ 76 w 1633"/>
              <a:gd name="T19" fmla="*/ 2149 h 4010"/>
              <a:gd name="T20" fmla="*/ 226 w 1633"/>
              <a:gd name="T21" fmla="*/ 2687 h 4010"/>
              <a:gd name="T22" fmla="*/ 387 w 1633"/>
              <a:gd name="T23" fmla="*/ 3052 h 4010"/>
              <a:gd name="T24" fmla="*/ 559 w 1633"/>
              <a:gd name="T25" fmla="*/ 3417 h 4010"/>
              <a:gd name="T26" fmla="*/ 753 w 1633"/>
              <a:gd name="T27" fmla="*/ 3717 h 4010"/>
              <a:gd name="T28" fmla="*/ 463 w 1633"/>
              <a:gd name="T29" fmla="*/ 3845 h 4010"/>
              <a:gd name="T30" fmla="*/ 1408 w 1633"/>
              <a:gd name="T31" fmla="*/ 4010 h 4010"/>
              <a:gd name="T32" fmla="*/ 1633 w 1633"/>
              <a:gd name="T33" fmla="*/ 3260 h 4010"/>
              <a:gd name="T34" fmla="*/ 1344 w 1633"/>
              <a:gd name="T35" fmla="*/ 3385 h 4010"/>
              <a:gd name="T36" fmla="*/ 1140 w 1633"/>
              <a:gd name="T37" fmla="*/ 3149 h 4010"/>
              <a:gd name="T38" fmla="*/ 882 w 1633"/>
              <a:gd name="T39" fmla="*/ 2794 h 4010"/>
              <a:gd name="T40" fmla="*/ 720 w 1633"/>
              <a:gd name="T41" fmla="*/ 2504 h 4010"/>
              <a:gd name="T42" fmla="*/ 538 w 1633"/>
              <a:gd name="T43" fmla="*/ 2117 h 4010"/>
              <a:gd name="T44" fmla="*/ 409 w 1633"/>
              <a:gd name="T45" fmla="*/ 1784 h 4010"/>
              <a:gd name="T46" fmla="*/ 323 w 1633"/>
              <a:gd name="T47" fmla="*/ 1419 h 4010"/>
              <a:gd name="T48" fmla="*/ 301 w 1633"/>
              <a:gd name="T49" fmla="*/ 1053 h 4010"/>
              <a:gd name="T50" fmla="*/ 323 w 1633"/>
              <a:gd name="T51" fmla="*/ 699 h 4010"/>
              <a:gd name="T52" fmla="*/ 377 w 1633"/>
              <a:gd name="T53" fmla="*/ 484 h 4010"/>
              <a:gd name="T54" fmla="*/ 463 w 1633"/>
              <a:gd name="T55" fmla="*/ 292 h 4010"/>
              <a:gd name="T56" fmla="*/ 602 w 1633"/>
              <a:gd name="T57" fmla="*/ 0 h 40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633" h="4010">
                <a:moveTo>
                  <a:pt x="602" y="0"/>
                </a:moveTo>
                <a:lnTo>
                  <a:pt x="463" y="129"/>
                </a:lnTo>
                <a:lnTo>
                  <a:pt x="323" y="292"/>
                </a:lnTo>
                <a:lnTo>
                  <a:pt x="140" y="613"/>
                </a:lnTo>
                <a:lnTo>
                  <a:pt x="86" y="806"/>
                </a:lnTo>
                <a:lnTo>
                  <a:pt x="22" y="1032"/>
                </a:lnTo>
                <a:lnTo>
                  <a:pt x="0" y="1225"/>
                </a:lnTo>
                <a:lnTo>
                  <a:pt x="0" y="1462"/>
                </a:lnTo>
                <a:lnTo>
                  <a:pt x="11" y="1730"/>
                </a:lnTo>
                <a:lnTo>
                  <a:pt x="76" y="2149"/>
                </a:lnTo>
                <a:lnTo>
                  <a:pt x="226" y="2687"/>
                </a:lnTo>
                <a:lnTo>
                  <a:pt x="387" y="3052"/>
                </a:lnTo>
                <a:lnTo>
                  <a:pt x="559" y="3417"/>
                </a:lnTo>
                <a:lnTo>
                  <a:pt x="753" y="3717"/>
                </a:lnTo>
                <a:lnTo>
                  <a:pt x="463" y="3845"/>
                </a:lnTo>
                <a:lnTo>
                  <a:pt x="1408" y="4010"/>
                </a:lnTo>
                <a:lnTo>
                  <a:pt x="1633" y="3260"/>
                </a:lnTo>
                <a:lnTo>
                  <a:pt x="1344" y="3385"/>
                </a:lnTo>
                <a:lnTo>
                  <a:pt x="1140" y="3149"/>
                </a:lnTo>
                <a:lnTo>
                  <a:pt x="882" y="2794"/>
                </a:lnTo>
                <a:lnTo>
                  <a:pt x="720" y="2504"/>
                </a:lnTo>
                <a:lnTo>
                  <a:pt x="538" y="2117"/>
                </a:lnTo>
                <a:lnTo>
                  <a:pt x="409" y="1784"/>
                </a:lnTo>
                <a:lnTo>
                  <a:pt x="323" y="1419"/>
                </a:lnTo>
                <a:lnTo>
                  <a:pt x="301" y="1053"/>
                </a:lnTo>
                <a:lnTo>
                  <a:pt x="323" y="699"/>
                </a:lnTo>
                <a:lnTo>
                  <a:pt x="377" y="484"/>
                </a:lnTo>
                <a:lnTo>
                  <a:pt x="463" y="292"/>
                </a:lnTo>
                <a:lnTo>
                  <a:pt x="602" y="0"/>
                </a:lnTo>
                <a:close/>
              </a:path>
            </a:pathLst>
          </a:custGeom>
          <a:solidFill>
            <a:srgbClr val="0099FF">
              <a:alpha val="70000"/>
            </a:srgbClr>
          </a:solidFill>
          <a:ln>
            <a:no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dirty="0">
              <a:solidFill>
                <a:prstClr val="black"/>
              </a:solidFill>
              <a:latin typeface="Calibri"/>
              <a:cs typeface="+mn-cs"/>
            </a:endParaRPr>
          </a:p>
        </p:txBody>
      </p:sp>
      <p:sp>
        <p:nvSpPr>
          <p:cNvPr id="66" name="Freeform 2"/>
          <p:cNvSpPr>
            <a:spLocks/>
          </p:cNvSpPr>
          <p:nvPr/>
        </p:nvSpPr>
        <p:spPr bwMode="auto">
          <a:xfrm rot="18711609">
            <a:off x="4356906" y="3135025"/>
            <a:ext cx="644576" cy="2224106"/>
          </a:xfrm>
          <a:custGeom>
            <a:avLst/>
            <a:gdLst>
              <a:gd name="T0" fmla="*/ 602 w 1633"/>
              <a:gd name="T1" fmla="*/ 0 h 4010"/>
              <a:gd name="T2" fmla="*/ 463 w 1633"/>
              <a:gd name="T3" fmla="*/ 129 h 4010"/>
              <a:gd name="T4" fmla="*/ 323 w 1633"/>
              <a:gd name="T5" fmla="*/ 292 h 4010"/>
              <a:gd name="T6" fmla="*/ 140 w 1633"/>
              <a:gd name="T7" fmla="*/ 613 h 4010"/>
              <a:gd name="T8" fmla="*/ 86 w 1633"/>
              <a:gd name="T9" fmla="*/ 806 h 4010"/>
              <a:gd name="T10" fmla="*/ 22 w 1633"/>
              <a:gd name="T11" fmla="*/ 1032 h 4010"/>
              <a:gd name="T12" fmla="*/ 0 w 1633"/>
              <a:gd name="T13" fmla="*/ 1225 h 4010"/>
              <a:gd name="T14" fmla="*/ 0 w 1633"/>
              <a:gd name="T15" fmla="*/ 1462 h 4010"/>
              <a:gd name="T16" fmla="*/ 11 w 1633"/>
              <a:gd name="T17" fmla="*/ 1730 h 4010"/>
              <a:gd name="T18" fmla="*/ 76 w 1633"/>
              <a:gd name="T19" fmla="*/ 2149 h 4010"/>
              <a:gd name="T20" fmla="*/ 226 w 1633"/>
              <a:gd name="T21" fmla="*/ 2687 h 4010"/>
              <a:gd name="T22" fmla="*/ 387 w 1633"/>
              <a:gd name="T23" fmla="*/ 3052 h 4010"/>
              <a:gd name="T24" fmla="*/ 559 w 1633"/>
              <a:gd name="T25" fmla="*/ 3417 h 4010"/>
              <a:gd name="T26" fmla="*/ 753 w 1633"/>
              <a:gd name="T27" fmla="*/ 3717 h 4010"/>
              <a:gd name="T28" fmla="*/ 463 w 1633"/>
              <a:gd name="T29" fmla="*/ 3845 h 4010"/>
              <a:gd name="T30" fmla="*/ 1408 w 1633"/>
              <a:gd name="T31" fmla="*/ 4010 h 4010"/>
              <a:gd name="T32" fmla="*/ 1633 w 1633"/>
              <a:gd name="T33" fmla="*/ 3260 h 4010"/>
              <a:gd name="T34" fmla="*/ 1344 w 1633"/>
              <a:gd name="T35" fmla="*/ 3385 h 4010"/>
              <a:gd name="T36" fmla="*/ 1140 w 1633"/>
              <a:gd name="T37" fmla="*/ 3149 h 4010"/>
              <a:gd name="T38" fmla="*/ 882 w 1633"/>
              <a:gd name="T39" fmla="*/ 2794 h 4010"/>
              <a:gd name="T40" fmla="*/ 720 w 1633"/>
              <a:gd name="T41" fmla="*/ 2504 h 4010"/>
              <a:gd name="T42" fmla="*/ 538 w 1633"/>
              <a:gd name="T43" fmla="*/ 2117 h 4010"/>
              <a:gd name="T44" fmla="*/ 409 w 1633"/>
              <a:gd name="T45" fmla="*/ 1784 h 4010"/>
              <a:gd name="T46" fmla="*/ 323 w 1633"/>
              <a:gd name="T47" fmla="*/ 1419 h 4010"/>
              <a:gd name="T48" fmla="*/ 301 w 1633"/>
              <a:gd name="T49" fmla="*/ 1053 h 4010"/>
              <a:gd name="T50" fmla="*/ 323 w 1633"/>
              <a:gd name="T51" fmla="*/ 699 h 4010"/>
              <a:gd name="T52" fmla="*/ 377 w 1633"/>
              <a:gd name="T53" fmla="*/ 484 h 4010"/>
              <a:gd name="T54" fmla="*/ 463 w 1633"/>
              <a:gd name="T55" fmla="*/ 292 h 4010"/>
              <a:gd name="T56" fmla="*/ 602 w 1633"/>
              <a:gd name="T57" fmla="*/ 0 h 40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633" h="4010">
                <a:moveTo>
                  <a:pt x="602" y="0"/>
                </a:moveTo>
                <a:lnTo>
                  <a:pt x="463" y="129"/>
                </a:lnTo>
                <a:lnTo>
                  <a:pt x="323" y="292"/>
                </a:lnTo>
                <a:lnTo>
                  <a:pt x="140" y="613"/>
                </a:lnTo>
                <a:lnTo>
                  <a:pt x="86" y="806"/>
                </a:lnTo>
                <a:lnTo>
                  <a:pt x="22" y="1032"/>
                </a:lnTo>
                <a:lnTo>
                  <a:pt x="0" y="1225"/>
                </a:lnTo>
                <a:lnTo>
                  <a:pt x="0" y="1462"/>
                </a:lnTo>
                <a:lnTo>
                  <a:pt x="11" y="1730"/>
                </a:lnTo>
                <a:lnTo>
                  <a:pt x="76" y="2149"/>
                </a:lnTo>
                <a:lnTo>
                  <a:pt x="226" y="2687"/>
                </a:lnTo>
                <a:lnTo>
                  <a:pt x="387" y="3052"/>
                </a:lnTo>
                <a:lnTo>
                  <a:pt x="559" y="3417"/>
                </a:lnTo>
                <a:lnTo>
                  <a:pt x="753" y="3717"/>
                </a:lnTo>
                <a:lnTo>
                  <a:pt x="463" y="3845"/>
                </a:lnTo>
                <a:lnTo>
                  <a:pt x="1408" y="4010"/>
                </a:lnTo>
                <a:lnTo>
                  <a:pt x="1633" y="3260"/>
                </a:lnTo>
                <a:lnTo>
                  <a:pt x="1344" y="3385"/>
                </a:lnTo>
                <a:lnTo>
                  <a:pt x="1140" y="3149"/>
                </a:lnTo>
                <a:lnTo>
                  <a:pt x="882" y="2794"/>
                </a:lnTo>
                <a:lnTo>
                  <a:pt x="720" y="2504"/>
                </a:lnTo>
                <a:lnTo>
                  <a:pt x="538" y="2117"/>
                </a:lnTo>
                <a:lnTo>
                  <a:pt x="409" y="1784"/>
                </a:lnTo>
                <a:lnTo>
                  <a:pt x="323" y="1419"/>
                </a:lnTo>
                <a:lnTo>
                  <a:pt x="301" y="1053"/>
                </a:lnTo>
                <a:lnTo>
                  <a:pt x="323" y="699"/>
                </a:lnTo>
                <a:lnTo>
                  <a:pt x="377" y="484"/>
                </a:lnTo>
                <a:lnTo>
                  <a:pt x="463" y="292"/>
                </a:lnTo>
                <a:lnTo>
                  <a:pt x="602" y="0"/>
                </a:lnTo>
                <a:close/>
              </a:path>
            </a:pathLst>
          </a:custGeom>
          <a:solidFill>
            <a:schemeClr val="bg2">
              <a:alpha val="70000"/>
            </a:schemeClr>
          </a:solidFill>
          <a:ln>
            <a:no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dirty="0">
              <a:solidFill>
                <a:prstClr val="black"/>
              </a:solidFill>
              <a:latin typeface="Calibri"/>
              <a:cs typeface="+mn-cs"/>
            </a:endParaRPr>
          </a:p>
        </p:txBody>
      </p:sp>
    </p:spTree>
    <p:extLst>
      <p:ext uri="{BB962C8B-B14F-4D97-AF65-F5344CB8AC3E}">
        <p14:creationId xmlns:p14="http://schemas.microsoft.com/office/powerpoint/2010/main" val="37814267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79512" y="188640"/>
            <a:ext cx="8856984" cy="523220"/>
          </a:xfrm>
          <a:prstGeom prst="rect">
            <a:avLst/>
          </a:prstGeom>
          <a:noFill/>
        </p:spPr>
        <p:txBody>
          <a:bodyPr wrap="square" rtlCol="0">
            <a:spAutoFit/>
          </a:bodyPr>
          <a:lstStyle/>
          <a:p>
            <a:pPr algn="ctr"/>
            <a:r>
              <a:rPr lang="fr-FR" sz="2800" b="1" dirty="0" smtClean="0">
                <a:latin typeface="+mn-lt"/>
                <a:cs typeface="Calibri" pitchFamily="34" charset="0"/>
              </a:rPr>
              <a:t>NOUE DE VOIRIE EXPERIMENTALE</a:t>
            </a:r>
            <a:endParaRPr lang="fr-FR" sz="2800" b="1" dirty="0">
              <a:latin typeface="+mn-lt"/>
              <a:cs typeface="Calibri" pitchFamily="34" charset="0"/>
            </a:endParaRPr>
          </a:p>
        </p:txBody>
      </p:sp>
      <p:pic>
        <p:nvPicPr>
          <p:cNvPr id="62"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7697" y="1489652"/>
            <a:ext cx="1944023" cy="1660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3" name="Ellipse 62"/>
          <p:cNvSpPr/>
          <p:nvPr/>
        </p:nvSpPr>
        <p:spPr>
          <a:xfrm>
            <a:off x="830381" y="2743787"/>
            <a:ext cx="360040" cy="360040"/>
          </a:xfrm>
          <a:prstGeom prst="ellipse">
            <a:avLst/>
          </a:prstGeom>
          <a:solidFill>
            <a:schemeClr val="bg1">
              <a:alpha val="49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69" name="Rectangle 68"/>
          <p:cNvSpPr/>
          <p:nvPr/>
        </p:nvSpPr>
        <p:spPr>
          <a:xfrm>
            <a:off x="3571129" y="1124744"/>
            <a:ext cx="5825407" cy="2785378"/>
          </a:xfrm>
          <a:prstGeom prst="rect">
            <a:avLst/>
          </a:prstGeom>
          <a:noFill/>
          <a:ln>
            <a:noFill/>
          </a:ln>
        </p:spPr>
        <p:txBody>
          <a:bodyPr wrap="square">
            <a:spAutoFit/>
          </a:bodyPr>
          <a:lstStyle/>
          <a:p>
            <a:r>
              <a:rPr lang="fr-FR" sz="2000" b="1" dirty="0" smtClean="0">
                <a:solidFill>
                  <a:srgbClr val="0066CC"/>
                </a:solidFill>
                <a:effectLst>
                  <a:outerShdw blurRad="38100" dist="38100" dir="2700000" algn="tl">
                    <a:srgbClr val="000000">
                      <a:alpha val="43137"/>
                    </a:srgbClr>
                  </a:outerShdw>
                </a:effectLst>
              </a:rPr>
              <a:t>MES</a:t>
            </a:r>
            <a:r>
              <a:rPr lang="fr-FR" sz="2000" dirty="0" smtClean="0"/>
              <a:t> Matières En Suspension</a:t>
            </a:r>
            <a:endParaRPr lang="fr-FR" sz="800" b="1" dirty="0" smtClean="0">
              <a:solidFill>
                <a:srgbClr val="2F9590"/>
              </a:solidFill>
              <a:effectLst>
                <a:outerShdw blurRad="38100" dist="38100" dir="2700000" algn="tl">
                  <a:srgbClr val="000000">
                    <a:alpha val="43137"/>
                  </a:srgbClr>
                </a:outerShdw>
              </a:effectLst>
            </a:endParaRPr>
          </a:p>
          <a:p>
            <a:r>
              <a:rPr lang="fr-FR" sz="2000" b="1" dirty="0" smtClean="0">
                <a:solidFill>
                  <a:srgbClr val="0066CC"/>
                </a:solidFill>
                <a:effectLst>
                  <a:outerShdw blurRad="38100" dist="38100" dir="2700000" algn="tl">
                    <a:srgbClr val="000000">
                      <a:alpha val="43137"/>
                    </a:srgbClr>
                  </a:outerShdw>
                </a:effectLst>
              </a:rPr>
              <a:t>DBO</a:t>
            </a:r>
            <a:r>
              <a:rPr lang="fr-FR" sz="2000" b="1" baseline="-25000" dirty="0" smtClean="0">
                <a:solidFill>
                  <a:schemeClr val="accent5">
                    <a:lumMod val="50000"/>
                  </a:schemeClr>
                </a:solidFill>
                <a:effectLst>
                  <a:outerShdw blurRad="38100" dist="38100" dir="2700000" algn="tl">
                    <a:srgbClr val="000000">
                      <a:alpha val="43137"/>
                    </a:srgbClr>
                  </a:outerShdw>
                </a:effectLst>
              </a:rPr>
              <a:t>5</a:t>
            </a:r>
            <a:r>
              <a:rPr lang="fr-FR" sz="2000" dirty="0" smtClean="0"/>
              <a:t> Demande Biologique en Oxygène</a:t>
            </a:r>
          </a:p>
          <a:p>
            <a:r>
              <a:rPr lang="fr-FR" sz="2000" b="1" dirty="0" smtClean="0">
                <a:solidFill>
                  <a:srgbClr val="0066CC"/>
                </a:solidFill>
                <a:effectLst>
                  <a:outerShdw blurRad="38100" dist="38100" dir="2700000" algn="tl">
                    <a:srgbClr val="000000">
                      <a:alpha val="43137"/>
                    </a:srgbClr>
                  </a:outerShdw>
                </a:effectLst>
              </a:rPr>
              <a:t>DCO</a:t>
            </a:r>
            <a:r>
              <a:rPr lang="fr-FR" sz="2000" dirty="0" smtClean="0"/>
              <a:t>  Demande Chimique en Oxygène</a:t>
            </a:r>
          </a:p>
          <a:p>
            <a:endParaRPr lang="fr-FR" sz="800" dirty="0" smtClean="0"/>
          </a:p>
          <a:p>
            <a:r>
              <a:rPr lang="fr-FR" sz="2000" b="1" dirty="0" smtClean="0">
                <a:solidFill>
                  <a:srgbClr val="0066CC"/>
                </a:solidFill>
                <a:effectLst>
                  <a:outerShdw blurRad="38100" dist="38100" dir="2700000" algn="tl">
                    <a:srgbClr val="000000">
                      <a:alpha val="43137"/>
                    </a:srgbClr>
                  </a:outerShdw>
                </a:effectLst>
              </a:rPr>
              <a:t>N</a:t>
            </a:r>
            <a:r>
              <a:rPr lang="fr-FR" sz="2000" b="1" baseline="-25000" dirty="0" smtClean="0">
                <a:solidFill>
                  <a:srgbClr val="0066CC"/>
                </a:solidFill>
                <a:effectLst>
                  <a:outerShdw blurRad="38100" dist="38100" dir="2700000" algn="tl">
                    <a:srgbClr val="000000">
                      <a:alpha val="43137"/>
                    </a:srgbClr>
                  </a:outerShdw>
                </a:effectLst>
              </a:rPr>
              <a:t>K</a:t>
            </a:r>
            <a:r>
              <a:rPr lang="fr-FR" sz="2000" dirty="0" smtClean="0"/>
              <a:t>  Azote </a:t>
            </a:r>
            <a:r>
              <a:rPr lang="fr-FR" sz="2000" dirty="0" err="1" smtClean="0"/>
              <a:t>Kjeldhal</a:t>
            </a:r>
            <a:endParaRPr lang="fr-FR" sz="2000" dirty="0" smtClean="0"/>
          </a:p>
          <a:p>
            <a:r>
              <a:rPr lang="fr-FR" sz="2000" b="1" dirty="0" smtClean="0">
                <a:solidFill>
                  <a:srgbClr val="0066CC"/>
                </a:solidFill>
                <a:effectLst>
                  <a:outerShdw blurRad="38100" dist="38100" dir="2700000" algn="tl">
                    <a:srgbClr val="000000">
                      <a:alpha val="43137"/>
                    </a:srgbClr>
                  </a:outerShdw>
                </a:effectLst>
              </a:rPr>
              <a:t>P</a:t>
            </a:r>
            <a:r>
              <a:rPr lang="fr-FR" sz="2000" dirty="0"/>
              <a:t> </a:t>
            </a:r>
            <a:r>
              <a:rPr lang="fr-FR" sz="2000" dirty="0" smtClean="0"/>
              <a:t> Phosphore total</a:t>
            </a:r>
          </a:p>
          <a:p>
            <a:endParaRPr lang="fr-FR" sz="700" dirty="0" smtClean="0"/>
          </a:p>
          <a:p>
            <a:r>
              <a:rPr lang="fr-FR" sz="2000" b="1" dirty="0" smtClean="0">
                <a:solidFill>
                  <a:srgbClr val="0066CC"/>
                </a:solidFill>
                <a:effectLst>
                  <a:outerShdw blurRad="38100" dist="38100" dir="2700000" algn="tl">
                    <a:srgbClr val="000000">
                      <a:alpha val="43137"/>
                    </a:srgbClr>
                  </a:outerShdw>
                </a:effectLst>
              </a:rPr>
              <a:t>ETM</a:t>
            </a:r>
            <a:r>
              <a:rPr lang="fr-FR" sz="2000" dirty="0" smtClean="0"/>
              <a:t>  Métaux lourds (Cu, Pb, Zn, Cd, As, Hg)</a:t>
            </a:r>
          </a:p>
          <a:p>
            <a:r>
              <a:rPr lang="fr-FR" sz="2000" b="1" dirty="0" smtClean="0">
                <a:solidFill>
                  <a:srgbClr val="0066CC"/>
                </a:solidFill>
                <a:effectLst>
                  <a:outerShdw blurRad="38100" dist="38100" dir="2700000" algn="tl">
                    <a:srgbClr val="000000">
                      <a:alpha val="43137"/>
                    </a:srgbClr>
                  </a:outerShdw>
                </a:effectLst>
              </a:rPr>
              <a:t>HT</a:t>
            </a:r>
            <a:r>
              <a:rPr lang="fr-FR" sz="2000" dirty="0" smtClean="0"/>
              <a:t> Hydrocarbures totaux</a:t>
            </a:r>
          </a:p>
          <a:p>
            <a:r>
              <a:rPr lang="fr-FR" sz="2000" b="1" dirty="0" smtClean="0">
                <a:solidFill>
                  <a:srgbClr val="0070C0"/>
                </a:solidFill>
                <a:effectLst>
                  <a:outerShdw blurRad="38100" dist="38100" dir="2700000" algn="tl">
                    <a:srgbClr val="000000">
                      <a:alpha val="43137"/>
                    </a:srgbClr>
                  </a:outerShdw>
                </a:effectLst>
              </a:rPr>
              <a:t>HAP</a:t>
            </a:r>
            <a:r>
              <a:rPr lang="fr-FR" sz="2000" b="1" dirty="0" smtClean="0">
                <a:solidFill>
                  <a:srgbClr val="2F9590"/>
                </a:solidFill>
                <a:effectLst>
                  <a:outerShdw blurRad="38100" dist="38100" dir="2700000" algn="tl">
                    <a:srgbClr val="000000">
                      <a:alpha val="43137"/>
                    </a:srgbClr>
                  </a:outerShdw>
                </a:effectLst>
              </a:rPr>
              <a:t> </a:t>
            </a:r>
            <a:r>
              <a:rPr lang="fr-FR" sz="2000" dirty="0" smtClean="0"/>
              <a:t>Hydrocarbures aromatiques polycycliques</a:t>
            </a:r>
          </a:p>
        </p:txBody>
      </p:sp>
      <p:sp>
        <p:nvSpPr>
          <p:cNvPr id="70" name="Accolade fermante 69"/>
          <p:cNvSpPr/>
          <p:nvPr/>
        </p:nvSpPr>
        <p:spPr>
          <a:xfrm flipH="1">
            <a:off x="3521241" y="1152913"/>
            <a:ext cx="99776" cy="902085"/>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71" name="Accolade fermante 70"/>
          <p:cNvSpPr/>
          <p:nvPr/>
        </p:nvSpPr>
        <p:spPr>
          <a:xfrm flipH="1">
            <a:off x="3521241" y="2270051"/>
            <a:ext cx="99776" cy="494764"/>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16" name="Accolade fermante 115"/>
          <p:cNvSpPr/>
          <p:nvPr/>
        </p:nvSpPr>
        <p:spPr>
          <a:xfrm flipH="1">
            <a:off x="3526889" y="2950136"/>
            <a:ext cx="109007" cy="867073"/>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17" name="Rectangle 116"/>
          <p:cNvSpPr/>
          <p:nvPr/>
        </p:nvSpPr>
        <p:spPr>
          <a:xfrm>
            <a:off x="1888239" y="1354412"/>
            <a:ext cx="1598449" cy="646331"/>
          </a:xfrm>
          <a:prstGeom prst="rect">
            <a:avLst/>
          </a:prstGeom>
          <a:noFill/>
          <a:ln>
            <a:noFill/>
          </a:ln>
        </p:spPr>
        <p:txBody>
          <a:bodyPr wrap="square">
            <a:spAutoFit/>
          </a:bodyPr>
          <a:lstStyle/>
          <a:p>
            <a:pPr algn="r"/>
            <a:r>
              <a:rPr lang="fr-FR" b="1" dirty="0" smtClean="0"/>
              <a:t>Indicateurs de qualité</a:t>
            </a:r>
          </a:p>
        </p:txBody>
      </p:sp>
      <p:sp>
        <p:nvSpPr>
          <p:cNvPr id="118" name="Rectangle 117"/>
          <p:cNvSpPr/>
          <p:nvPr/>
        </p:nvSpPr>
        <p:spPr>
          <a:xfrm>
            <a:off x="1858069" y="2402304"/>
            <a:ext cx="1633811" cy="369332"/>
          </a:xfrm>
          <a:prstGeom prst="rect">
            <a:avLst/>
          </a:prstGeom>
          <a:noFill/>
          <a:ln>
            <a:noFill/>
          </a:ln>
        </p:spPr>
        <p:txBody>
          <a:bodyPr wrap="square">
            <a:spAutoFit/>
          </a:bodyPr>
          <a:lstStyle/>
          <a:p>
            <a:pPr algn="r"/>
            <a:r>
              <a:rPr lang="fr-FR" b="1" dirty="0" smtClean="0"/>
              <a:t>Nutriments</a:t>
            </a:r>
          </a:p>
        </p:txBody>
      </p:sp>
      <p:sp>
        <p:nvSpPr>
          <p:cNvPr id="120" name="Rectangle 119"/>
          <p:cNvSpPr/>
          <p:nvPr/>
        </p:nvSpPr>
        <p:spPr>
          <a:xfrm>
            <a:off x="1435734" y="3180750"/>
            <a:ext cx="2056146" cy="369332"/>
          </a:xfrm>
          <a:prstGeom prst="rect">
            <a:avLst/>
          </a:prstGeom>
          <a:noFill/>
          <a:ln>
            <a:noFill/>
          </a:ln>
        </p:spPr>
        <p:txBody>
          <a:bodyPr wrap="square">
            <a:spAutoFit/>
          </a:bodyPr>
          <a:lstStyle/>
          <a:p>
            <a:pPr algn="r"/>
            <a:r>
              <a:rPr lang="fr-FR" b="1" dirty="0" smtClean="0"/>
              <a:t>Polluants</a:t>
            </a:r>
          </a:p>
        </p:txBody>
      </p:sp>
      <p:sp>
        <p:nvSpPr>
          <p:cNvPr id="136" name="Rectangle 135"/>
          <p:cNvSpPr/>
          <p:nvPr/>
        </p:nvSpPr>
        <p:spPr>
          <a:xfrm>
            <a:off x="2627784" y="4358714"/>
            <a:ext cx="6256111" cy="1446550"/>
          </a:xfrm>
          <a:prstGeom prst="rect">
            <a:avLst/>
          </a:prstGeom>
          <a:noFill/>
          <a:ln>
            <a:noFill/>
          </a:ln>
        </p:spPr>
        <p:txBody>
          <a:bodyPr wrap="square">
            <a:spAutoFit/>
          </a:bodyPr>
          <a:lstStyle/>
          <a:p>
            <a:r>
              <a:rPr lang="fr-FR" sz="2200" dirty="0" smtClean="0"/>
              <a:t>Plus de 500 analyses</a:t>
            </a:r>
          </a:p>
          <a:p>
            <a:r>
              <a:rPr lang="fr-FR" sz="2200" dirty="0" smtClean="0"/>
              <a:t>Réalisées selon les normes ISO, trois répétitions</a:t>
            </a:r>
          </a:p>
          <a:p>
            <a:r>
              <a:rPr lang="fr-FR" sz="2200" smtClean="0"/>
              <a:t>12 </a:t>
            </a:r>
            <a:r>
              <a:rPr lang="fr-FR" sz="2200" dirty="0" smtClean="0"/>
              <a:t>évènements pluvieux en 3 ans</a:t>
            </a:r>
          </a:p>
          <a:p>
            <a:r>
              <a:rPr lang="fr-FR" sz="2200" dirty="0" smtClean="0"/>
              <a:t>Prélèvement dans les trois biefs</a:t>
            </a:r>
          </a:p>
        </p:txBody>
      </p:sp>
      <p:pic>
        <p:nvPicPr>
          <p:cNvPr id="141" name="Image 140" descr="insa_rouen.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84368" y="620688"/>
            <a:ext cx="1059206" cy="565830"/>
          </a:xfrm>
          <a:prstGeom prst="rect">
            <a:avLst/>
          </a:prstGeom>
        </p:spPr>
      </p:pic>
      <p:pic>
        <p:nvPicPr>
          <p:cNvPr id="2050" name="Picture 2" descr="H:\R&amp;D_MaJ_140725\Barentin\Photos\120420_prelevement\IMGP5094.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23528" y="4206628"/>
            <a:ext cx="2323536" cy="174265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23528" y="4206628"/>
            <a:ext cx="8496944" cy="174265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1" name="Freeform 2"/>
          <p:cNvSpPr>
            <a:spLocks/>
          </p:cNvSpPr>
          <p:nvPr/>
        </p:nvSpPr>
        <p:spPr bwMode="auto">
          <a:xfrm rot="21360562">
            <a:off x="881861" y="2862682"/>
            <a:ext cx="576798" cy="1499529"/>
          </a:xfrm>
          <a:custGeom>
            <a:avLst/>
            <a:gdLst>
              <a:gd name="T0" fmla="*/ 602 w 1633"/>
              <a:gd name="T1" fmla="*/ 0 h 4010"/>
              <a:gd name="T2" fmla="*/ 463 w 1633"/>
              <a:gd name="T3" fmla="*/ 129 h 4010"/>
              <a:gd name="T4" fmla="*/ 323 w 1633"/>
              <a:gd name="T5" fmla="*/ 292 h 4010"/>
              <a:gd name="T6" fmla="*/ 140 w 1633"/>
              <a:gd name="T7" fmla="*/ 613 h 4010"/>
              <a:gd name="T8" fmla="*/ 86 w 1633"/>
              <a:gd name="T9" fmla="*/ 806 h 4010"/>
              <a:gd name="T10" fmla="*/ 22 w 1633"/>
              <a:gd name="T11" fmla="*/ 1032 h 4010"/>
              <a:gd name="T12" fmla="*/ 0 w 1633"/>
              <a:gd name="T13" fmla="*/ 1225 h 4010"/>
              <a:gd name="T14" fmla="*/ 0 w 1633"/>
              <a:gd name="T15" fmla="*/ 1462 h 4010"/>
              <a:gd name="T16" fmla="*/ 11 w 1633"/>
              <a:gd name="T17" fmla="*/ 1730 h 4010"/>
              <a:gd name="T18" fmla="*/ 76 w 1633"/>
              <a:gd name="T19" fmla="*/ 2149 h 4010"/>
              <a:gd name="T20" fmla="*/ 226 w 1633"/>
              <a:gd name="T21" fmla="*/ 2687 h 4010"/>
              <a:gd name="T22" fmla="*/ 387 w 1633"/>
              <a:gd name="T23" fmla="*/ 3052 h 4010"/>
              <a:gd name="T24" fmla="*/ 559 w 1633"/>
              <a:gd name="T25" fmla="*/ 3417 h 4010"/>
              <a:gd name="T26" fmla="*/ 753 w 1633"/>
              <a:gd name="T27" fmla="*/ 3717 h 4010"/>
              <a:gd name="T28" fmla="*/ 463 w 1633"/>
              <a:gd name="T29" fmla="*/ 3845 h 4010"/>
              <a:gd name="T30" fmla="*/ 1408 w 1633"/>
              <a:gd name="T31" fmla="*/ 4010 h 4010"/>
              <a:gd name="T32" fmla="*/ 1633 w 1633"/>
              <a:gd name="T33" fmla="*/ 3260 h 4010"/>
              <a:gd name="T34" fmla="*/ 1344 w 1633"/>
              <a:gd name="T35" fmla="*/ 3385 h 4010"/>
              <a:gd name="T36" fmla="*/ 1140 w 1633"/>
              <a:gd name="T37" fmla="*/ 3149 h 4010"/>
              <a:gd name="T38" fmla="*/ 882 w 1633"/>
              <a:gd name="T39" fmla="*/ 2794 h 4010"/>
              <a:gd name="T40" fmla="*/ 720 w 1633"/>
              <a:gd name="T41" fmla="*/ 2504 h 4010"/>
              <a:gd name="T42" fmla="*/ 538 w 1633"/>
              <a:gd name="T43" fmla="*/ 2117 h 4010"/>
              <a:gd name="T44" fmla="*/ 409 w 1633"/>
              <a:gd name="T45" fmla="*/ 1784 h 4010"/>
              <a:gd name="T46" fmla="*/ 323 w 1633"/>
              <a:gd name="T47" fmla="*/ 1419 h 4010"/>
              <a:gd name="T48" fmla="*/ 301 w 1633"/>
              <a:gd name="T49" fmla="*/ 1053 h 4010"/>
              <a:gd name="T50" fmla="*/ 323 w 1633"/>
              <a:gd name="T51" fmla="*/ 699 h 4010"/>
              <a:gd name="T52" fmla="*/ 377 w 1633"/>
              <a:gd name="T53" fmla="*/ 484 h 4010"/>
              <a:gd name="T54" fmla="*/ 463 w 1633"/>
              <a:gd name="T55" fmla="*/ 292 h 4010"/>
              <a:gd name="T56" fmla="*/ 602 w 1633"/>
              <a:gd name="T57" fmla="*/ 0 h 40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633" h="4010">
                <a:moveTo>
                  <a:pt x="602" y="0"/>
                </a:moveTo>
                <a:lnTo>
                  <a:pt x="463" y="129"/>
                </a:lnTo>
                <a:lnTo>
                  <a:pt x="323" y="292"/>
                </a:lnTo>
                <a:lnTo>
                  <a:pt x="140" y="613"/>
                </a:lnTo>
                <a:lnTo>
                  <a:pt x="86" y="806"/>
                </a:lnTo>
                <a:lnTo>
                  <a:pt x="22" y="1032"/>
                </a:lnTo>
                <a:lnTo>
                  <a:pt x="0" y="1225"/>
                </a:lnTo>
                <a:lnTo>
                  <a:pt x="0" y="1462"/>
                </a:lnTo>
                <a:lnTo>
                  <a:pt x="11" y="1730"/>
                </a:lnTo>
                <a:lnTo>
                  <a:pt x="76" y="2149"/>
                </a:lnTo>
                <a:lnTo>
                  <a:pt x="226" y="2687"/>
                </a:lnTo>
                <a:lnTo>
                  <a:pt x="387" y="3052"/>
                </a:lnTo>
                <a:lnTo>
                  <a:pt x="559" y="3417"/>
                </a:lnTo>
                <a:lnTo>
                  <a:pt x="753" y="3717"/>
                </a:lnTo>
                <a:lnTo>
                  <a:pt x="463" y="3845"/>
                </a:lnTo>
                <a:lnTo>
                  <a:pt x="1408" y="4010"/>
                </a:lnTo>
                <a:lnTo>
                  <a:pt x="1633" y="3260"/>
                </a:lnTo>
                <a:lnTo>
                  <a:pt x="1344" y="3385"/>
                </a:lnTo>
                <a:lnTo>
                  <a:pt x="1140" y="3149"/>
                </a:lnTo>
                <a:lnTo>
                  <a:pt x="882" y="2794"/>
                </a:lnTo>
                <a:lnTo>
                  <a:pt x="720" y="2504"/>
                </a:lnTo>
                <a:lnTo>
                  <a:pt x="538" y="2117"/>
                </a:lnTo>
                <a:lnTo>
                  <a:pt x="409" y="1784"/>
                </a:lnTo>
                <a:lnTo>
                  <a:pt x="323" y="1419"/>
                </a:lnTo>
                <a:lnTo>
                  <a:pt x="301" y="1053"/>
                </a:lnTo>
                <a:lnTo>
                  <a:pt x="323" y="699"/>
                </a:lnTo>
                <a:lnTo>
                  <a:pt x="377" y="484"/>
                </a:lnTo>
                <a:lnTo>
                  <a:pt x="463" y="292"/>
                </a:lnTo>
                <a:lnTo>
                  <a:pt x="602" y="0"/>
                </a:lnTo>
                <a:close/>
              </a:path>
            </a:pathLst>
          </a:custGeom>
          <a:solidFill>
            <a:srgbClr val="000000">
              <a:alpha val="7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Tree>
    <p:extLst>
      <p:ext uri="{BB962C8B-B14F-4D97-AF65-F5344CB8AC3E}">
        <p14:creationId xmlns:p14="http://schemas.microsoft.com/office/powerpoint/2010/main" val="30849914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p:cNvSpPr txBox="1"/>
          <p:nvPr/>
        </p:nvSpPr>
        <p:spPr>
          <a:xfrm>
            <a:off x="2568060" y="1065510"/>
            <a:ext cx="3012052" cy="92333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dirty="0" smtClean="0"/>
              <a:t>Absence de mesure et quantification des polluants dans les EP de voirie</a:t>
            </a:r>
            <a:endParaRPr lang="fr-FR" dirty="0"/>
          </a:p>
        </p:txBody>
      </p:sp>
      <p:sp>
        <p:nvSpPr>
          <p:cNvPr id="2" name="ZoneTexte 1"/>
          <p:cNvSpPr txBox="1"/>
          <p:nvPr/>
        </p:nvSpPr>
        <p:spPr>
          <a:xfrm>
            <a:off x="179512" y="188640"/>
            <a:ext cx="8856984" cy="523220"/>
          </a:xfrm>
          <a:prstGeom prst="rect">
            <a:avLst/>
          </a:prstGeom>
          <a:noFill/>
        </p:spPr>
        <p:txBody>
          <a:bodyPr wrap="square" rtlCol="0">
            <a:spAutoFit/>
          </a:bodyPr>
          <a:lstStyle/>
          <a:p>
            <a:pPr algn="ctr"/>
            <a:r>
              <a:rPr lang="fr-FR" sz="2800" b="1" dirty="0" smtClean="0">
                <a:latin typeface="+mn-lt"/>
                <a:cs typeface="Calibri" pitchFamily="34" charset="0"/>
              </a:rPr>
              <a:t>CONTEXTE et OBJECTIFS</a:t>
            </a:r>
            <a:endParaRPr lang="fr-FR" sz="2800" b="1" dirty="0">
              <a:latin typeface="+mn-lt"/>
              <a:cs typeface="Calibri" pitchFamily="34" charset="0"/>
            </a:endParaRPr>
          </a:p>
        </p:txBody>
      </p:sp>
      <p:sp>
        <p:nvSpPr>
          <p:cNvPr id="4" name="Rectangle avec flèche vers la droite 3"/>
          <p:cNvSpPr/>
          <p:nvPr/>
        </p:nvSpPr>
        <p:spPr>
          <a:xfrm>
            <a:off x="323528" y="1074440"/>
            <a:ext cx="2160240" cy="914400"/>
          </a:xfrm>
          <a:prstGeom prst="rightArrowCallout">
            <a:avLst>
              <a:gd name="adj1" fmla="val 25000"/>
              <a:gd name="adj2" fmla="val 25000"/>
              <a:gd name="adj3" fmla="val 25000"/>
              <a:gd name="adj4" fmla="val 82898"/>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fr-FR" dirty="0" smtClean="0">
                <a:solidFill>
                  <a:schemeClr val="tx1"/>
                </a:solidFill>
              </a:rPr>
              <a:t>Problématique</a:t>
            </a:r>
            <a:endParaRPr lang="fr-FR" dirty="0">
              <a:solidFill>
                <a:schemeClr val="tx1"/>
              </a:solidFill>
            </a:endParaRPr>
          </a:p>
        </p:txBody>
      </p:sp>
      <p:sp>
        <p:nvSpPr>
          <p:cNvPr id="5" name="Rectangle avec flèche vers la droite 4"/>
          <p:cNvSpPr/>
          <p:nvPr/>
        </p:nvSpPr>
        <p:spPr>
          <a:xfrm>
            <a:off x="323528" y="2396495"/>
            <a:ext cx="2160240" cy="914400"/>
          </a:xfrm>
          <a:prstGeom prst="rightArrowCallout">
            <a:avLst>
              <a:gd name="adj1" fmla="val 25000"/>
              <a:gd name="adj2" fmla="val 25000"/>
              <a:gd name="adj3" fmla="val 25000"/>
              <a:gd name="adj4" fmla="val 82898"/>
            </a:avLst>
          </a:prstGeom>
          <a:solidFill>
            <a:srgbClr val="FF6600"/>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fr-FR" dirty="0" smtClean="0">
                <a:solidFill>
                  <a:schemeClr val="tx1"/>
                </a:solidFill>
              </a:rPr>
              <a:t>Objectifs</a:t>
            </a:r>
            <a:endParaRPr lang="fr-FR" dirty="0">
              <a:solidFill>
                <a:schemeClr val="tx1"/>
              </a:solidFill>
            </a:endParaRPr>
          </a:p>
        </p:txBody>
      </p:sp>
      <p:sp>
        <p:nvSpPr>
          <p:cNvPr id="6" name="Rectangle avec flèche vers la droite 5"/>
          <p:cNvSpPr/>
          <p:nvPr/>
        </p:nvSpPr>
        <p:spPr>
          <a:xfrm>
            <a:off x="323528" y="4869161"/>
            <a:ext cx="2160240" cy="914400"/>
          </a:xfrm>
          <a:prstGeom prst="rightArrowCallout">
            <a:avLst>
              <a:gd name="adj1" fmla="val 25000"/>
              <a:gd name="adj2" fmla="val 25000"/>
              <a:gd name="adj3" fmla="val 25000"/>
              <a:gd name="adj4" fmla="val 82898"/>
            </a:avLst>
          </a:prstGeom>
          <a:solidFill>
            <a:srgbClr val="92D050"/>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fr-FR" dirty="0" smtClean="0">
                <a:solidFill>
                  <a:schemeClr val="tx1"/>
                </a:solidFill>
              </a:rPr>
              <a:t>Moyens et mise en œuvre</a:t>
            </a:r>
            <a:endParaRPr lang="fr-FR" dirty="0">
              <a:solidFill>
                <a:schemeClr val="tx1"/>
              </a:solidFill>
            </a:endParaRPr>
          </a:p>
        </p:txBody>
      </p:sp>
      <p:sp>
        <p:nvSpPr>
          <p:cNvPr id="7" name="ZoneTexte 6"/>
          <p:cNvSpPr txBox="1"/>
          <p:nvPr/>
        </p:nvSpPr>
        <p:spPr>
          <a:xfrm>
            <a:off x="6372200" y="1065510"/>
            <a:ext cx="2529690" cy="92333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dirty="0" smtClean="0"/>
              <a:t>Réponse théorique sur la pollution chronique des eaux pluviales</a:t>
            </a:r>
            <a:endParaRPr lang="fr-FR" dirty="0"/>
          </a:p>
        </p:txBody>
      </p:sp>
      <p:sp>
        <p:nvSpPr>
          <p:cNvPr id="9" name="Rectangle avec flèche vers la droite 8"/>
          <p:cNvSpPr/>
          <p:nvPr/>
        </p:nvSpPr>
        <p:spPr>
          <a:xfrm>
            <a:off x="5652120" y="1074440"/>
            <a:ext cx="648072" cy="914400"/>
          </a:xfrm>
          <a:prstGeom prst="rightArrowCallout">
            <a:avLst>
              <a:gd name="adj1" fmla="val 25000"/>
              <a:gd name="adj2" fmla="val 25000"/>
              <a:gd name="adj3" fmla="val 25000"/>
              <a:gd name="adj4" fmla="val 0"/>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fr-FR" dirty="0">
              <a:solidFill>
                <a:schemeClr val="tx1"/>
              </a:solidFill>
            </a:endParaRPr>
          </a:p>
        </p:txBody>
      </p:sp>
      <p:sp>
        <p:nvSpPr>
          <p:cNvPr id="10" name="ZoneTexte 9"/>
          <p:cNvSpPr txBox="1"/>
          <p:nvPr/>
        </p:nvSpPr>
        <p:spPr>
          <a:xfrm>
            <a:off x="2555776" y="2108463"/>
            <a:ext cx="6346114" cy="2400657"/>
          </a:xfrm>
          <a:prstGeom prst="rect">
            <a:avLst/>
          </a:prstGeom>
          <a:ln>
            <a:solidFill>
              <a:srgbClr val="FF66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fr-FR" sz="2000" dirty="0" smtClean="0">
                <a:solidFill>
                  <a:srgbClr val="FF6600"/>
                </a:solidFill>
              </a:rPr>
              <a:t>❶ </a:t>
            </a:r>
            <a:r>
              <a:rPr lang="fr-FR" sz="2000" b="1" dirty="0" smtClean="0">
                <a:solidFill>
                  <a:srgbClr val="FF0000"/>
                </a:solidFill>
                <a:effectLst>
                  <a:outerShdw blurRad="38100" dist="38100" dir="2700000" algn="tl">
                    <a:srgbClr val="000000">
                      <a:alpha val="43137"/>
                    </a:srgbClr>
                  </a:outerShdw>
                </a:effectLst>
              </a:rPr>
              <a:t>Mieux comprendre les intrants dans les noues </a:t>
            </a:r>
          </a:p>
          <a:p>
            <a:endParaRPr lang="fr-FR" sz="1000" dirty="0" smtClean="0">
              <a:solidFill>
                <a:srgbClr val="FF6600"/>
              </a:solidFill>
            </a:endParaRPr>
          </a:p>
          <a:p>
            <a:r>
              <a:rPr lang="fr-FR" sz="2000" dirty="0" smtClean="0">
                <a:solidFill>
                  <a:schemeClr val="bg1"/>
                </a:solidFill>
              </a:rPr>
              <a:t>❷ </a:t>
            </a:r>
            <a:r>
              <a:rPr lang="fr-FR" sz="2000" dirty="0" smtClean="0">
                <a:solidFill>
                  <a:schemeClr val="tx1"/>
                </a:solidFill>
              </a:rPr>
              <a:t>Est-il plus intéressant de planter des macrophytes plutôt que du gazon ?</a:t>
            </a:r>
          </a:p>
          <a:p>
            <a:endParaRPr lang="fr-FR" sz="1000" dirty="0" smtClean="0">
              <a:solidFill>
                <a:srgbClr val="FF6600"/>
              </a:solidFill>
            </a:endParaRPr>
          </a:p>
          <a:p>
            <a:r>
              <a:rPr lang="fr-FR" sz="2000" dirty="0" smtClean="0">
                <a:solidFill>
                  <a:srgbClr val="FF6600"/>
                </a:solidFill>
              </a:rPr>
              <a:t>❸ </a:t>
            </a:r>
            <a:r>
              <a:rPr lang="fr-FR" sz="2000" dirty="0" smtClean="0">
                <a:solidFill>
                  <a:schemeClr val="tx1"/>
                </a:solidFill>
              </a:rPr>
              <a:t>Mieux comprendre les processus de dépollution</a:t>
            </a:r>
          </a:p>
          <a:p>
            <a:endParaRPr lang="fr-FR" sz="1000" dirty="0" smtClean="0">
              <a:solidFill>
                <a:schemeClr val="tx1"/>
              </a:solidFill>
            </a:endParaRPr>
          </a:p>
          <a:p>
            <a:r>
              <a:rPr lang="fr-FR" sz="2000" dirty="0" smtClean="0">
                <a:solidFill>
                  <a:srgbClr val="FF6600"/>
                </a:solidFill>
                <a:latin typeface="Calibri"/>
              </a:rPr>
              <a:t>❹  </a:t>
            </a:r>
            <a:r>
              <a:rPr lang="fr-FR" sz="2000" dirty="0" smtClean="0">
                <a:solidFill>
                  <a:schemeClr val="tx1"/>
                </a:solidFill>
              </a:rPr>
              <a:t>Améliorer la conception des ouvrages pour augmenter les performances de traitement des EP</a:t>
            </a:r>
            <a:endParaRPr lang="fr-FR" sz="2000" dirty="0">
              <a:solidFill>
                <a:schemeClr val="tx1"/>
              </a:solidFill>
            </a:endParaRPr>
          </a:p>
        </p:txBody>
      </p:sp>
      <p:sp>
        <p:nvSpPr>
          <p:cNvPr id="11" name="ZoneTexte 10"/>
          <p:cNvSpPr txBox="1"/>
          <p:nvPr/>
        </p:nvSpPr>
        <p:spPr>
          <a:xfrm>
            <a:off x="2555776" y="2612519"/>
            <a:ext cx="432048" cy="369332"/>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fr-FR" dirty="0" smtClean="0">
                <a:solidFill>
                  <a:srgbClr val="FF6600"/>
                </a:solidFill>
                <a:latin typeface="Calibri"/>
              </a:rPr>
              <a:t>❷</a:t>
            </a:r>
            <a:endParaRPr lang="fr-FR" dirty="0">
              <a:solidFill>
                <a:srgbClr val="FF6600"/>
              </a:solidFill>
            </a:endParaRPr>
          </a:p>
        </p:txBody>
      </p:sp>
      <p:sp>
        <p:nvSpPr>
          <p:cNvPr id="12" name="ZoneTexte 11"/>
          <p:cNvSpPr txBox="1"/>
          <p:nvPr/>
        </p:nvSpPr>
        <p:spPr>
          <a:xfrm>
            <a:off x="2570651" y="4653137"/>
            <a:ext cx="1503435" cy="1354217"/>
          </a:xfrm>
          <a:prstGeom prst="rect">
            <a:avLst/>
          </a:prstGeom>
          <a:ln>
            <a:solidFill>
              <a:srgbClr val="92D05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2000" dirty="0" smtClean="0"/>
              <a:t>Projet R&amp;D de 3 ans</a:t>
            </a:r>
          </a:p>
          <a:p>
            <a:pPr algn="ctr"/>
            <a:endParaRPr lang="fr-FR" sz="1400" dirty="0" smtClean="0"/>
          </a:p>
          <a:p>
            <a:pPr algn="ctr"/>
            <a:endParaRPr lang="fr-FR" sz="2800" dirty="0"/>
          </a:p>
        </p:txBody>
      </p:sp>
      <p:sp>
        <p:nvSpPr>
          <p:cNvPr id="14" name="ZoneTexte 13"/>
          <p:cNvSpPr txBox="1"/>
          <p:nvPr/>
        </p:nvSpPr>
        <p:spPr>
          <a:xfrm>
            <a:off x="4391968" y="4653137"/>
            <a:ext cx="2196240" cy="1361911"/>
          </a:xfrm>
          <a:prstGeom prst="rect">
            <a:avLst/>
          </a:prstGeom>
          <a:ln>
            <a:solidFill>
              <a:srgbClr val="92D05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endParaRPr lang="fr-FR" sz="1100" dirty="0" smtClean="0"/>
          </a:p>
          <a:p>
            <a:pPr algn="ctr"/>
            <a:r>
              <a:rPr lang="fr-FR" sz="2000" dirty="0" smtClean="0"/>
              <a:t>Partenariat, université, écoles et </a:t>
            </a:r>
            <a:r>
              <a:rPr lang="fr-FR" sz="2000" dirty="0"/>
              <a:t>b</a:t>
            </a:r>
            <a:r>
              <a:rPr lang="fr-FR" sz="2000" dirty="0" smtClean="0"/>
              <a:t>ureau d’étude</a:t>
            </a:r>
          </a:p>
          <a:p>
            <a:pPr algn="ctr"/>
            <a:endParaRPr lang="fr-FR" sz="1200" dirty="0" smtClean="0"/>
          </a:p>
        </p:txBody>
      </p:sp>
      <p:sp>
        <p:nvSpPr>
          <p:cNvPr id="15" name="ZoneTexte 14"/>
          <p:cNvSpPr txBox="1"/>
          <p:nvPr/>
        </p:nvSpPr>
        <p:spPr>
          <a:xfrm>
            <a:off x="6876232" y="4653137"/>
            <a:ext cx="2025658" cy="1323439"/>
          </a:xfrm>
          <a:prstGeom prst="rect">
            <a:avLst/>
          </a:prstGeom>
          <a:ln>
            <a:solidFill>
              <a:srgbClr val="92D05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2000" dirty="0" smtClean="0"/>
              <a:t>Expérimentation</a:t>
            </a:r>
          </a:p>
          <a:p>
            <a:pPr algn="ctr"/>
            <a:endParaRPr lang="fr-FR" sz="2000" dirty="0" smtClean="0"/>
          </a:p>
          <a:p>
            <a:pPr algn="ctr"/>
            <a:endParaRPr lang="fr-FR" sz="2000" dirty="0" smtClean="0"/>
          </a:p>
          <a:p>
            <a:pPr algn="ctr"/>
            <a:endParaRPr lang="fr-FR" sz="2000" dirty="0"/>
          </a:p>
        </p:txBody>
      </p:sp>
      <p:sp>
        <p:nvSpPr>
          <p:cNvPr id="16" name="Croix 15"/>
          <p:cNvSpPr/>
          <p:nvPr/>
        </p:nvSpPr>
        <p:spPr>
          <a:xfrm>
            <a:off x="6624000" y="5229233"/>
            <a:ext cx="216000" cy="216000"/>
          </a:xfrm>
          <a:prstGeom prst="plus">
            <a:avLst>
              <a:gd name="adj" fmla="val 34677"/>
            </a:avLst>
          </a:prstGeom>
          <a:solidFill>
            <a:srgbClr val="92D05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p>
        </p:txBody>
      </p:sp>
      <p:sp>
        <p:nvSpPr>
          <p:cNvPr id="13" name="Croix 12"/>
          <p:cNvSpPr/>
          <p:nvPr/>
        </p:nvSpPr>
        <p:spPr>
          <a:xfrm>
            <a:off x="4139976" y="5206736"/>
            <a:ext cx="216000" cy="216000"/>
          </a:xfrm>
          <a:prstGeom prst="plus">
            <a:avLst>
              <a:gd name="adj" fmla="val 34677"/>
            </a:avLst>
          </a:prstGeom>
          <a:solidFill>
            <a:srgbClr val="92D05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p>
        </p:txBody>
      </p:sp>
      <p:pic>
        <p:nvPicPr>
          <p:cNvPr id="18" name="Picture 4" descr="C:\Users\mcharlotte.INFRASERVICE\Documents\R&amp;D_MaJ_131126\Barentin\Photos\120420_prelevement\IMGP5094.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7807667" y="5208651"/>
            <a:ext cx="940797" cy="740629"/>
          </a:xfrm>
          <a:prstGeom prst="rect">
            <a:avLst/>
          </a:prstGeom>
          <a:ln>
            <a:noFill/>
          </a:ln>
          <a:effectLst/>
          <a:extLst>
            <a:ext uri="{909E8E84-426E-40DD-AFC4-6F175D3DCCD1}">
              <a14:hiddenFill xmlns:a14="http://schemas.microsoft.com/office/drawing/2010/main">
                <a:solidFill>
                  <a:srgbClr val="FFFFFF"/>
                </a:solidFill>
              </a14:hiddenFill>
            </a:ext>
          </a:extLst>
        </p:spPr>
      </p:pic>
      <p:pic>
        <p:nvPicPr>
          <p:cNvPr id="19" name="Picture 1"/>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888457" y="5337233"/>
            <a:ext cx="819447" cy="573709"/>
          </a:xfrm>
          <a:prstGeom prst="rect">
            <a:avLst/>
          </a:prstGeom>
          <a:noFill/>
          <a:ln w="9525">
            <a:noFill/>
            <a:miter lim="800000"/>
            <a:headEnd/>
            <a:tailEnd/>
          </a:ln>
          <a:effectLst/>
        </p:spPr>
      </p:pic>
      <p:pic>
        <p:nvPicPr>
          <p:cNvPr id="17" name="Picture 2" descr="I:\R&amp;D\Mesocosmes\installation_mesocosmes\120503_plantation\IMGP5170.JPG"/>
          <p:cNvPicPr>
            <a:picLocks noChangeAspect="1" noChangeArrowheads="1"/>
          </p:cNvPicPr>
          <p:nvPr/>
        </p:nvPicPr>
        <p:blipFill>
          <a:blip r:embed="rId5" cstate="screen">
            <a:extLst>
              <a:ext uri="{BEBA8EAE-BF5A-486C-A8C5-ECC9F3942E4B}">
                <a14:imgProps xmlns:a14="http://schemas.microsoft.com/office/drawing/2010/main">
                  <a14:imgLayer r:embed="rId6">
                    <a14:imgEffect>
                      <a14:brightnessContrast bright="9000" contrast="15000"/>
                    </a14:imgEffect>
                  </a14:imgLayer>
                </a14:imgProps>
              </a:ext>
              <a:ext uri="{28A0092B-C50C-407E-A947-70E740481C1C}">
                <a14:useLocalDpi xmlns:a14="http://schemas.microsoft.com/office/drawing/2010/main"/>
              </a:ext>
            </a:extLst>
          </a:blip>
          <a:srcRect/>
          <a:stretch>
            <a:fillRect/>
          </a:stretch>
        </p:blipFill>
        <p:spPr bwMode="auto">
          <a:xfrm>
            <a:off x="6948264" y="5028600"/>
            <a:ext cx="939541" cy="704656"/>
          </a:xfrm>
          <a:prstGeom prst="rect">
            <a:avLst/>
          </a:prstGeom>
          <a:noFill/>
          <a:effectLst>
            <a:outerShdw blurRad="292100" dist="139700" dir="2700000" algn="tl" rotWithShape="0">
              <a:prstClr val="black">
                <a:alpha val="40000"/>
              </a:prstClr>
            </a:outerShdw>
          </a:effectLst>
          <a:scene3d>
            <a:camera prst="orthographicFront">
              <a:rot lat="0" lon="10800000" rev="0"/>
            </a:camera>
            <a:lightRig rig="threePt" dir="t"/>
          </a:scene3d>
          <a:extLst>
            <a:ext uri="{909E8E84-426E-40DD-AFC4-6F175D3DCCD1}">
              <a14:hiddenFill xmlns:a14="http://schemas.microsoft.com/office/drawing/2010/main">
                <a:solidFill>
                  <a:srgbClr val="FFFFFF"/>
                </a:solidFill>
              </a14:hiddenFill>
            </a:ext>
          </a:extLst>
        </p:spPr>
      </p:pic>
      <p:sp>
        <p:nvSpPr>
          <p:cNvPr id="20" name="Rectangle 19"/>
          <p:cNvSpPr/>
          <p:nvPr/>
        </p:nvSpPr>
        <p:spPr>
          <a:xfrm>
            <a:off x="-100279" y="987115"/>
            <a:ext cx="10297144" cy="108012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Rectangle 20"/>
          <p:cNvSpPr/>
          <p:nvPr/>
        </p:nvSpPr>
        <p:spPr>
          <a:xfrm>
            <a:off x="1" y="4604602"/>
            <a:ext cx="9144000" cy="1416686"/>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8679224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79512" y="188640"/>
            <a:ext cx="8856984" cy="461665"/>
          </a:xfrm>
          <a:prstGeom prst="rect">
            <a:avLst/>
          </a:prstGeom>
          <a:noFill/>
        </p:spPr>
        <p:txBody>
          <a:bodyPr wrap="square" rtlCol="0">
            <a:spAutoFit/>
          </a:bodyPr>
          <a:lstStyle/>
          <a:p>
            <a:pPr algn="ctr"/>
            <a:r>
              <a:rPr lang="fr-FR" sz="2400" b="1" dirty="0" smtClean="0">
                <a:latin typeface="+mn-lt"/>
                <a:cs typeface="Calibri" pitchFamily="34" charset="0"/>
              </a:rPr>
              <a:t>QUALITE DES EAUX DE RUISSELLEMENT ?</a:t>
            </a:r>
            <a:endParaRPr lang="fr-FR" sz="2400" b="1" dirty="0">
              <a:latin typeface="+mn-lt"/>
              <a:cs typeface="Calibri" pitchFamily="34" charset="0"/>
            </a:endParaRPr>
          </a:p>
        </p:txBody>
      </p:sp>
      <p:pic>
        <p:nvPicPr>
          <p:cNvPr id="4" name="Image 3" descr="insa_rouen.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84368" y="620688"/>
            <a:ext cx="1059206" cy="565830"/>
          </a:xfrm>
          <a:prstGeom prst="rect">
            <a:avLst/>
          </a:prstGeom>
        </p:spPr>
      </p:pic>
      <p:graphicFrame>
        <p:nvGraphicFramePr>
          <p:cNvPr id="9" name="Graphique 8"/>
          <p:cNvGraphicFramePr>
            <a:graphicFrameLocks/>
          </p:cNvGraphicFramePr>
          <p:nvPr>
            <p:extLst>
              <p:ext uri="{D42A27DB-BD31-4B8C-83A1-F6EECF244321}">
                <p14:modId xmlns:p14="http://schemas.microsoft.com/office/powerpoint/2010/main" val="3703001446"/>
              </p:ext>
            </p:extLst>
          </p:nvPr>
        </p:nvGraphicFramePr>
        <p:xfrm>
          <a:off x="179512" y="1769041"/>
          <a:ext cx="8409214" cy="4276725"/>
        </p:xfrm>
        <a:graphic>
          <a:graphicData uri="http://schemas.openxmlformats.org/drawingml/2006/chart">
            <c:chart xmlns:c="http://schemas.openxmlformats.org/drawingml/2006/chart" xmlns:r="http://schemas.openxmlformats.org/officeDocument/2006/relationships" r:id="rId4"/>
          </a:graphicData>
        </a:graphic>
      </p:graphicFrame>
      <p:sp>
        <p:nvSpPr>
          <p:cNvPr id="10" name="Rectangle 9"/>
          <p:cNvSpPr/>
          <p:nvPr/>
        </p:nvSpPr>
        <p:spPr>
          <a:xfrm>
            <a:off x="323528" y="980728"/>
            <a:ext cx="3240360" cy="707886"/>
          </a:xfrm>
          <a:prstGeom prst="rect">
            <a:avLst/>
          </a:prstGeom>
        </p:spPr>
        <p:txBody>
          <a:bodyPr wrap="square">
            <a:spAutoFit/>
          </a:bodyPr>
          <a:lstStyle/>
          <a:p>
            <a:pPr algn="ctr"/>
            <a:r>
              <a:rPr lang="fr-FR" sz="2000" u="sng" dirty="0" smtClean="0"/>
              <a:t>Programme ECOPLUIES, basé sur 17 études</a:t>
            </a:r>
            <a:endParaRPr lang="fr-FR" sz="2000" i="1" u="sng" dirty="0">
              <a:solidFill>
                <a:prstClr val="black"/>
              </a:solidFill>
            </a:endParaRPr>
          </a:p>
        </p:txBody>
      </p:sp>
      <p:cxnSp>
        <p:nvCxnSpPr>
          <p:cNvPr id="11" name="Connecteur droit 10"/>
          <p:cNvCxnSpPr/>
          <p:nvPr/>
        </p:nvCxnSpPr>
        <p:spPr>
          <a:xfrm>
            <a:off x="827584" y="1760622"/>
            <a:ext cx="216024"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Connecteur droit 11"/>
          <p:cNvCxnSpPr/>
          <p:nvPr/>
        </p:nvCxnSpPr>
        <p:spPr>
          <a:xfrm>
            <a:off x="827584" y="2036460"/>
            <a:ext cx="216024"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35496" y="1844824"/>
            <a:ext cx="3240360" cy="400110"/>
          </a:xfrm>
          <a:prstGeom prst="rect">
            <a:avLst/>
          </a:prstGeom>
        </p:spPr>
        <p:txBody>
          <a:bodyPr wrap="square">
            <a:spAutoFit/>
          </a:bodyPr>
          <a:lstStyle/>
          <a:p>
            <a:pPr algn="ctr"/>
            <a:r>
              <a:rPr lang="fr-FR" sz="2000" i="1" dirty="0" smtClean="0"/>
              <a:t>Moyenne</a:t>
            </a:r>
            <a:endParaRPr lang="fr-FR" sz="2000" i="1" dirty="0">
              <a:solidFill>
                <a:prstClr val="black"/>
              </a:solidFill>
            </a:endParaRPr>
          </a:p>
        </p:txBody>
      </p:sp>
      <p:sp>
        <p:nvSpPr>
          <p:cNvPr id="14" name="Rectangle 13"/>
          <p:cNvSpPr/>
          <p:nvPr/>
        </p:nvSpPr>
        <p:spPr>
          <a:xfrm>
            <a:off x="323528" y="980728"/>
            <a:ext cx="3240360" cy="126420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p:cNvSpPr/>
          <p:nvPr/>
        </p:nvSpPr>
        <p:spPr>
          <a:xfrm>
            <a:off x="611560" y="1568986"/>
            <a:ext cx="3240360" cy="400110"/>
          </a:xfrm>
          <a:prstGeom prst="rect">
            <a:avLst/>
          </a:prstGeom>
        </p:spPr>
        <p:txBody>
          <a:bodyPr wrap="square">
            <a:spAutoFit/>
          </a:bodyPr>
          <a:lstStyle/>
          <a:p>
            <a:pPr algn="ctr"/>
            <a:r>
              <a:rPr lang="fr-FR" sz="2000" i="1" dirty="0" smtClean="0"/>
              <a:t>Valeurs Min et Max</a:t>
            </a:r>
            <a:endParaRPr lang="fr-FR" sz="2000" i="1" dirty="0">
              <a:solidFill>
                <a:prstClr val="black"/>
              </a:solidFill>
            </a:endParaRPr>
          </a:p>
        </p:txBody>
      </p:sp>
      <p:sp>
        <p:nvSpPr>
          <p:cNvPr id="3" name="ZoneTexte 2"/>
          <p:cNvSpPr txBox="1"/>
          <p:nvPr/>
        </p:nvSpPr>
        <p:spPr>
          <a:xfrm>
            <a:off x="45840" y="2278232"/>
            <a:ext cx="736099" cy="369332"/>
          </a:xfrm>
          <a:prstGeom prst="rect">
            <a:avLst/>
          </a:prstGeom>
          <a:noFill/>
        </p:spPr>
        <p:txBody>
          <a:bodyPr wrap="none" rtlCol="0">
            <a:spAutoFit/>
          </a:bodyPr>
          <a:lstStyle/>
          <a:p>
            <a:r>
              <a:rPr lang="fr-FR" b="1" dirty="0"/>
              <a:t>m</a:t>
            </a:r>
            <a:r>
              <a:rPr lang="fr-FR" b="1" dirty="0" smtClean="0"/>
              <a:t>g/L</a:t>
            </a:r>
            <a:endParaRPr lang="fr-FR" b="1" dirty="0"/>
          </a:p>
        </p:txBody>
      </p:sp>
    </p:spTree>
    <p:extLst>
      <p:ext uri="{BB962C8B-B14F-4D97-AF65-F5344CB8AC3E}">
        <p14:creationId xmlns:p14="http://schemas.microsoft.com/office/powerpoint/2010/main" val="30229760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Graphique 15"/>
          <p:cNvGraphicFramePr>
            <a:graphicFrameLocks/>
          </p:cNvGraphicFramePr>
          <p:nvPr>
            <p:extLst>
              <p:ext uri="{D42A27DB-BD31-4B8C-83A1-F6EECF244321}">
                <p14:modId xmlns:p14="http://schemas.microsoft.com/office/powerpoint/2010/main" val="760426012"/>
              </p:ext>
            </p:extLst>
          </p:nvPr>
        </p:nvGraphicFramePr>
        <p:xfrm>
          <a:off x="197024" y="1743155"/>
          <a:ext cx="8409214" cy="4276726"/>
        </p:xfrm>
        <a:graphic>
          <a:graphicData uri="http://schemas.openxmlformats.org/drawingml/2006/chart">
            <c:chart xmlns:c="http://schemas.openxmlformats.org/drawingml/2006/chart" xmlns:r="http://schemas.openxmlformats.org/officeDocument/2006/relationships" r:id="rId2"/>
          </a:graphicData>
        </a:graphic>
      </p:graphicFrame>
      <p:sp>
        <p:nvSpPr>
          <p:cNvPr id="2" name="ZoneTexte 1"/>
          <p:cNvSpPr txBox="1"/>
          <p:nvPr/>
        </p:nvSpPr>
        <p:spPr>
          <a:xfrm>
            <a:off x="179512" y="188640"/>
            <a:ext cx="8856984" cy="461665"/>
          </a:xfrm>
          <a:prstGeom prst="rect">
            <a:avLst/>
          </a:prstGeom>
          <a:noFill/>
        </p:spPr>
        <p:txBody>
          <a:bodyPr wrap="square" rtlCol="0">
            <a:spAutoFit/>
          </a:bodyPr>
          <a:lstStyle/>
          <a:p>
            <a:pPr algn="ctr"/>
            <a:r>
              <a:rPr lang="fr-FR" sz="2400" b="1" dirty="0" smtClean="0">
                <a:latin typeface="+mn-lt"/>
                <a:cs typeface="Calibri" pitchFamily="34" charset="0"/>
              </a:rPr>
              <a:t>QUALITE DES EAUX DE RUISSELLEMENT ?</a:t>
            </a:r>
            <a:endParaRPr lang="fr-FR" sz="2400" b="1" dirty="0">
              <a:latin typeface="+mn-lt"/>
              <a:cs typeface="Calibri" pitchFamily="34" charset="0"/>
            </a:endParaRPr>
          </a:p>
        </p:txBody>
      </p:sp>
      <p:pic>
        <p:nvPicPr>
          <p:cNvPr id="4" name="Image 3" descr="insa_rouen.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84368" y="620688"/>
            <a:ext cx="1059206" cy="565830"/>
          </a:xfrm>
          <a:prstGeom prst="rect">
            <a:avLst/>
          </a:prstGeom>
        </p:spPr>
      </p:pic>
      <p:sp>
        <p:nvSpPr>
          <p:cNvPr id="7" name="Rectangle 6"/>
          <p:cNvSpPr/>
          <p:nvPr/>
        </p:nvSpPr>
        <p:spPr>
          <a:xfrm>
            <a:off x="323528" y="980728"/>
            <a:ext cx="3240360" cy="707886"/>
          </a:xfrm>
          <a:prstGeom prst="rect">
            <a:avLst/>
          </a:prstGeom>
        </p:spPr>
        <p:txBody>
          <a:bodyPr wrap="square">
            <a:spAutoFit/>
          </a:bodyPr>
          <a:lstStyle/>
          <a:p>
            <a:pPr algn="ctr"/>
            <a:r>
              <a:rPr lang="fr-FR" sz="2000" u="sng" dirty="0" smtClean="0"/>
              <a:t>Programme ECOPLUIES, basé sur 17 études</a:t>
            </a:r>
            <a:endParaRPr lang="fr-FR" sz="2000" i="1" u="sng" dirty="0">
              <a:solidFill>
                <a:prstClr val="black"/>
              </a:solidFill>
            </a:endParaRPr>
          </a:p>
        </p:txBody>
      </p:sp>
      <p:cxnSp>
        <p:nvCxnSpPr>
          <p:cNvPr id="5" name="Connecteur droit 4"/>
          <p:cNvCxnSpPr/>
          <p:nvPr/>
        </p:nvCxnSpPr>
        <p:spPr>
          <a:xfrm>
            <a:off x="827584" y="1760622"/>
            <a:ext cx="216024"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611560" y="1568986"/>
            <a:ext cx="3240360" cy="400110"/>
          </a:xfrm>
          <a:prstGeom prst="rect">
            <a:avLst/>
          </a:prstGeom>
        </p:spPr>
        <p:txBody>
          <a:bodyPr wrap="square">
            <a:spAutoFit/>
          </a:bodyPr>
          <a:lstStyle/>
          <a:p>
            <a:pPr algn="ctr"/>
            <a:r>
              <a:rPr lang="fr-FR" sz="2000" i="1" dirty="0" smtClean="0"/>
              <a:t>Valeurs Min et Max</a:t>
            </a:r>
            <a:endParaRPr lang="fr-FR" sz="2000" i="1" dirty="0">
              <a:solidFill>
                <a:prstClr val="black"/>
              </a:solidFill>
            </a:endParaRPr>
          </a:p>
        </p:txBody>
      </p:sp>
      <p:cxnSp>
        <p:nvCxnSpPr>
          <p:cNvPr id="10" name="Connecteur droit 9"/>
          <p:cNvCxnSpPr/>
          <p:nvPr/>
        </p:nvCxnSpPr>
        <p:spPr>
          <a:xfrm>
            <a:off x="827584" y="2036460"/>
            <a:ext cx="216024"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35496" y="1844824"/>
            <a:ext cx="3240360" cy="400110"/>
          </a:xfrm>
          <a:prstGeom prst="rect">
            <a:avLst/>
          </a:prstGeom>
        </p:spPr>
        <p:txBody>
          <a:bodyPr wrap="square">
            <a:spAutoFit/>
          </a:bodyPr>
          <a:lstStyle/>
          <a:p>
            <a:pPr algn="ctr"/>
            <a:r>
              <a:rPr lang="fr-FR" sz="2000" i="1" dirty="0" smtClean="0"/>
              <a:t>Moyenne</a:t>
            </a:r>
            <a:endParaRPr lang="fr-FR" sz="2000" i="1" dirty="0">
              <a:solidFill>
                <a:prstClr val="black"/>
              </a:solidFill>
            </a:endParaRPr>
          </a:p>
        </p:txBody>
      </p:sp>
      <p:sp>
        <p:nvSpPr>
          <p:cNvPr id="14" name="Rectangle 13"/>
          <p:cNvSpPr/>
          <p:nvPr/>
        </p:nvSpPr>
        <p:spPr>
          <a:xfrm>
            <a:off x="323528" y="980728"/>
            <a:ext cx="3240360" cy="126420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p:cNvSpPr/>
          <p:nvPr/>
        </p:nvSpPr>
        <p:spPr>
          <a:xfrm>
            <a:off x="4355976" y="980728"/>
            <a:ext cx="3240360" cy="1264206"/>
          </a:xfrm>
          <a:prstGeom prst="rect">
            <a:avLst/>
          </a:prstGeom>
          <a:solidFill>
            <a:srgbClr val="00B0F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17"/>
          <p:cNvSpPr/>
          <p:nvPr/>
        </p:nvSpPr>
        <p:spPr>
          <a:xfrm>
            <a:off x="4355976" y="980728"/>
            <a:ext cx="3240360" cy="707886"/>
          </a:xfrm>
          <a:prstGeom prst="rect">
            <a:avLst/>
          </a:prstGeom>
          <a:noFill/>
        </p:spPr>
        <p:txBody>
          <a:bodyPr wrap="square">
            <a:spAutoFit/>
          </a:bodyPr>
          <a:lstStyle/>
          <a:p>
            <a:pPr algn="ctr"/>
            <a:r>
              <a:rPr lang="fr-FR" sz="2000" u="sng" dirty="0" smtClean="0"/>
              <a:t>Valeurs observées dans la noue expérimentale</a:t>
            </a:r>
            <a:endParaRPr lang="fr-FR" sz="2000" i="1" u="sng" dirty="0">
              <a:solidFill>
                <a:prstClr val="black"/>
              </a:solidFill>
            </a:endParaRPr>
          </a:p>
        </p:txBody>
      </p:sp>
      <p:sp>
        <p:nvSpPr>
          <p:cNvPr id="13" name="ZoneTexte 12"/>
          <p:cNvSpPr txBox="1"/>
          <p:nvPr/>
        </p:nvSpPr>
        <p:spPr>
          <a:xfrm>
            <a:off x="45840" y="2278232"/>
            <a:ext cx="736099" cy="369332"/>
          </a:xfrm>
          <a:prstGeom prst="rect">
            <a:avLst/>
          </a:prstGeom>
          <a:noFill/>
        </p:spPr>
        <p:txBody>
          <a:bodyPr wrap="none" rtlCol="0">
            <a:spAutoFit/>
          </a:bodyPr>
          <a:lstStyle/>
          <a:p>
            <a:r>
              <a:rPr lang="fr-FR" b="1" dirty="0"/>
              <a:t>m</a:t>
            </a:r>
            <a:r>
              <a:rPr lang="fr-FR" b="1" dirty="0" smtClean="0"/>
              <a:t>g/L</a:t>
            </a:r>
            <a:endParaRPr lang="fr-FR" b="1" dirty="0"/>
          </a:p>
        </p:txBody>
      </p:sp>
    </p:spTree>
    <p:extLst>
      <p:ext uri="{BB962C8B-B14F-4D97-AF65-F5344CB8AC3E}">
        <p14:creationId xmlns:p14="http://schemas.microsoft.com/office/powerpoint/2010/main" val="36447289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à coins arrondis 7"/>
          <p:cNvSpPr/>
          <p:nvPr/>
        </p:nvSpPr>
        <p:spPr>
          <a:xfrm>
            <a:off x="1835696" y="2492896"/>
            <a:ext cx="648072" cy="3456384"/>
          </a:xfrm>
          <a:prstGeom prst="roundRect">
            <a:avLst/>
          </a:prstGeom>
          <a:solidFill>
            <a:srgbClr val="92D050">
              <a:alpha val="64000"/>
            </a:srgb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Rectangle à coins arrondis 20"/>
          <p:cNvSpPr/>
          <p:nvPr/>
        </p:nvSpPr>
        <p:spPr>
          <a:xfrm>
            <a:off x="4499992" y="2492896"/>
            <a:ext cx="648072" cy="3456384"/>
          </a:xfrm>
          <a:prstGeom prst="roundRect">
            <a:avLst/>
          </a:prstGeom>
          <a:solidFill>
            <a:srgbClr val="92D050">
              <a:alpha val="64000"/>
            </a:srgb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à coins arrondis 21"/>
          <p:cNvSpPr/>
          <p:nvPr/>
        </p:nvSpPr>
        <p:spPr>
          <a:xfrm>
            <a:off x="5868144" y="2492896"/>
            <a:ext cx="2448272" cy="3456384"/>
          </a:xfrm>
          <a:prstGeom prst="roundRect">
            <a:avLst>
              <a:gd name="adj" fmla="val 6811"/>
            </a:avLst>
          </a:prstGeom>
          <a:solidFill>
            <a:srgbClr val="92D050">
              <a:alpha val="64000"/>
            </a:srgb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19" name="Graphique 18"/>
          <p:cNvGraphicFramePr>
            <a:graphicFrameLocks/>
          </p:cNvGraphicFramePr>
          <p:nvPr>
            <p:extLst>
              <p:ext uri="{D42A27DB-BD31-4B8C-83A1-F6EECF244321}">
                <p14:modId xmlns:p14="http://schemas.microsoft.com/office/powerpoint/2010/main" val="2711698548"/>
              </p:ext>
            </p:extLst>
          </p:nvPr>
        </p:nvGraphicFramePr>
        <p:xfrm>
          <a:off x="202704" y="1676093"/>
          <a:ext cx="8941296" cy="4276726"/>
        </p:xfrm>
        <a:graphic>
          <a:graphicData uri="http://schemas.openxmlformats.org/drawingml/2006/chart">
            <c:chart xmlns:c="http://schemas.openxmlformats.org/drawingml/2006/chart" xmlns:r="http://schemas.openxmlformats.org/officeDocument/2006/relationships" r:id="rId2"/>
          </a:graphicData>
        </a:graphic>
      </p:graphicFrame>
      <p:sp>
        <p:nvSpPr>
          <p:cNvPr id="15" name="Rectangle 14"/>
          <p:cNvSpPr/>
          <p:nvPr/>
        </p:nvSpPr>
        <p:spPr>
          <a:xfrm>
            <a:off x="4355976" y="980728"/>
            <a:ext cx="3240360" cy="1264206"/>
          </a:xfrm>
          <a:prstGeom prst="rect">
            <a:avLst/>
          </a:prstGeom>
          <a:solidFill>
            <a:srgbClr val="00B0F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ZoneTexte 1"/>
          <p:cNvSpPr txBox="1"/>
          <p:nvPr/>
        </p:nvSpPr>
        <p:spPr>
          <a:xfrm>
            <a:off x="179512" y="188640"/>
            <a:ext cx="8856984" cy="461665"/>
          </a:xfrm>
          <a:prstGeom prst="rect">
            <a:avLst/>
          </a:prstGeom>
          <a:noFill/>
        </p:spPr>
        <p:txBody>
          <a:bodyPr wrap="square" rtlCol="0">
            <a:spAutoFit/>
          </a:bodyPr>
          <a:lstStyle/>
          <a:p>
            <a:pPr algn="ctr"/>
            <a:r>
              <a:rPr lang="fr-FR" sz="2400" b="1" dirty="0" smtClean="0">
                <a:latin typeface="+mn-lt"/>
                <a:cs typeface="Calibri" pitchFamily="34" charset="0"/>
              </a:rPr>
              <a:t>QUALITE DES EAUX DE RUISSELLEMENT ?</a:t>
            </a:r>
            <a:endParaRPr lang="fr-FR" sz="2400" b="1" dirty="0">
              <a:latin typeface="+mn-lt"/>
              <a:cs typeface="Calibri" pitchFamily="34" charset="0"/>
            </a:endParaRPr>
          </a:p>
        </p:txBody>
      </p:sp>
      <p:pic>
        <p:nvPicPr>
          <p:cNvPr id="4" name="Image 3" descr="insa_rouen.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84368" y="620688"/>
            <a:ext cx="1059206" cy="565830"/>
          </a:xfrm>
          <a:prstGeom prst="rect">
            <a:avLst/>
          </a:prstGeom>
        </p:spPr>
      </p:pic>
      <p:sp>
        <p:nvSpPr>
          <p:cNvPr id="7" name="Rectangle 6"/>
          <p:cNvSpPr/>
          <p:nvPr/>
        </p:nvSpPr>
        <p:spPr>
          <a:xfrm>
            <a:off x="323528" y="980728"/>
            <a:ext cx="3240360" cy="707886"/>
          </a:xfrm>
          <a:prstGeom prst="rect">
            <a:avLst/>
          </a:prstGeom>
        </p:spPr>
        <p:txBody>
          <a:bodyPr wrap="square">
            <a:spAutoFit/>
          </a:bodyPr>
          <a:lstStyle/>
          <a:p>
            <a:pPr algn="ctr"/>
            <a:r>
              <a:rPr lang="fr-FR" sz="2000" u="sng" dirty="0" smtClean="0"/>
              <a:t>Programme ECOPLUIES, basé sur 17 études</a:t>
            </a:r>
            <a:endParaRPr lang="fr-FR" sz="2000" i="1" u="sng" dirty="0">
              <a:solidFill>
                <a:prstClr val="black"/>
              </a:solidFill>
            </a:endParaRPr>
          </a:p>
        </p:txBody>
      </p:sp>
      <p:sp>
        <p:nvSpPr>
          <p:cNvPr id="6" name="Rectangle 5"/>
          <p:cNvSpPr/>
          <p:nvPr/>
        </p:nvSpPr>
        <p:spPr>
          <a:xfrm>
            <a:off x="4355976" y="980728"/>
            <a:ext cx="3240360" cy="707886"/>
          </a:xfrm>
          <a:prstGeom prst="rect">
            <a:avLst/>
          </a:prstGeom>
          <a:noFill/>
        </p:spPr>
        <p:txBody>
          <a:bodyPr wrap="square">
            <a:spAutoFit/>
          </a:bodyPr>
          <a:lstStyle/>
          <a:p>
            <a:pPr algn="ctr"/>
            <a:r>
              <a:rPr lang="fr-FR" sz="2000" u="sng" dirty="0" smtClean="0"/>
              <a:t>Valeurs observées dans la noue expérimentale</a:t>
            </a:r>
            <a:endParaRPr lang="fr-FR" sz="2000" i="1" u="sng" dirty="0">
              <a:solidFill>
                <a:prstClr val="black"/>
              </a:solidFill>
            </a:endParaRPr>
          </a:p>
        </p:txBody>
      </p:sp>
      <p:cxnSp>
        <p:nvCxnSpPr>
          <p:cNvPr id="5" name="Connecteur droit 4"/>
          <p:cNvCxnSpPr/>
          <p:nvPr/>
        </p:nvCxnSpPr>
        <p:spPr>
          <a:xfrm>
            <a:off x="827584" y="1760622"/>
            <a:ext cx="216024"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611560" y="1568986"/>
            <a:ext cx="3240360" cy="400110"/>
          </a:xfrm>
          <a:prstGeom prst="rect">
            <a:avLst/>
          </a:prstGeom>
        </p:spPr>
        <p:txBody>
          <a:bodyPr wrap="square">
            <a:spAutoFit/>
          </a:bodyPr>
          <a:lstStyle/>
          <a:p>
            <a:pPr algn="ctr"/>
            <a:r>
              <a:rPr lang="fr-FR" sz="2000" i="1" dirty="0" smtClean="0"/>
              <a:t>Valeurs Min et Max</a:t>
            </a:r>
            <a:endParaRPr lang="fr-FR" sz="2000" i="1" dirty="0">
              <a:solidFill>
                <a:prstClr val="black"/>
              </a:solidFill>
            </a:endParaRPr>
          </a:p>
        </p:txBody>
      </p:sp>
      <p:cxnSp>
        <p:nvCxnSpPr>
          <p:cNvPr id="10" name="Connecteur droit 9"/>
          <p:cNvCxnSpPr/>
          <p:nvPr/>
        </p:nvCxnSpPr>
        <p:spPr>
          <a:xfrm>
            <a:off x="827584" y="2036460"/>
            <a:ext cx="216024"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35496" y="1844824"/>
            <a:ext cx="3240360" cy="400110"/>
          </a:xfrm>
          <a:prstGeom prst="rect">
            <a:avLst/>
          </a:prstGeom>
        </p:spPr>
        <p:txBody>
          <a:bodyPr wrap="square">
            <a:spAutoFit/>
          </a:bodyPr>
          <a:lstStyle/>
          <a:p>
            <a:pPr algn="ctr"/>
            <a:r>
              <a:rPr lang="fr-FR" sz="2000" i="1" dirty="0" smtClean="0"/>
              <a:t>Moyenne</a:t>
            </a:r>
            <a:endParaRPr lang="fr-FR" sz="2000" i="1" dirty="0">
              <a:solidFill>
                <a:prstClr val="black"/>
              </a:solidFill>
            </a:endParaRPr>
          </a:p>
        </p:txBody>
      </p:sp>
      <p:sp>
        <p:nvSpPr>
          <p:cNvPr id="14" name="Rectangle 13"/>
          <p:cNvSpPr/>
          <p:nvPr/>
        </p:nvSpPr>
        <p:spPr>
          <a:xfrm>
            <a:off x="323528" y="980728"/>
            <a:ext cx="3240360" cy="126420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3" name="Connecteur droit 12"/>
          <p:cNvCxnSpPr/>
          <p:nvPr/>
        </p:nvCxnSpPr>
        <p:spPr>
          <a:xfrm>
            <a:off x="5148064" y="2036460"/>
            <a:ext cx="216024" cy="0"/>
          </a:xfrm>
          <a:prstGeom prst="line">
            <a:avLst/>
          </a:prstGeom>
          <a:ln w="50800">
            <a:solidFill>
              <a:srgbClr val="FFC0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4355976" y="1844824"/>
            <a:ext cx="3240360" cy="400110"/>
          </a:xfrm>
          <a:prstGeom prst="rect">
            <a:avLst/>
          </a:prstGeom>
        </p:spPr>
        <p:txBody>
          <a:bodyPr wrap="square">
            <a:spAutoFit/>
          </a:bodyPr>
          <a:lstStyle/>
          <a:p>
            <a:pPr algn="ctr"/>
            <a:r>
              <a:rPr lang="fr-FR" sz="2000" i="1" dirty="0" smtClean="0"/>
              <a:t>Moyenne</a:t>
            </a:r>
            <a:endParaRPr lang="fr-FR" sz="2000" i="1" dirty="0">
              <a:solidFill>
                <a:prstClr val="black"/>
              </a:solidFill>
            </a:endParaRPr>
          </a:p>
        </p:txBody>
      </p:sp>
      <p:sp>
        <p:nvSpPr>
          <p:cNvPr id="18" name="ZoneTexte 17"/>
          <p:cNvSpPr txBox="1"/>
          <p:nvPr/>
        </p:nvSpPr>
        <p:spPr>
          <a:xfrm>
            <a:off x="45840" y="2278232"/>
            <a:ext cx="736099" cy="369332"/>
          </a:xfrm>
          <a:prstGeom prst="rect">
            <a:avLst/>
          </a:prstGeom>
          <a:noFill/>
        </p:spPr>
        <p:txBody>
          <a:bodyPr wrap="none" rtlCol="0">
            <a:spAutoFit/>
          </a:bodyPr>
          <a:lstStyle/>
          <a:p>
            <a:r>
              <a:rPr lang="fr-FR" b="1" dirty="0"/>
              <a:t>m</a:t>
            </a:r>
            <a:r>
              <a:rPr lang="fr-FR" b="1" dirty="0" smtClean="0"/>
              <a:t>g/L</a:t>
            </a:r>
            <a:endParaRPr lang="fr-FR" b="1" dirty="0"/>
          </a:p>
        </p:txBody>
      </p:sp>
    </p:spTree>
    <p:extLst>
      <p:ext uri="{BB962C8B-B14F-4D97-AF65-F5344CB8AC3E}">
        <p14:creationId xmlns:p14="http://schemas.microsoft.com/office/powerpoint/2010/main" val="2915900425"/>
      </p:ext>
    </p:extLst>
  </p:cSld>
  <p:clrMapOvr>
    <a:masterClrMapping/>
  </p:clrMapOvr>
  <p:timing>
    <p:tnLst>
      <p:par>
        <p:cTn id="1" dur="indefinite" restart="never" nodeType="tmRoot"/>
      </p:par>
    </p:tnLst>
  </p:timing>
</p:sld>
</file>

<file path=ppt/theme/_rels/themeOverride2.xml.rels><?xml version="1.0" encoding="UTF-8" standalone="yes"?>
<Relationships xmlns="http://schemas.openxmlformats.org/package/2006/relationships"><Relationship Id="rId1" Type="http://schemas.openxmlformats.org/officeDocument/2006/relationships/image" Target="../media/image45.jpeg"/></Relationships>
</file>

<file path=ppt/theme/theme1.xml><?xml version="1.0" encoding="utf-8"?>
<a:theme xmlns:a="http://schemas.openxmlformats.org/drawingml/2006/main" name="Masque">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Override>
</file>

<file path=docProps/app.xml><?xml version="1.0" encoding="utf-8"?>
<Properties xmlns="http://schemas.openxmlformats.org/officeDocument/2006/extended-properties" xmlns:vt="http://schemas.openxmlformats.org/officeDocument/2006/docPropsVTypes">
  <Template>Masque</Template>
  <TotalTime>1662</TotalTime>
  <Words>2404</Words>
  <Application>Microsoft Office PowerPoint</Application>
  <PresentationFormat>Affichage à l'écran (4:3)</PresentationFormat>
  <Paragraphs>451</Paragraphs>
  <Slides>31</Slides>
  <Notes>21</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31</vt:i4>
      </vt:variant>
    </vt:vector>
  </HeadingPairs>
  <TitlesOfParts>
    <vt:vector size="38" baseType="lpstr">
      <vt:lpstr>Arial</vt:lpstr>
      <vt:lpstr>Book Antiqua</vt:lpstr>
      <vt:lpstr>Calibri</vt:lpstr>
      <vt:lpstr>Cambria Math</vt:lpstr>
      <vt:lpstr>Symbol</vt:lpstr>
      <vt:lpstr>Wingdings</vt:lpstr>
      <vt:lpstr>Masque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Maëlle ANCELLE</dc:creator>
  <cp:lastModifiedBy>FLORENCE KOLTALO (Personnel)</cp:lastModifiedBy>
  <cp:revision>120</cp:revision>
  <dcterms:created xsi:type="dcterms:W3CDTF">2013-10-08T13:09:23Z</dcterms:created>
  <dcterms:modified xsi:type="dcterms:W3CDTF">2020-05-06T12:25:28Z</dcterms:modified>
</cp:coreProperties>
</file>